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68" r:id="rId6"/>
    <p:sldId id="269" r:id="rId7"/>
    <p:sldId id="256" r:id="rId8"/>
    <p:sldId id="257" r:id="rId9"/>
    <p:sldId id="258" r:id="rId10"/>
    <p:sldId id="259" r:id="rId11"/>
    <p:sldId id="260" r:id="rId12"/>
    <p:sldId id="262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6205-A432-47B3-9E8F-E8822C8060A0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A207-E972-4D8E-8D40-63399D7869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E6E96-33BF-49C5-823F-76455320055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53B6-3C8E-4D08-9700-B81CF698C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4E71-1A2B-47E2-9C59-A7AFF1A88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870A-ED40-4ADC-AD95-47BC764AB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1C1E-4E9B-43E3-9963-9B090AC9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H:\&#1059;&#1095;&#1077;&#1073;&#1072;\&#1076;.&#1079;\&#1076;&#1077;&#1090;&#1089;&#1082;&#1072;&#1103;%20&#1083;&#1080;&#1090;&#1077;&#1088;&#1072;&#1090;&#1091;&#1088;&#1072;\&#1087;&#1091;&#1096;&#1082;&#1080;&#1085;\&#1057;&#1082;&#1072;&#1079;&#1082;&#1072;%20&#1086;%20&#1087;&#1086;&#1087;&#1077;%20&#1064;&#1086;&#1089;&#1090;&#1072;&#1082;&#1086;&#1074;&#1080;&#1095;%202.wav" TargetMode="External"/><Relationship Id="rId1" Type="http://schemas.openxmlformats.org/officeDocument/2006/relationships/audio" Target="file:///H:\&#1059;&#1095;&#1077;&#1073;&#1072;\&#1076;.&#1079;\&#1076;&#1077;&#1090;&#1089;&#1082;&#1072;&#1103;%20&#1083;&#1080;&#1090;&#1077;&#1088;&#1072;&#1090;&#1091;&#1088;&#1072;\&#1087;&#1091;&#1096;&#1082;&#1080;&#1085;\&#1057;&#1082;&#1072;&#1079;&#1082;&#1072;%20&#1086;%20&#1087;&#1086;&#1087;&#1077;%20&#1064;&#1086;&#1089;&#1090;&#1072;&#1082;&#1086;&#1074;&#1080;&#1095;.wa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video" Target="file:///H:\&#1059;&#1095;&#1077;&#1073;&#1072;\&#1076;.&#1079;\&#1076;&#1077;&#1090;&#1089;&#1082;&#1072;&#1103;%20&#1083;&#1080;&#1090;&#1077;&#1088;&#1072;&#1090;&#1091;&#1088;&#1072;\&#1087;&#1091;&#1096;&#1082;&#1080;&#1085;\&#1057;&#1082;&#1072;&#1079;&#1082;&#1072;%20&#1086;%20&#1084;&#1105;&#1088;&#1090;&#1074;&#1086;&#1081;%20&#1094;&#1072;&#1088;&#1077;&#1074;&#1085;&#1077;%20(2).avi" TargetMode="External"/><Relationship Id="rId1" Type="http://schemas.openxmlformats.org/officeDocument/2006/relationships/video" Target="file:///H:\&#1059;&#1095;&#1077;&#1073;&#1072;\&#1076;.&#1079;\&#1076;&#1077;&#1090;&#1089;&#1082;&#1072;&#1103;%20&#1083;&#1080;&#1090;&#1077;&#1088;&#1072;&#1090;&#1091;&#1088;&#1072;\&#1087;&#1091;&#1096;&#1082;&#1080;&#1085;\&#1057;&#1082;&#1072;&#1079;&#1082;&#1072;%20&#1086;%20&#1084;&#1105;&#1088;&#1090;&#1074;&#1086;&#1081;%20&#1094;&#1072;&#1088;&#1077;&#1074;&#1085;&#1077;.avi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9;&#1095;&#1077;&#1073;&#1072;\&#1076;.&#1079;\&#1076;&#1077;&#1090;&#1089;&#1082;&#1072;&#1103;%20&#1083;&#1080;&#1090;&#1077;&#1088;&#1072;&#1090;&#1091;&#1088;&#1072;\&#1087;&#1091;&#1096;&#1082;&#1080;&#1085;\&#1057;&#1082;&#1072;&#1079;&#1082;&#1072;%20&#1086;%20&#1094;&#1072;&#1088;&#1077;%20&#1057;&#1072;&#1083;&#1090;&#1072;&#1085;&#1077;.avi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9;&#1095;&#1077;&#1073;&#1072;\&#1076;.&#1079;\&#1076;&#1077;&#1090;&#1089;&#1082;&#1072;&#1103;%20&#1083;&#1080;&#1090;&#1077;&#1088;&#1072;&#1090;&#1091;&#1088;&#1072;\&#1087;&#1091;&#1096;&#1082;&#1080;&#1085;\&#1055;&#1091;&#1096;&#1082;&#1080;&#1085;%20&#1080;%20&#1085;&#1103;&#1085;&#1103;.wm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свиток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764704"/>
            <a:ext cx="411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А. С. Пушкина</a:t>
            </a:r>
          </a:p>
        </p:txBody>
      </p:sp>
      <p:pic>
        <p:nvPicPr>
          <p:cNvPr id="3076" name="Содержимое 9" descr="Пушкин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2771800" y="2132856"/>
            <a:ext cx="3168352" cy="43160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352800"/>
            <a:ext cx="4419600" cy="28194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/>
              <a:t>    </a:t>
            </a:r>
            <a:r>
              <a:rPr lang="ru-RU" dirty="0" smtClean="0"/>
              <a:t>«</a:t>
            </a:r>
            <a:r>
              <a:rPr lang="ru-RU" dirty="0" smtClean="0"/>
              <a:t>Сказка о медведихе» послужила толчком к созданию одного из шедевров русской </a:t>
            </a:r>
            <a:r>
              <a:rPr lang="ru-RU" dirty="0" smtClean="0"/>
              <a:t>живописи.</a:t>
            </a:r>
            <a:endParaRPr lang="ru-RU" sz="20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332656"/>
            <a:ext cx="4028256" cy="506841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</a:pPr>
            <a:r>
              <a:rPr lang="ru-RU" sz="2000" dirty="0" smtClean="0"/>
              <a:t>    </a:t>
            </a:r>
            <a:r>
              <a:rPr lang="ru-RU" sz="6000" i="1" dirty="0" smtClean="0"/>
              <a:t>И.И</a:t>
            </a:r>
            <a:r>
              <a:rPr lang="ru-RU" sz="6000" i="1" dirty="0" smtClean="0"/>
              <a:t>. Шишкин в 1889 году написал картину «Утро в сосновом лесу», медведи на ней нарисованы художником К.А. Савицким</a:t>
            </a:r>
            <a:r>
              <a:rPr lang="ru-RU" sz="7000" i="1" dirty="0" smtClean="0"/>
              <a:t>.</a:t>
            </a:r>
            <a:endParaRPr lang="ru-RU" i="1" dirty="0" smtClean="0"/>
          </a:p>
          <a:p>
            <a:pPr eaLnBrk="1" hangingPunct="1"/>
            <a:endParaRPr lang="ru-RU" i="1" dirty="0" smtClean="0"/>
          </a:p>
        </p:txBody>
      </p:sp>
      <p:pic>
        <p:nvPicPr>
          <p:cNvPr id="29700" name="Рисунок 4" descr="Шишкин Утро в сосновом бору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2910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403648" y="404664"/>
            <a:ext cx="6400800" cy="1431925"/>
          </a:xfrm>
        </p:spPr>
        <p:txBody>
          <a:bodyPr/>
          <a:lstStyle/>
          <a:p>
            <a:pPr eaLnBrk="1" hangingPunct="1"/>
            <a:r>
              <a:rPr lang="ru-RU" sz="2800" b="1" i="1" dirty="0" smtClean="0"/>
              <a:t>Опера Шостаковича «Сказка о попе и работнике его </a:t>
            </a:r>
            <a:r>
              <a:rPr lang="ru-RU" sz="2800" b="1" i="1" dirty="0" err="1" smtClean="0"/>
              <a:t>Балде</a:t>
            </a:r>
            <a:r>
              <a:rPr lang="ru-RU" sz="2800" b="1" i="1" dirty="0" smtClean="0"/>
              <a:t>»</a:t>
            </a:r>
          </a:p>
        </p:txBody>
      </p:sp>
      <p:pic>
        <p:nvPicPr>
          <p:cNvPr id="9" name="Сказка о попе Шостакович.wav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1268760"/>
            <a:ext cx="304800" cy="304800"/>
          </a:xfrm>
          <a:prstGeom prst="rect">
            <a:avLst/>
          </a:prstGeom>
        </p:spPr>
      </p:pic>
      <p:pic>
        <p:nvPicPr>
          <p:cNvPr id="12" name="Содержимое 11" descr="Балда 3.jpg"/>
          <p:cNvPicPr>
            <a:picLocks noGrp="1" noChangeAspect="1"/>
          </p:cNvPicPr>
          <p:nvPr>
            <p:ph sz="quarter" idx="2"/>
          </p:nvPr>
        </p:nvPicPr>
        <p:blipFill>
          <a:blip r:embed="rId5" cstate="email">
            <a:lum bright="-10000" contrast="30000"/>
          </a:blip>
          <a:stretch>
            <a:fillRect/>
          </a:stretch>
        </p:blipFill>
        <p:spPr>
          <a:xfrm>
            <a:off x="6012160" y="2348880"/>
            <a:ext cx="2133600" cy="2775414"/>
          </a:xfrm>
          <a:effectLst>
            <a:softEdge rad="112500"/>
          </a:effectLst>
        </p:spPr>
      </p:pic>
      <p:pic>
        <p:nvPicPr>
          <p:cNvPr id="11" name="Содержимое 10" descr="Балда.jpg"/>
          <p:cNvPicPr>
            <a:picLocks noGrp="1" noChangeAspect="1"/>
          </p:cNvPicPr>
          <p:nvPr>
            <p:ph sz="quarter" idx="3"/>
          </p:nvPr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539552" y="1628800"/>
            <a:ext cx="3326904" cy="273357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0725" name="Содержимое 12" descr="Балда 5.png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>
          <a:xfrm>
            <a:off x="3563888" y="3861048"/>
            <a:ext cx="1981200" cy="2540000"/>
          </a:xfrm>
        </p:spPr>
      </p:pic>
      <p:pic>
        <p:nvPicPr>
          <p:cNvPr id="10" name="Сказка о попе Шостакович 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956376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3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34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9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7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7010400" cy="10668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«Сказка о мёртвой царевне и о семи богатырях»</a:t>
            </a:r>
          </a:p>
        </p:txBody>
      </p:sp>
      <p:pic>
        <p:nvPicPr>
          <p:cNvPr id="6" name="Сказка о мёртвой царевн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0112" y="2276872"/>
            <a:ext cx="1431032" cy="1073274"/>
          </a:xfrm>
          <a:prstGeom prst="rect">
            <a:avLst/>
          </a:prstGeom>
        </p:spPr>
      </p:pic>
      <p:pic>
        <p:nvPicPr>
          <p:cNvPr id="7" name="Сказка о мёртвой царевне (2)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195736" y="3429000"/>
            <a:ext cx="1056117" cy="792088"/>
          </a:xfrm>
          <a:prstGeom prst="rect">
            <a:avLst/>
          </a:prstGeom>
        </p:spPr>
      </p:pic>
      <p:pic>
        <p:nvPicPr>
          <p:cNvPr id="8" name="Содержимое 9" descr="Семь богатырей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9592" y="3284984"/>
            <a:ext cx="3927475" cy="2944813"/>
          </a:xfrm>
          <a:prstGeom prst="rect">
            <a:avLst/>
          </a:prstGeom>
        </p:spPr>
      </p:pic>
      <p:pic>
        <p:nvPicPr>
          <p:cNvPr id="9" name="Содержимое 12" descr="Сказка о мёртвой царевне 2.jp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5148064" y="908720"/>
            <a:ext cx="3528392" cy="46219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16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1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казка о царе Салтан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564904"/>
            <a:ext cx="2286000" cy="1714500"/>
          </a:xfrm>
          <a:prstGeom prst="rect">
            <a:avLst/>
          </a:prstGeom>
        </p:spPr>
      </p:pic>
      <p:sp>
        <p:nvSpPr>
          <p:cNvPr id="3379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ru-RU" sz="4000" b="1" i="1" smtClean="0"/>
              <a:t>«Сказка о царе Салтане»</a:t>
            </a:r>
          </a:p>
        </p:txBody>
      </p:sp>
      <p:pic>
        <p:nvPicPr>
          <p:cNvPr id="8" name="Содержимое 7" descr="Салтан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>
          <a:xfrm>
            <a:off x="467544" y="1556792"/>
            <a:ext cx="4343400" cy="3257550"/>
          </a:xfrm>
          <a:effectLst>
            <a:softEdge rad="112500"/>
          </a:effectLst>
        </p:spPr>
      </p:pic>
      <p:pic>
        <p:nvPicPr>
          <p:cNvPr id="9" name="Рисунок 8" descr="Салтан 2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962400" y="4038600"/>
            <a:ext cx="346204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899592" y="332656"/>
            <a:ext cx="7871792" cy="192347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67842"/>
                  </a:srgbClr>
                </a:solidFill>
                <a:latin typeface="Arial"/>
                <a:cs typeface="Arial"/>
              </a:rPr>
              <a:t>Спасибо за внимание!!!!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67842"/>
                </a:srgbClr>
              </a:solidFill>
              <a:latin typeface="Arial"/>
              <a:cs typeface="Arial"/>
            </a:endParaRPr>
          </a:p>
        </p:txBody>
      </p:sp>
      <p:pic>
        <p:nvPicPr>
          <p:cNvPr id="9219" name="Рисунок 2" descr="Балда 2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 rot="-605116">
            <a:off x="477852" y="2208336"/>
            <a:ext cx="2829579" cy="36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Золотой петушок 4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 rot="164728">
            <a:off x="3355822" y="3130625"/>
            <a:ext cx="2656316" cy="34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Салтан 4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1056124">
            <a:off x="5696364" y="2414485"/>
            <a:ext cx="3172680" cy="23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свито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2" name="Rectangle 36"/>
          <p:cNvSpPr>
            <a:spLocks noGrp="1" noRot="1" noChangeArrowheads="1"/>
          </p:cNvSpPr>
          <p:nvPr>
            <p:ph type="title"/>
          </p:nvPr>
        </p:nvSpPr>
        <p:spPr>
          <a:xfrm>
            <a:off x="1691680" y="476672"/>
            <a:ext cx="8385175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Пушкин и Арина Родионовна</a:t>
            </a:r>
          </a:p>
        </p:txBody>
      </p:sp>
      <p:pic>
        <p:nvPicPr>
          <p:cNvPr id="7" name="Пушкин и нян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виток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8385175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создания сказок</a:t>
            </a:r>
          </a:p>
        </p:txBody>
      </p:sp>
      <p:pic>
        <p:nvPicPr>
          <p:cNvPr id="5124" name="Содержимое 5" descr="Болдино Дом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420888"/>
            <a:ext cx="3252788" cy="2971800"/>
          </a:xfrm>
        </p:spPr>
      </p:pic>
      <p:sp>
        <p:nvSpPr>
          <p:cNvPr id="5125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51920" y="1752600"/>
            <a:ext cx="3657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/>
              <a:t>Все сказки А. С. Пушкина написаны в одном месте, правда, в разное время. В селе Болдино Нижегородской губернии в 1830 году написаны «Сказка о медведихе» и «Сказка о попе и его работнике </a:t>
            </a:r>
            <a:r>
              <a:rPr lang="ru-RU" sz="2000" i="1" dirty="0" err="1" smtClean="0"/>
              <a:t>Балде</a:t>
            </a:r>
            <a:r>
              <a:rPr lang="ru-RU" sz="2000" i="1" dirty="0" smtClean="0"/>
              <a:t>». Там же в 1833 году созданы «Сказка о мёртвой царевне и о семи богатырях», «Сказка о рыбаке и рыбке», возник замысел «Сказки о золотом петушке». Эти периоды называются первой и второй Болдинской осенью.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552" y="1340768"/>
            <a:ext cx="37338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Сказки Пушкина – это не только своеобразный взгляд на мир и человека в нём, но и отражение собственной судьбы поэта. «Сказка о царе </a:t>
            </a:r>
            <a:r>
              <a:rPr lang="ru-RU" sz="2400" i="1" dirty="0" err="1" smtClean="0"/>
              <a:t>Салтане</a:t>
            </a:r>
            <a:r>
              <a:rPr lang="ru-RU" sz="2400" i="1" dirty="0" smtClean="0"/>
              <a:t>» написана почти сразу после женитьбы на Наталье Николаевне Гончаровой и является своеобразным величанием невесты-красавицы.</a:t>
            </a:r>
          </a:p>
        </p:txBody>
      </p:sp>
      <p:pic>
        <p:nvPicPr>
          <p:cNvPr id="6147" name="Picture 32" descr="Наталья Николаев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4788024" y="836712"/>
            <a:ext cx="3800775" cy="4680520"/>
          </a:xfrm>
        </p:spPr>
      </p:pic>
      <p:pic>
        <p:nvPicPr>
          <p:cNvPr id="7" name="Содержимое 6" descr="Салтан 5.jpg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>
          <a:xfrm>
            <a:off x="4716016" y="692695"/>
            <a:ext cx="3888432" cy="51472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Сказка о мёртвой царевне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762000" y="2133600"/>
            <a:ext cx="3161928" cy="4536679"/>
          </a:xfrm>
          <a:effectLst>
            <a:softEdge rad="112500"/>
          </a:effectLst>
        </p:spPr>
      </p:pic>
      <p:pic>
        <p:nvPicPr>
          <p:cNvPr id="13" name="Содержимое 12" descr="Сказка о мёртвой царевне 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5004048" y="2047452"/>
            <a:ext cx="3528392" cy="4621900"/>
          </a:xfrm>
          <a:effectLst>
            <a:softEdge rad="112500"/>
          </a:effectLst>
        </p:spPr>
      </p:pic>
      <p:sp>
        <p:nvSpPr>
          <p:cNvPr id="7172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187624" y="332656"/>
            <a:ext cx="6705600" cy="586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Как известно, сюжет о мёртвой (или спящей) царевне есть в фольклорах многих европейских народов. Многие писатели-сказочники использовали его для своих произведений.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4" descr="белоснеж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3301504" cy="2476128"/>
          </a:xfrm>
        </p:spPr>
      </p:pic>
      <p:pic>
        <p:nvPicPr>
          <p:cNvPr id="8196" name="Содержимое 5" descr="спящая царевна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4221088"/>
            <a:ext cx="3867150" cy="2019300"/>
          </a:xfrm>
        </p:spPr>
      </p:pic>
      <p:sp>
        <p:nvSpPr>
          <p:cNvPr id="8194" name="Rectangle 1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038600" y="457200"/>
            <a:ext cx="3505200" cy="5638800"/>
          </a:xfrm>
        </p:spPr>
        <p:txBody>
          <a:bodyPr/>
          <a:lstStyle/>
          <a:p>
            <a:pPr eaLnBrk="1" hangingPunct="1"/>
            <a:r>
              <a:rPr lang="ru-RU" sz="2800" i="1" smtClean="0"/>
              <a:t>«Белоснежка» братьев Гримм</a:t>
            </a:r>
          </a:p>
          <a:p>
            <a:pPr eaLnBrk="1" hangingPunct="1"/>
            <a:r>
              <a:rPr lang="ru-RU" sz="2800" i="1" smtClean="0"/>
              <a:t>«Спящая царевна» В. А. Жуковского</a:t>
            </a:r>
          </a:p>
          <a:p>
            <a:pPr eaLnBrk="1" hangingPunct="1"/>
            <a:r>
              <a:rPr lang="ru-RU" sz="2800" i="1" smtClean="0"/>
              <a:t>«Спящая красавица» Шарля Перро</a:t>
            </a:r>
          </a:p>
        </p:txBody>
      </p:sp>
      <p:pic>
        <p:nvPicPr>
          <p:cNvPr id="8197" name="Рисунок 6" descr="спящая красавица Перр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2304256" cy="350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1907704" y="404664"/>
            <a:ext cx="6552728" cy="1658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61176"/>
                  </a:srgbClr>
                </a:solidFill>
                <a:latin typeface="Arial"/>
                <a:cs typeface="Arial"/>
              </a:rPr>
              <a:t> Сказки 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1176"/>
                  </a:srgbClr>
                </a:solidFill>
                <a:latin typeface="Arial"/>
                <a:cs typeface="Arial"/>
              </a:rPr>
              <a:t>А. С.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61176"/>
                  </a:srgbClr>
                </a:solidFill>
                <a:latin typeface="Arial"/>
                <a:cs typeface="Arial"/>
              </a:rPr>
              <a:t>Пушкина 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61176"/>
                </a:srgbClr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1176"/>
                  </a:srgbClr>
                </a:solidFill>
                <a:latin typeface="Arial"/>
                <a:cs typeface="Arial"/>
              </a:rPr>
              <a:t>в искусстве</a:t>
            </a:r>
          </a:p>
        </p:txBody>
      </p:sp>
      <p:pic>
        <p:nvPicPr>
          <p:cNvPr id="25603" name="Picture 5" descr="доми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26654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аукцион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1803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аукцион3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183038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 descr="аукцион 2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905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6" descr="ваза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15875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7" descr="колонна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00808"/>
            <a:ext cx="1352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332656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/>
              <a:t>М. Врубель </a:t>
            </a:r>
            <a:br>
              <a:rPr lang="ru-RU" b="1" i="1" dirty="0" smtClean="0"/>
            </a:br>
            <a:r>
              <a:rPr lang="ru-RU" b="1" i="1" dirty="0" smtClean="0"/>
              <a:t>«Царевна Лебедь»</a:t>
            </a:r>
          </a:p>
        </p:txBody>
      </p:sp>
      <p:pic>
        <p:nvPicPr>
          <p:cNvPr id="28676" name="Picture 7" descr="Царевна-лебед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755576" y="2204864"/>
            <a:ext cx="2554288" cy="4191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11960" y="1772816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На этой картине Михаил Врубель изобразил свою жену, замечательную певицу Надежду Ивановну Забелину. Полотно вызвало бурю горячих отзывов, его очень любил Александр Блок и даже посвятил ему стихотворение: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Дали слепы, дни </a:t>
            </a:r>
            <a:r>
              <a:rPr lang="ru-RU" sz="2000" b="1" i="1" dirty="0" err="1" smtClean="0"/>
              <a:t>безгневны</a:t>
            </a:r>
            <a:r>
              <a:rPr lang="ru-RU" sz="2000" b="1" i="1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Сомкнуты уста.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В непробудном сне царевны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Синева пуста.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1844824"/>
            <a:ext cx="4572000" cy="417646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400" dirty="0" smtClean="0"/>
              <a:t>      Эта </a:t>
            </a:r>
            <a:r>
              <a:rPr lang="ru-RU" sz="2400" dirty="0" smtClean="0"/>
              <a:t>опера — последнее произведение Н.А. Римского-Корсакова, её поставили на сцене лишь после смерти композитора. Подзаголовок оперы — «Небылица в лицах». В ней ни одного положительного персонажа, потому что это произведение запечатлело тревожные и горестные размышления Римского-Корсакова о судьбе России. </a:t>
            </a:r>
          </a:p>
        </p:txBody>
      </p:sp>
      <p:pic>
        <p:nvPicPr>
          <p:cNvPr id="5" name="Рисунок 3" descr="Золотой петушок 4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510273" y="2636912"/>
            <a:ext cx="3231226" cy="4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римский-корсако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1" y="152400"/>
            <a:ext cx="2547392" cy="332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764704"/>
            <a:ext cx="5346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Золотой петушок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</Template>
  <TotalTime>25</TotalTime>
  <Words>367</Words>
  <Application>Microsoft Office PowerPoint</Application>
  <PresentationFormat>Экран (4:3)</PresentationFormat>
  <Paragraphs>26</Paragraphs>
  <Slides>14</Slides>
  <Notes>1</Notes>
  <HiddenSlides>2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gold</vt:lpstr>
      <vt:lpstr>Слайд 1</vt:lpstr>
      <vt:lpstr>      Пушкин и Арина Родионовна</vt:lpstr>
      <vt:lpstr>История создания сказок</vt:lpstr>
      <vt:lpstr>Слайд 4</vt:lpstr>
      <vt:lpstr>Слайд 5</vt:lpstr>
      <vt:lpstr>Слайд 6</vt:lpstr>
      <vt:lpstr>Слайд 7</vt:lpstr>
      <vt:lpstr>М. Врубель  «Царевна Лебедь»</vt:lpstr>
      <vt:lpstr>Слайд 9</vt:lpstr>
      <vt:lpstr>Слайд 10</vt:lpstr>
      <vt:lpstr>Опера Шостаковича «Сказка о попе и работнике его Балде»</vt:lpstr>
      <vt:lpstr>«Сказка о мёртвой царевне и о семи богатырях»</vt:lpstr>
      <vt:lpstr>«Сказка о царе Салтане»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2013-11-26T12:41:52Z</dcterms:created>
  <dcterms:modified xsi:type="dcterms:W3CDTF">2013-11-26T13:14:28Z</dcterms:modified>
</cp:coreProperties>
</file>