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9"/>
  </p:notesMasterIdLst>
  <p:sldIdLst>
    <p:sldId id="256" r:id="rId2"/>
    <p:sldId id="272" r:id="rId3"/>
    <p:sldId id="283" r:id="rId4"/>
    <p:sldId id="284" r:id="rId5"/>
    <p:sldId id="301" r:id="rId6"/>
    <p:sldId id="285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04" r:id="rId15"/>
    <p:sldId id="270" r:id="rId16"/>
    <p:sldId id="303" r:id="rId17"/>
    <p:sldId id="302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307" r:id="rId26"/>
    <p:sldId id="308" r:id="rId27"/>
    <p:sldId id="286" r:id="rId28"/>
    <p:sldId id="290" r:id="rId29"/>
    <p:sldId id="306" r:id="rId30"/>
    <p:sldId id="293" r:id="rId31"/>
    <p:sldId id="294" r:id="rId32"/>
    <p:sldId id="287" r:id="rId33"/>
    <p:sldId id="292" r:id="rId34"/>
    <p:sldId id="298" r:id="rId35"/>
    <p:sldId id="299" r:id="rId36"/>
    <p:sldId id="281" r:id="rId37"/>
    <p:sldId id="29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CCECFF"/>
    <a:srgbClr val="6600CC"/>
    <a:srgbClr val="FFCCFF"/>
    <a:srgbClr val="FF00FF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2191" autoAdjust="0"/>
  </p:normalViewPr>
  <p:slideViewPr>
    <p:cSldViewPr>
      <p:cViewPr>
        <p:scale>
          <a:sx n="100" d="100"/>
          <a:sy n="100" d="100"/>
        </p:scale>
        <p:origin x="-444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3483001-D749-4E23-896F-DF39DF6C3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E0A13-9816-4E89-87A5-FD8EFF848B7E}" type="slidenum">
              <a:rPr lang="ru-RU"/>
              <a:pPr/>
              <a:t>3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CE5BD-05C0-466C-87FD-6BD622690801}" type="slidenum">
              <a:rPr lang="ru-RU"/>
              <a:pPr/>
              <a:t>4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0BC5B-F630-4A51-955A-5206C508A544}" type="slidenum">
              <a:rPr lang="ru-RU"/>
              <a:pPr/>
              <a:t>6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68CE5-7C8A-4800-9C6E-8CCCE5A837BC}" type="slidenum">
              <a:rPr lang="ru-RU"/>
              <a:pPr/>
              <a:t>28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24ED8-AA7B-47AD-B88B-34482917327A}" type="slidenum">
              <a:rPr lang="ru-RU"/>
              <a:pPr/>
              <a:t>30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83001-D749-4E23-896F-DF39DF6C3EB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9009C-BB02-454A-96E1-0B05055CA737}" type="slidenum">
              <a:rPr lang="ru-RU"/>
              <a:pPr/>
              <a:t>33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1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1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91924-4FAC-404C-8225-26AE746AA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5987F-DEC7-4E9C-A3A6-7BB17C5C5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3F97-3014-4B9B-98E2-0BEDDC085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A74E9-E610-4EE5-ADF9-9F17A22C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FDD5-6B4E-4BD9-AADA-AB731879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005E-E668-4381-8E18-526D1C17F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92BB-EE2A-403E-BA41-3A1345D7E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B18F-C97C-4EDA-B410-A97400CC0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B162-0CD6-4C8D-8DA1-0C10A7FE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BB5C-CAE8-4582-BBB3-1DC90AF25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0262-E555-4A79-BDE9-4D9A77A02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9953-2B29-407A-A55E-E88A1E4B7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8C29-8848-4D3F-B680-9618785F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11BF-A12E-433F-9D7B-149C77381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55C9-91A5-45C5-B76F-03DBBD812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2C57-A66E-4330-9A12-AA8798F1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2359-BF2E-498E-842A-3660B6212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90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0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0873BF-2643-4634-9EA2-3DEF5C29A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0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0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jpeg"/><Relationship Id="rId18" Type="http://schemas.openxmlformats.org/officeDocument/2006/relationships/hyperlink" Target="http://old-rus.narod.ru/pict/1_1_pic6." TargetMode="External"/><Relationship Id="rId26" Type="http://schemas.openxmlformats.org/officeDocument/2006/relationships/image" Target="http://old-rus.narod.ru/pict/small/s_1_1_pic8.jpg" TargetMode="External"/><Relationship Id="rId39" Type="http://schemas.openxmlformats.org/officeDocument/2006/relationships/hyperlink" Target="http://old-rus.narod.ru/pict/1_1_pic13." TargetMode="External"/><Relationship Id="rId21" Type="http://schemas.openxmlformats.org/officeDocument/2006/relationships/hyperlink" Target="http://old-rus.narod.ru/pict/1_1_pic7." TargetMode="External"/><Relationship Id="rId34" Type="http://schemas.openxmlformats.org/officeDocument/2006/relationships/image" Target="../media/image101.jpeg"/><Relationship Id="rId42" Type="http://schemas.openxmlformats.org/officeDocument/2006/relationships/hyperlink" Target="http://old-rus.narod.ru/pict/1_1_pic14." TargetMode="External"/><Relationship Id="rId47" Type="http://schemas.openxmlformats.org/officeDocument/2006/relationships/image" Target="http://old-rus.narod.ru/pict/small/s_1_1_pic15.jpg" TargetMode="External"/><Relationship Id="rId50" Type="http://schemas.openxmlformats.org/officeDocument/2006/relationships/image" Target="http://old-rus.narod.ru/pict/small/s_1_1_pic16.jpg" TargetMode="External"/><Relationship Id="rId55" Type="http://schemas.openxmlformats.org/officeDocument/2006/relationships/image" Target="../media/image108.jpeg"/><Relationship Id="rId63" Type="http://schemas.openxmlformats.org/officeDocument/2006/relationships/hyperlink" Target="http://old-rus.narod.ru/pict/1_1_pic21." TargetMode="External"/><Relationship Id="rId68" Type="http://schemas.openxmlformats.org/officeDocument/2006/relationships/image" Target="http://old-rus.narod.ru/pict/small/s_1_1_pic22.jpg" TargetMode="External"/><Relationship Id="rId76" Type="http://schemas.openxmlformats.org/officeDocument/2006/relationships/image" Target="../media/image115.jpeg"/><Relationship Id="rId84" Type="http://schemas.openxmlformats.org/officeDocument/2006/relationships/hyperlink" Target="http://old-rus.narod.ru/pict/1_1_pic28." TargetMode="External"/><Relationship Id="rId7" Type="http://schemas.openxmlformats.org/officeDocument/2006/relationships/image" Target="../media/image92.jpeg"/><Relationship Id="rId71" Type="http://schemas.openxmlformats.org/officeDocument/2006/relationships/image" Target="http://old-rus.narod.ru/pict/small/s_1_1_pic23.jpg" TargetMode="External"/><Relationship Id="rId2" Type="http://schemas.openxmlformats.org/officeDocument/2006/relationships/image" Target="../media/image90.jpeg"/><Relationship Id="rId16" Type="http://schemas.openxmlformats.org/officeDocument/2006/relationships/image" Target="../media/image95.jpeg"/><Relationship Id="rId29" Type="http://schemas.openxmlformats.org/officeDocument/2006/relationships/image" Target="http://old-rus.narod.ru/pict/small/s_1_1_pic9.jpg" TargetMode="External"/><Relationship Id="rId11" Type="http://schemas.openxmlformats.org/officeDocument/2006/relationships/image" Target="http://old-rus.narod.ru/pict/small/s_1_1_pic3.jpg" TargetMode="External"/><Relationship Id="rId24" Type="http://schemas.openxmlformats.org/officeDocument/2006/relationships/hyperlink" Target="http://old-rus.narod.ru/pict/1_1_pic8." TargetMode="External"/><Relationship Id="rId32" Type="http://schemas.openxmlformats.org/officeDocument/2006/relationships/image" Target="http://old-rus.narod.ru/pict/small/s_1_1_pic10.jpg" TargetMode="External"/><Relationship Id="rId37" Type="http://schemas.openxmlformats.org/officeDocument/2006/relationships/image" Target="../media/image102.jpeg"/><Relationship Id="rId40" Type="http://schemas.openxmlformats.org/officeDocument/2006/relationships/image" Target="../media/image103.jpeg"/><Relationship Id="rId45" Type="http://schemas.openxmlformats.org/officeDocument/2006/relationships/hyperlink" Target="http://old-rus.narod.ru/pict/1_1_pic15." TargetMode="External"/><Relationship Id="rId53" Type="http://schemas.openxmlformats.org/officeDocument/2006/relationships/image" Target="http://old-rus.narod.ru/pict/small/s_1_1_pic17.jpg" TargetMode="External"/><Relationship Id="rId58" Type="http://schemas.openxmlformats.org/officeDocument/2006/relationships/image" Target="../media/image109.jpeg"/><Relationship Id="rId66" Type="http://schemas.openxmlformats.org/officeDocument/2006/relationships/hyperlink" Target="http://old-rus.narod.ru/pict/1_1_pic22." TargetMode="External"/><Relationship Id="rId74" Type="http://schemas.openxmlformats.org/officeDocument/2006/relationships/image" Target="http://old-rus.narod.ru/pict/small/s_1_1_pic24.jpg" TargetMode="External"/><Relationship Id="rId79" Type="http://schemas.openxmlformats.org/officeDocument/2006/relationships/image" Target="../media/image116.jpeg"/><Relationship Id="rId5" Type="http://schemas.openxmlformats.org/officeDocument/2006/relationships/image" Target="http://old-rus.narod.ru/pict/small/s_1_1_pic1.jpg" TargetMode="External"/><Relationship Id="rId61" Type="http://schemas.openxmlformats.org/officeDocument/2006/relationships/image" Target="../media/image110.jpeg"/><Relationship Id="rId82" Type="http://schemas.openxmlformats.org/officeDocument/2006/relationships/image" Target="../media/image117.jpeg"/><Relationship Id="rId19" Type="http://schemas.openxmlformats.org/officeDocument/2006/relationships/image" Target="../media/image96.jpeg"/><Relationship Id="rId4" Type="http://schemas.openxmlformats.org/officeDocument/2006/relationships/image" Target="../media/image91.jpeg"/><Relationship Id="rId9" Type="http://schemas.openxmlformats.org/officeDocument/2006/relationships/hyperlink" Target="http://old-rus.narod.ru/pict/1_1_pic3." TargetMode="External"/><Relationship Id="rId14" Type="http://schemas.openxmlformats.org/officeDocument/2006/relationships/image" Target="http://old-rus.narod.ru/pict/small/s_1_1_pic4.jpg" TargetMode="External"/><Relationship Id="rId22" Type="http://schemas.openxmlformats.org/officeDocument/2006/relationships/image" Target="../media/image97.jpeg"/><Relationship Id="rId27" Type="http://schemas.openxmlformats.org/officeDocument/2006/relationships/hyperlink" Target="http://old-rus.narod.ru/pict/1_1_pic9." TargetMode="External"/><Relationship Id="rId30" Type="http://schemas.openxmlformats.org/officeDocument/2006/relationships/hyperlink" Target="http://old-rus.narod.ru/pict/1_1_pic10." TargetMode="External"/><Relationship Id="rId35" Type="http://schemas.openxmlformats.org/officeDocument/2006/relationships/image" Target="http://old-rus.narod.ru/pict/small/s_1_1_pic11.jpg" TargetMode="External"/><Relationship Id="rId43" Type="http://schemas.openxmlformats.org/officeDocument/2006/relationships/image" Target="../media/image104.jpeg"/><Relationship Id="rId48" Type="http://schemas.openxmlformats.org/officeDocument/2006/relationships/hyperlink" Target="http://old-rus.narod.ru/pict/1_1_pic16." TargetMode="External"/><Relationship Id="rId56" Type="http://schemas.openxmlformats.org/officeDocument/2006/relationships/image" Target="http://old-rus.narod.ru/pict/small/s_1_1_pic18.jpg" TargetMode="External"/><Relationship Id="rId64" Type="http://schemas.openxmlformats.org/officeDocument/2006/relationships/image" Target="../media/image111.jpeg"/><Relationship Id="rId69" Type="http://schemas.openxmlformats.org/officeDocument/2006/relationships/hyperlink" Target="http://old-rus.narod.ru/pict/1_1_pic23." TargetMode="External"/><Relationship Id="rId77" Type="http://schemas.openxmlformats.org/officeDocument/2006/relationships/image" Target="http://old-rus.narod.ru/pict/small/s_1_1_pic25.jpg" TargetMode="External"/><Relationship Id="rId8" Type="http://schemas.openxmlformats.org/officeDocument/2006/relationships/image" Target="http://old-rus.narod.ru/pict/small/s_1_1_pic2.jpg" TargetMode="External"/><Relationship Id="rId51" Type="http://schemas.openxmlformats.org/officeDocument/2006/relationships/hyperlink" Target="http://old-rus.narod.ru/pict/1_1_pic17." TargetMode="External"/><Relationship Id="rId72" Type="http://schemas.openxmlformats.org/officeDocument/2006/relationships/hyperlink" Target="http://old-rus.narod.ru/pict/1_1_pic24." TargetMode="External"/><Relationship Id="rId80" Type="http://schemas.openxmlformats.org/officeDocument/2006/relationships/image" Target="http://old-rus.narod.ru/pict/small/s_1_1_pic26.jpg" TargetMode="External"/><Relationship Id="rId85" Type="http://schemas.openxmlformats.org/officeDocument/2006/relationships/image" Target="../media/image118.jpeg"/><Relationship Id="rId3" Type="http://schemas.openxmlformats.org/officeDocument/2006/relationships/hyperlink" Target="http://old-rus.narod.ru/pict/1_1_pic1." TargetMode="External"/><Relationship Id="rId12" Type="http://schemas.openxmlformats.org/officeDocument/2006/relationships/hyperlink" Target="http://old-rus.narod.ru/pict/1_1_pic4." TargetMode="External"/><Relationship Id="rId17" Type="http://schemas.openxmlformats.org/officeDocument/2006/relationships/image" Target="http://old-rus.narod.ru/pict/small/s_1_1_pic5.jpg" TargetMode="External"/><Relationship Id="rId25" Type="http://schemas.openxmlformats.org/officeDocument/2006/relationships/image" Target="../media/image98.jpeg"/><Relationship Id="rId33" Type="http://schemas.openxmlformats.org/officeDocument/2006/relationships/hyperlink" Target="http://old-rus.narod.ru/pict/1_1_pic11." TargetMode="External"/><Relationship Id="rId38" Type="http://schemas.openxmlformats.org/officeDocument/2006/relationships/image" Target="http://old-rus.narod.ru/pict/small/s_1_1_pic12.jpg" TargetMode="External"/><Relationship Id="rId46" Type="http://schemas.openxmlformats.org/officeDocument/2006/relationships/image" Target="../media/image105.jpeg"/><Relationship Id="rId59" Type="http://schemas.openxmlformats.org/officeDocument/2006/relationships/image" Target="http://old-rus.narod.ru/pict/small/s_1_1_pic19.jpg" TargetMode="External"/><Relationship Id="rId67" Type="http://schemas.openxmlformats.org/officeDocument/2006/relationships/image" Target="../media/image112.jpeg"/><Relationship Id="rId20" Type="http://schemas.openxmlformats.org/officeDocument/2006/relationships/image" Target="http://old-rus.narod.ru/pict/small/s_1_1_pic6.jpg" TargetMode="External"/><Relationship Id="rId41" Type="http://schemas.openxmlformats.org/officeDocument/2006/relationships/image" Target="http://old-rus.narod.ru/pict/small/s_1_1_pic13.jpg" TargetMode="External"/><Relationship Id="rId54" Type="http://schemas.openxmlformats.org/officeDocument/2006/relationships/hyperlink" Target="http://old-rus.narod.ru/pict/1_1_pic18." TargetMode="External"/><Relationship Id="rId62" Type="http://schemas.openxmlformats.org/officeDocument/2006/relationships/image" Target="http://old-rus.narod.ru/pict/small/s_1_1_pic20.jpg" TargetMode="External"/><Relationship Id="rId70" Type="http://schemas.openxmlformats.org/officeDocument/2006/relationships/image" Target="../media/image113.jpeg"/><Relationship Id="rId75" Type="http://schemas.openxmlformats.org/officeDocument/2006/relationships/hyperlink" Target="http://old-rus.narod.ru/pict/1_1_pic25." TargetMode="External"/><Relationship Id="rId83" Type="http://schemas.openxmlformats.org/officeDocument/2006/relationships/image" Target="http://old-rus.narod.ru/pict/small/s_1_1_pic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-rus.narod.ru/pict/1_1_pic2." TargetMode="External"/><Relationship Id="rId15" Type="http://schemas.openxmlformats.org/officeDocument/2006/relationships/hyperlink" Target="http://old-rus.narod.ru/pict/1_1_pic5." TargetMode="External"/><Relationship Id="rId23" Type="http://schemas.openxmlformats.org/officeDocument/2006/relationships/image" Target="http://old-rus.narod.ru/pict/small/s_1_1_pic7.jpg" TargetMode="External"/><Relationship Id="rId28" Type="http://schemas.openxmlformats.org/officeDocument/2006/relationships/image" Target="../media/image99.jpeg"/><Relationship Id="rId36" Type="http://schemas.openxmlformats.org/officeDocument/2006/relationships/hyperlink" Target="http://old-rus.narod.ru/pict/1_1_pic12." TargetMode="External"/><Relationship Id="rId49" Type="http://schemas.openxmlformats.org/officeDocument/2006/relationships/image" Target="../media/image106.jpeg"/><Relationship Id="rId57" Type="http://schemas.openxmlformats.org/officeDocument/2006/relationships/hyperlink" Target="http://old-rus.narod.ru/pict/1_1_pic19." TargetMode="External"/><Relationship Id="rId10" Type="http://schemas.openxmlformats.org/officeDocument/2006/relationships/image" Target="../media/image93.jpeg"/><Relationship Id="rId31" Type="http://schemas.openxmlformats.org/officeDocument/2006/relationships/image" Target="../media/image100.jpeg"/><Relationship Id="rId44" Type="http://schemas.openxmlformats.org/officeDocument/2006/relationships/image" Target="http://old-rus.narod.ru/pict/small/s_1_1_pic14.jpg" TargetMode="External"/><Relationship Id="rId52" Type="http://schemas.openxmlformats.org/officeDocument/2006/relationships/image" Target="../media/image107.jpeg"/><Relationship Id="rId60" Type="http://schemas.openxmlformats.org/officeDocument/2006/relationships/hyperlink" Target="http://old-rus.narod.ru/pict/1_1_pic20." TargetMode="External"/><Relationship Id="rId65" Type="http://schemas.openxmlformats.org/officeDocument/2006/relationships/image" Target="http://old-rus.narod.ru/pict/small/s_1_1_pic21.jpg" TargetMode="External"/><Relationship Id="rId73" Type="http://schemas.openxmlformats.org/officeDocument/2006/relationships/image" Target="../media/image114.jpeg"/><Relationship Id="rId78" Type="http://schemas.openxmlformats.org/officeDocument/2006/relationships/hyperlink" Target="http://old-rus.narod.ru/pict/1_1_pic26." TargetMode="External"/><Relationship Id="rId81" Type="http://schemas.openxmlformats.org/officeDocument/2006/relationships/hyperlink" Target="http://old-rus.narod.ru/pict/1_1_pic27." TargetMode="External"/><Relationship Id="rId86" Type="http://schemas.openxmlformats.org/officeDocument/2006/relationships/image" Target="http://old-rus.narod.ru/pict/small/s_1_1_pic28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05%20&#1042;%20&#1087;&#1091;&#1090;&#1100;-%20&#1076;&#1086;&#1088;&#1086;&#1078;&#1082;&#1091;%20&#1076;&#1072;&#1083;&#1100;&#1085;&#1102;&#1102;.mp3" TargetMode="External"/><Relationship Id="rId6" Type="http://schemas.openxmlformats.org/officeDocument/2006/relationships/image" Target="../media/image140.pn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gif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r="633"/>
          <a:stretch>
            <a:fillRect/>
          </a:stretch>
        </p:blipFill>
        <p:spPr bwMode="auto">
          <a:xfrm>
            <a:off x="250825" y="836613"/>
            <a:ext cx="858678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CCFF"/>
            </a:gs>
            <a:gs pos="50000">
              <a:srgbClr val="005E7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A10105"/>
                </a:solidFill>
              </a:rPr>
              <a:t>Литература периода феодальной раздробленности и объединения</a:t>
            </a:r>
            <a:br>
              <a:rPr lang="ru-RU" sz="3200" smtClean="0">
                <a:solidFill>
                  <a:srgbClr val="A10105"/>
                </a:solidFill>
              </a:rPr>
            </a:br>
            <a:r>
              <a:rPr lang="ru-RU" sz="3200" smtClean="0">
                <a:solidFill>
                  <a:srgbClr val="A10105"/>
                </a:solidFill>
              </a:rPr>
              <a:t> Северо - Восточной Руси (13-15вв.)</a:t>
            </a:r>
            <a:r>
              <a:rPr lang="ru-RU" sz="4000" smtClean="0"/>
              <a:t> 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205038"/>
            <a:ext cx="3635375" cy="42497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smtClean="0">
                <a:solidFill>
                  <a:srgbClr val="F7233C"/>
                </a:solidFill>
              </a:rPr>
              <a:t>Житие А. Невского</a:t>
            </a:r>
          </a:p>
          <a:p>
            <a:pPr eaLnBrk="1" hangingPunct="1">
              <a:defRPr/>
            </a:pPr>
            <a:r>
              <a:rPr lang="ru-RU" sz="2400" i="1" smtClean="0">
                <a:solidFill>
                  <a:srgbClr val="F7233C"/>
                </a:solidFill>
              </a:rPr>
              <a:t>Задонщина</a:t>
            </a:r>
          </a:p>
          <a:p>
            <a:pPr eaLnBrk="1" hangingPunct="1">
              <a:defRPr/>
            </a:pPr>
            <a:r>
              <a:rPr lang="ru-RU" sz="2400" i="1" smtClean="0">
                <a:solidFill>
                  <a:srgbClr val="F7233C"/>
                </a:solidFill>
              </a:rPr>
              <a:t>«Хождение за три моря»А.Никитина</a:t>
            </a:r>
          </a:p>
          <a:p>
            <a:pPr eaLnBrk="1" hangingPunct="1">
              <a:defRPr/>
            </a:pPr>
            <a:r>
              <a:rPr lang="ru-RU" sz="2400" i="1" smtClean="0">
                <a:solidFill>
                  <a:srgbClr val="F7233C"/>
                </a:solidFill>
              </a:rPr>
              <a:t>Сказание о Мамаевом побоище</a:t>
            </a:r>
          </a:p>
          <a:p>
            <a:pPr eaLnBrk="1" hangingPunct="1">
              <a:defRPr/>
            </a:pPr>
            <a:r>
              <a:rPr lang="ru-RU" sz="2400" i="1" smtClean="0">
                <a:solidFill>
                  <a:srgbClr val="F7233C"/>
                </a:solidFill>
              </a:rPr>
              <a:t>Письмо Епифания Премудрого</a:t>
            </a:r>
          </a:p>
        </p:txBody>
      </p:sp>
      <p:pic>
        <p:nvPicPr>
          <p:cNvPr id="12292" name="Picture 4" descr="Муром. Благовещенский монастырь. XVII в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5663" y="2198688"/>
            <a:ext cx="3697287" cy="3897312"/>
          </a:xfrm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470000"/>
            </a:gs>
            <a:gs pos="100000">
              <a:srgbClr val="99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ngsanaUPC" pitchFamily="18" charset="-34"/>
              </a:rPr>
              <a:t>Литература русского централизованного государства     (16-17вв.)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1916113"/>
            <a:ext cx="3006725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Повесть о Петре и Февронии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Послания Ивана Грозного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Житие протопопа Аввакума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Повесть о Горе- Злосчастии</a:t>
            </a:r>
            <a:r>
              <a:rPr lang="ru-RU" sz="2800" i="1" smtClean="0">
                <a:latin typeface="AngsanaUPC" pitchFamily="18" charset="-34"/>
              </a:rPr>
              <a:t>        </a:t>
            </a:r>
          </a:p>
        </p:txBody>
      </p:sp>
      <p:pic>
        <p:nvPicPr>
          <p:cNvPr id="13316" name="Picture 4" descr="Спас Нерукотвор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060575"/>
            <a:ext cx="3506788" cy="419893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CCFF"/>
            </a:gs>
            <a:gs pos="50000">
              <a:srgbClr val="005E7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accent2"/>
                </a:solidFill>
                <a:latin typeface="AngsanaUPC" pitchFamily="18" charset="-34"/>
              </a:rPr>
              <a:t>О</a:t>
            </a:r>
            <a:r>
              <a:rPr lang="ru-RU" smtClean="0">
                <a:latin typeface="AngsanaUPC" pitchFamily="18" charset="-34"/>
              </a:rPr>
              <a:t>сновные виды (жанры):</a:t>
            </a:r>
            <a:r>
              <a:rPr lang="ru-RU" smtClean="0"/>
              <a:t> </a:t>
            </a:r>
          </a:p>
        </p:txBody>
      </p:sp>
      <p:pic>
        <p:nvPicPr>
          <p:cNvPr id="62467" name="Picture 3" descr="p14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484313"/>
            <a:ext cx="3819525" cy="5122862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03800" y="3357563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48263" y="1700213"/>
            <a:ext cx="1079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84213" y="1989138"/>
            <a:ext cx="3382962" cy="3506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rgbClr val="F7233C"/>
                </a:solidFill>
                <a:latin typeface="AngsanaUPC" pitchFamily="18" charset="-34"/>
              </a:rPr>
              <a:t>1. Летописание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7233C"/>
                </a:solidFill>
                <a:latin typeface="AngsanaUPC" pitchFamily="18" charset="-34"/>
              </a:rPr>
              <a:t> 2. Житие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7233C"/>
                </a:solidFill>
                <a:latin typeface="AngsanaUPC" pitchFamily="18" charset="-34"/>
              </a:rPr>
              <a:t>3. Красноречие: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7233C"/>
                </a:solidFill>
                <a:latin typeface="AngsanaUPC" pitchFamily="18" charset="-34"/>
              </a:rPr>
              <a:t>а) поучение;</a:t>
            </a:r>
          </a:p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7233C"/>
                </a:solidFill>
                <a:latin typeface="AngsanaUPC" pitchFamily="18" charset="-34"/>
              </a:rPr>
              <a:t>б) слово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33"/>
            </a:gs>
            <a:gs pos="50000">
              <a:srgbClr val="2F7618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A10105"/>
                </a:solidFill>
                <a:latin typeface="AngsanaUPC" pitchFamily="18" charset="-34"/>
              </a:rPr>
              <a:t>Отличительные черты: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27600" y="1557338"/>
            <a:ext cx="3917950" cy="4538662"/>
          </a:xfrm>
        </p:spPr>
        <p:txBody>
          <a:bodyPr/>
          <a:lstStyle/>
          <a:p>
            <a:pPr eaLnBrk="1" hangingPunct="1">
              <a:defRPr/>
            </a:pPr>
            <a:endParaRPr lang="ru-RU" sz="2000" smtClean="0">
              <a:solidFill>
                <a:srgbClr val="FCC4CC"/>
              </a:solidFill>
            </a:endParaRPr>
          </a:p>
          <a:p>
            <a:pPr eaLnBrk="1" hangingPunct="1">
              <a:defRPr/>
            </a:pPr>
            <a:r>
              <a:rPr lang="ru-RU" sz="2800" smtClean="0">
                <a:solidFill>
                  <a:srgbClr val="FCC4CC"/>
                </a:solidFill>
                <a:latin typeface="AngsanaUPC" pitchFamily="18" charset="-34"/>
              </a:rPr>
              <a:t>Книга была рукописная.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CC4CC"/>
                </a:solidFill>
                <a:latin typeface="AngsanaUPC" pitchFamily="18" charset="-34"/>
              </a:rPr>
              <a:t>Автор в большинстве произведений отсутствовал.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rgbClr val="FCC4CC"/>
                </a:solidFill>
                <a:latin typeface="AngsanaUPC" pitchFamily="18" charset="-34"/>
              </a:rPr>
              <a:t>Литература делилась на </a:t>
            </a:r>
            <a:r>
              <a:rPr lang="en-US" sz="2800" smtClean="0">
                <a:solidFill>
                  <a:srgbClr val="FCC4CC"/>
                </a:solidFill>
                <a:latin typeface="AngsanaUPC" pitchFamily="18" charset="-34"/>
              </a:rPr>
              <a:t>1)</a:t>
            </a:r>
            <a:r>
              <a:rPr lang="ru-RU" sz="2800" smtClean="0">
                <a:solidFill>
                  <a:srgbClr val="FCC4CC"/>
                </a:solidFill>
                <a:latin typeface="AngsanaUPC" pitchFamily="18" charset="-34"/>
              </a:rPr>
              <a:t> церковную и светскую 2) переводную и оригинальную</a:t>
            </a:r>
          </a:p>
        </p:txBody>
      </p:sp>
      <p:pic>
        <p:nvPicPr>
          <p:cNvPr id="63492" name="Picture 4" descr="Иису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2787650" cy="4491037"/>
          </a:xfr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014" name="Group 798"/>
          <p:cNvGraphicFramePr>
            <a:graphicFrameLocks noGrp="1"/>
          </p:cNvGraphicFramePr>
          <p:nvPr/>
        </p:nvGraphicFramePr>
        <p:xfrm>
          <a:off x="5148263" y="2205038"/>
          <a:ext cx="1222375" cy="2366965"/>
        </p:xfrm>
        <a:graphic>
          <a:graphicData uri="http://schemas.openxmlformats.org/drawingml/2006/table">
            <a:tbl>
              <a:tblPr/>
              <a:tblGrid>
                <a:gridCol w="508000"/>
                <a:gridCol w="449262"/>
                <a:gridCol w="265113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-Ъ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5" name="Picture 752" descr="g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2251075"/>
            <a:ext cx="133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756" descr="g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2617788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760" descr="g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300" y="2984500"/>
            <a:ext cx="133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764" descr="g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1300" y="3351213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768" descr="g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1300" y="3717925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772" descr="g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2250" y="4191000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4084" name="Group 868"/>
          <p:cNvGraphicFramePr>
            <a:graphicFrameLocks noGrp="1"/>
          </p:cNvGraphicFramePr>
          <p:nvPr/>
        </p:nvGraphicFramePr>
        <p:xfrm>
          <a:off x="900113" y="1484313"/>
          <a:ext cx="1211262" cy="3799525"/>
        </p:xfrm>
        <a:graphic>
          <a:graphicData uri="http://schemas.openxmlformats.org/drawingml/2006/table">
            <a:tbl>
              <a:tblPr/>
              <a:tblGrid>
                <a:gridCol w="508000"/>
                <a:gridCol w="438150"/>
                <a:gridCol w="26511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-Ё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39" name="Picture 800" descr="g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7938" y="1581150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804" descr="g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7938" y="1947863"/>
            <a:ext cx="133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1" name="Picture 808" descr="g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42093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2" name="Picture 812" descr="g0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7938" y="2847975"/>
            <a:ext cx="161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3" name="Picture 816" descr="g0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7938" y="3214688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4" name="Picture 820" descr="g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77938" y="3581400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5" name="Picture 824" descr="g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8888" y="4054475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6" name="Picture 828" descr="g0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77938" y="4481513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7" name="Picture 832" descr="g0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58888" y="495458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4154" name="Group 938"/>
          <p:cNvGraphicFramePr>
            <a:graphicFrameLocks noGrp="1"/>
          </p:cNvGraphicFramePr>
          <p:nvPr/>
        </p:nvGraphicFramePr>
        <p:xfrm>
          <a:off x="2411413" y="1268413"/>
          <a:ext cx="1187450" cy="4118612"/>
        </p:xfrm>
        <a:graphic>
          <a:graphicData uri="http://schemas.openxmlformats.org/drawingml/2006/table">
            <a:tbl>
              <a:tblPr/>
              <a:tblGrid>
                <a:gridCol w="508000"/>
                <a:gridCol w="414337"/>
                <a:gridCol w="26511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76" name="Picture 870" descr="g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52725" y="153193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7" name="Picture 874" descr="g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52725" y="2065338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8" name="Picture 878" descr="g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775" y="2492375"/>
            <a:ext cx="104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9" name="Picture 882" descr="g1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71775" y="2859088"/>
            <a:ext cx="171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0" name="Picture 886" descr="g1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52725" y="3332163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1" name="Picture 890" descr="g1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52725" y="3865563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2" name="Picture 894" descr="g1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775" y="4292600"/>
            <a:ext cx="95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3" name="Picture 898" descr="g1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71775" y="4659313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4" name="Picture 902" descr="g1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71775" y="5100638"/>
            <a:ext cx="114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4223" name="Group 1007"/>
          <p:cNvGraphicFramePr>
            <a:graphicFrameLocks noGrp="1"/>
          </p:cNvGraphicFramePr>
          <p:nvPr/>
        </p:nvGraphicFramePr>
        <p:xfrm>
          <a:off x="3960813" y="1362075"/>
          <a:ext cx="1223962" cy="4133852"/>
        </p:xfrm>
        <a:graphic>
          <a:graphicData uri="http://schemas.openxmlformats.org/drawingml/2006/table">
            <a:tbl>
              <a:tblPr/>
              <a:tblGrid>
                <a:gridCol w="508000"/>
                <a:gridCol w="450850"/>
                <a:gridCol w="26511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-Ш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-Щ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513" name="Picture 940" descr="g2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33850" y="1408113"/>
            <a:ext cx="142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4" name="Picture 944" descr="g2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14800" y="188118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5" name="Picture 948" descr="g2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114800" y="241458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6" name="Picture 952" descr="g2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14800" y="294798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" name="Picture 956" descr="g2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33850" y="3375025"/>
            <a:ext cx="133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8" name="Picture 960" descr="g2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133850" y="3741738"/>
            <a:ext cx="152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9" name="Picture 964" descr="g28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114800" y="4214813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0" name="Picture 968" descr="g26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133850" y="4641850"/>
            <a:ext cx="161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1" name="Picture 972" descr="g2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114800" y="5114925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22" name="Text Box 1008"/>
          <p:cNvSpPr txBox="1">
            <a:spLocks noChangeArrowheads="1"/>
          </p:cNvSpPr>
          <p:nvPr/>
        </p:nvSpPr>
        <p:spPr bwMode="auto">
          <a:xfrm>
            <a:off x="3276600" y="476250"/>
            <a:ext cx="295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AngsanaUPC" pitchFamily="18" charset="-34"/>
              </a:rPr>
              <a:t>ГЛАГОЛИЦА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Rectangle 1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smtClean="0"/>
              <a:t> 	</a:t>
            </a:r>
            <a:r>
              <a:rPr lang="ru-RU" sz="1200" smtClean="0"/>
              <a:t>1	</a:t>
            </a:r>
            <a:r>
              <a:rPr lang="ru-RU" sz="1200" smtClean="0">
                <a:solidFill>
                  <a:srgbClr val="FFFFCC"/>
                </a:solidFill>
              </a:rPr>
              <a:t>Аз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	Буки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2	Веди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                  глагол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4	Добро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5	Есть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	Живете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6	Зело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7	Земля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 8	Иже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10	И десятеричное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20	Како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30	Люди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40	Мыслете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50	Наш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70	Он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80	Покой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100	Рцы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200	Слово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300	Твердо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400	Ук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 	500	Ферт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 smtClean="0">
              <a:solidFill>
                <a:srgbClr val="FFFFCC"/>
              </a:solidFill>
            </a:endParaRPr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4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  <a:t>кириллица</a:t>
            </a:r>
          </a:p>
        </p:txBody>
      </p:sp>
      <p:sp>
        <p:nvSpPr>
          <p:cNvPr id="307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200" b="1" smtClean="0"/>
              <a:t>            </a:t>
            </a:r>
            <a:r>
              <a:rPr lang="ru-RU" sz="1200" b="1" smtClean="0">
                <a:solidFill>
                  <a:srgbClr val="FFFFCC"/>
                </a:solidFill>
              </a:rPr>
              <a:t>800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Омега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900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Цы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90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Червь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Ша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Шта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Ер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Еры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Ерь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Ять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Ю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Я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Е </a:t>
            </a:r>
            <a:r>
              <a:rPr lang="ru-RU" sz="1200" smtClean="0">
                <a:solidFill>
                  <a:srgbClr val="FFFFCC"/>
                </a:solidFill>
              </a:rPr>
              <a:t>йотированное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Юс </a:t>
            </a:r>
            <a:r>
              <a:rPr lang="ru-RU" sz="1200" smtClean="0">
                <a:solidFill>
                  <a:srgbClr val="FFFFCC"/>
                </a:solidFill>
              </a:rPr>
              <a:t>малый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Юс </a:t>
            </a:r>
            <a:r>
              <a:rPr lang="ru-RU" sz="1200" smtClean="0">
                <a:solidFill>
                  <a:srgbClr val="FFFFCC"/>
                </a:solidFill>
              </a:rPr>
              <a:t>малый йотированный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Юс </a:t>
            </a:r>
            <a:r>
              <a:rPr lang="ru-RU" sz="1200" smtClean="0">
                <a:solidFill>
                  <a:srgbClr val="FFFFCC"/>
                </a:solidFill>
              </a:rPr>
              <a:t>большой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Юс </a:t>
            </a:r>
            <a:r>
              <a:rPr lang="ru-RU" sz="1200" smtClean="0">
                <a:solidFill>
                  <a:srgbClr val="FFFFCC"/>
                </a:solidFill>
              </a:rPr>
              <a:t>большой йотированный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60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Кси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700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Пси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9</a:t>
            </a:r>
            <a:r>
              <a:rPr lang="ru-RU" sz="1200" smtClean="0">
                <a:solidFill>
                  <a:srgbClr val="FFFFCC"/>
                </a:solidFill>
              </a:rPr>
              <a:t>	</a:t>
            </a:r>
            <a:r>
              <a:rPr lang="ru-RU" sz="1200" b="1" smtClean="0">
                <a:solidFill>
                  <a:srgbClr val="FFFFCC"/>
                </a:solidFill>
              </a:rPr>
              <a:t>Фита</a:t>
            </a:r>
            <a:endParaRPr lang="ru-RU" sz="12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smtClean="0">
                <a:solidFill>
                  <a:srgbClr val="FFFFCC"/>
                </a:solidFill>
              </a:rPr>
              <a:t>	 	</a:t>
            </a:r>
            <a:r>
              <a:rPr lang="ru-RU" sz="1200" b="1" smtClean="0">
                <a:solidFill>
                  <a:srgbClr val="FFFFCC"/>
                </a:solidFill>
              </a:rPr>
              <a:t>Ижица</a:t>
            </a: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13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13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89138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205038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420938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2636838"/>
            <a:ext cx="88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2852738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3068638"/>
            <a:ext cx="13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3284538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3500438"/>
            <a:ext cx="190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3716338"/>
            <a:ext cx="88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3933825"/>
            <a:ext cx="165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4149725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4365625"/>
            <a:ext cx="215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0113" y="4581525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4724400"/>
            <a:ext cx="10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7088" y="4941888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00113" y="5157788"/>
            <a:ext cx="127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00113" y="5445125"/>
            <a:ext cx="88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7088" y="5661025"/>
            <a:ext cx="215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3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58769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7088" y="6092825"/>
            <a:ext cx="215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3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3800" y="1412875"/>
            <a:ext cx="50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3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32363" y="1628775"/>
            <a:ext cx="165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76825" y="1916113"/>
            <a:ext cx="139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32363" y="2133600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03800" y="2349500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003800" y="2565400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003800" y="2708275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3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76825" y="2924175"/>
            <a:ext cx="127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4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003800" y="3141663"/>
            <a:ext cx="165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4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03800" y="3357563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4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003800" y="3573463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4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03800" y="3789363"/>
            <a:ext cx="152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44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003800" y="3933825"/>
            <a:ext cx="203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45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932363" y="4221163"/>
            <a:ext cx="25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46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932363" y="4437063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47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932363" y="4652963"/>
            <a:ext cx="24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48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932363" y="4868863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49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932363" y="5157788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50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076825" y="5373688"/>
            <a:ext cx="24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51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932363" y="5589588"/>
            <a:ext cx="177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7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7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7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7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7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7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07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07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07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07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07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7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7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7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7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07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7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07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build="p"/>
      <p:bldP spid="30725" grpId="0"/>
      <p:bldP spid="307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vvak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0713"/>
            <a:ext cx="241935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235825" y="134143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6" name="Picture 31" descr="KIRILL I M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620713"/>
            <a:ext cx="42989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7"/>
          <p:cNvSpPr>
            <a:spLocks noChangeArrowheads="1"/>
          </p:cNvSpPr>
          <p:nvPr/>
        </p:nvSpPr>
        <p:spPr bwMode="auto">
          <a:xfrm>
            <a:off x="684213" y="220663"/>
            <a:ext cx="217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ngsanaUPC" pitchFamily="18" charset="-34"/>
              </a:rPr>
              <a:t>Протопоп Аввакум</a:t>
            </a:r>
          </a:p>
        </p:txBody>
      </p:sp>
      <p:sp>
        <p:nvSpPr>
          <p:cNvPr id="18438" name="Text Box 58"/>
          <p:cNvSpPr txBox="1">
            <a:spLocks noChangeArrowheads="1"/>
          </p:cNvSpPr>
          <p:nvPr/>
        </p:nvSpPr>
        <p:spPr bwMode="auto">
          <a:xfrm>
            <a:off x="4787900" y="220663"/>
            <a:ext cx="217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ngsanaUPC" pitchFamily="18" charset="-34"/>
              </a:rPr>
              <a:t>Кирилл и Мефодий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_10_12_0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F005E"/>
            </a:gs>
            <a:gs pos="100000">
              <a:srgbClr val="66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250825" y="1628775"/>
            <a:ext cx="7386638" cy="44973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3" y="284163"/>
            <a:ext cx="8197850" cy="1090612"/>
          </a:xfrm>
          <a:noFill/>
        </p:spPr>
      </p:pic>
      <p:pic>
        <p:nvPicPr>
          <p:cNvPr id="11299" name="Picture 35" descr="http://old-rus.narod.ru/pict/small/s_1_1_pic1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476375" y="5543550"/>
            <a:ext cx="99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 descr="http://old-rus.narod.ru/pict/small/s_1_1_pic2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2636838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http://old-rus.narod.ru/pict/small/s_1_1_pic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900113" y="2708275"/>
            <a:ext cx="1019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http://old-rus.narod.ru/pict/small/s_1_1_pic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596188" y="5543550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 descr="http://old-rus.narod.ru/pict/small/s_1_1_pic5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250825" y="4149725"/>
            <a:ext cx="99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 descr="http://old-rus.narod.ru/pict/small/s_1_1_pic6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r:link="rId20" cstate="print"/>
          <a:srcRect/>
          <a:stretch>
            <a:fillRect/>
          </a:stretch>
        </p:blipFill>
        <p:spPr bwMode="auto">
          <a:xfrm>
            <a:off x="1331913" y="4149725"/>
            <a:ext cx="876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 descr="http://old-rus.narod.ru/pict/small/s_1_1_pic7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r:link="rId23" cstate="print"/>
          <a:srcRect/>
          <a:stretch>
            <a:fillRect/>
          </a:stretch>
        </p:blipFill>
        <p:spPr bwMode="auto">
          <a:xfrm>
            <a:off x="2339975" y="4149725"/>
            <a:ext cx="962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8" descr="http://old-rus.narod.ru/pict/small/s_1_1_pic8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r:link="rId26" cstate="print"/>
          <a:srcRect/>
          <a:stretch>
            <a:fillRect/>
          </a:stretch>
        </p:blipFill>
        <p:spPr bwMode="auto">
          <a:xfrm>
            <a:off x="900113" y="1268413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7" descr="http://old-rus.narod.ru/pict/small/s_1_1_pic9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r:link="rId29" cstate="print"/>
          <a:srcRect/>
          <a:stretch>
            <a:fillRect/>
          </a:stretch>
        </p:blipFill>
        <p:spPr bwMode="auto">
          <a:xfrm>
            <a:off x="2051050" y="2636838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http://old-rus.narod.ru/pict/small/s_1_1_pic10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r:link="rId32" cstate="print"/>
          <a:srcRect/>
          <a:stretch>
            <a:fillRect/>
          </a:stretch>
        </p:blipFill>
        <p:spPr bwMode="auto">
          <a:xfrm>
            <a:off x="6877050" y="1268413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http://old-rus.narod.ru/pict/small/s_1_1_pic11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r:link="rId35" cstate="print"/>
          <a:srcRect/>
          <a:stretch>
            <a:fillRect/>
          </a:stretch>
        </p:blipFill>
        <p:spPr bwMode="auto">
          <a:xfrm>
            <a:off x="7885113" y="1196975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http://old-rus.narod.ru/pict/small/s_1_1_pic12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r:link="rId38" cstate="print"/>
          <a:srcRect/>
          <a:stretch>
            <a:fillRect/>
          </a:stretch>
        </p:blipFill>
        <p:spPr bwMode="auto">
          <a:xfrm>
            <a:off x="3419475" y="4149725"/>
            <a:ext cx="771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http://old-rus.narod.ru/pict/small/s_1_1_pic13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r:link="rId41" cstate="print"/>
          <a:srcRect/>
          <a:stretch>
            <a:fillRect/>
          </a:stretch>
        </p:blipFill>
        <p:spPr bwMode="auto">
          <a:xfrm>
            <a:off x="8324850" y="4221163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http://old-rus.narod.ru/pict/small/s_1_1_pic14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r:link="rId44" cstate="print"/>
          <a:srcRect/>
          <a:stretch>
            <a:fillRect/>
          </a:stretch>
        </p:blipFill>
        <p:spPr bwMode="auto">
          <a:xfrm>
            <a:off x="0" y="1268413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http://old-rus.narod.ru/pict/small/s_1_1_pic15.jpg">
            <a:hlinkClick r:id="rId45"/>
          </p:cNvPr>
          <p:cNvPicPr>
            <a:picLocks noChangeAspect="1" noChangeArrowheads="1"/>
          </p:cNvPicPr>
          <p:nvPr/>
        </p:nvPicPr>
        <p:blipFill>
          <a:blip r:embed="rId46" r:link="rId47" cstate="print"/>
          <a:srcRect/>
          <a:stretch>
            <a:fillRect/>
          </a:stretch>
        </p:blipFill>
        <p:spPr bwMode="auto">
          <a:xfrm>
            <a:off x="5003800" y="1196975"/>
            <a:ext cx="800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http://old-rus.narod.ru/pict/small/s_1_1_pic16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r:link="rId50" cstate="print"/>
          <a:srcRect/>
          <a:stretch>
            <a:fillRect/>
          </a:stretch>
        </p:blipFill>
        <p:spPr bwMode="auto">
          <a:xfrm>
            <a:off x="3059113" y="2636838"/>
            <a:ext cx="904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http://old-rus.narod.ru/pict/small/s_1_1_pic17.jpg">
            <a:hlinkClick r:id="rId51"/>
          </p:cNvPr>
          <p:cNvPicPr>
            <a:picLocks noChangeAspect="1" noChangeArrowheads="1"/>
          </p:cNvPicPr>
          <p:nvPr/>
        </p:nvPicPr>
        <p:blipFill>
          <a:blip r:embed="rId52" r:link="rId53" cstate="print"/>
          <a:srcRect/>
          <a:stretch>
            <a:fillRect/>
          </a:stretch>
        </p:blipFill>
        <p:spPr bwMode="auto">
          <a:xfrm>
            <a:off x="2843213" y="1196975"/>
            <a:ext cx="99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http://old-rus.narod.ru/pict/small/s_1_1_pic18.jpg">
            <a:hlinkClick r:id="rId54"/>
          </p:cNvPr>
          <p:cNvPicPr>
            <a:picLocks noChangeAspect="1" noChangeArrowheads="1"/>
          </p:cNvPicPr>
          <p:nvPr/>
        </p:nvPicPr>
        <p:blipFill>
          <a:blip r:embed="rId55" r:link="rId56" cstate="print"/>
          <a:srcRect/>
          <a:stretch>
            <a:fillRect/>
          </a:stretch>
        </p:blipFill>
        <p:spPr bwMode="auto">
          <a:xfrm>
            <a:off x="6372225" y="4221163"/>
            <a:ext cx="771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http://old-rus.narod.ru/pict/small/s_1_1_pic19.jpg">
            <a:hlinkClick r:id="rId57"/>
          </p:cNvPr>
          <p:cNvPicPr>
            <a:picLocks noChangeAspect="1" noChangeArrowheads="1"/>
          </p:cNvPicPr>
          <p:nvPr/>
        </p:nvPicPr>
        <p:blipFill>
          <a:blip r:embed="rId58" r:link="rId59" cstate="print"/>
          <a:srcRect/>
          <a:stretch>
            <a:fillRect/>
          </a:stretch>
        </p:blipFill>
        <p:spPr bwMode="auto">
          <a:xfrm>
            <a:off x="4356100" y="4221163"/>
            <a:ext cx="933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http://old-rus.narod.ru/pict/small/s_1_1_pic20.jpg">
            <a:hlinkClick r:id="rId60"/>
          </p:cNvPr>
          <p:cNvPicPr>
            <a:picLocks noChangeAspect="1" noChangeArrowheads="1"/>
          </p:cNvPicPr>
          <p:nvPr/>
        </p:nvPicPr>
        <p:blipFill>
          <a:blip r:embed="rId61" r:link="rId62" cstate="print"/>
          <a:srcRect/>
          <a:stretch>
            <a:fillRect/>
          </a:stretch>
        </p:blipFill>
        <p:spPr bwMode="auto">
          <a:xfrm>
            <a:off x="7812088" y="2636838"/>
            <a:ext cx="933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http://old-rus.narod.ru/pict/small/s_1_1_pic21.jpg">
            <a:hlinkClick r:id="rId63"/>
          </p:cNvPr>
          <p:cNvPicPr>
            <a:picLocks noChangeAspect="1" noChangeArrowheads="1"/>
          </p:cNvPicPr>
          <p:nvPr/>
        </p:nvPicPr>
        <p:blipFill>
          <a:blip r:embed="rId64" r:link="rId65" cstate="print"/>
          <a:srcRect/>
          <a:stretch>
            <a:fillRect/>
          </a:stretch>
        </p:blipFill>
        <p:spPr bwMode="auto">
          <a:xfrm>
            <a:off x="7308850" y="4221163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http://old-rus.narod.ru/pict/small/s_1_1_pic22.jpg">
            <a:hlinkClick r:id="rId66"/>
          </p:cNvPr>
          <p:cNvPicPr>
            <a:picLocks noChangeAspect="1" noChangeArrowheads="1"/>
          </p:cNvPicPr>
          <p:nvPr/>
        </p:nvPicPr>
        <p:blipFill>
          <a:blip r:embed="rId67" r:link="rId68" cstate="print"/>
          <a:srcRect/>
          <a:stretch>
            <a:fillRect/>
          </a:stretch>
        </p:blipFill>
        <p:spPr bwMode="auto">
          <a:xfrm>
            <a:off x="1835150" y="1268413"/>
            <a:ext cx="876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http://old-rus.narod.ru/pict/small/s_1_1_pic23.jpg">
            <a:hlinkClick r:id="rId69"/>
          </p:cNvPr>
          <p:cNvPicPr>
            <a:picLocks noChangeAspect="1" noChangeArrowheads="1"/>
          </p:cNvPicPr>
          <p:nvPr/>
        </p:nvPicPr>
        <p:blipFill>
          <a:blip r:embed="rId70" r:link="rId71" cstate="print"/>
          <a:srcRect/>
          <a:stretch>
            <a:fillRect/>
          </a:stretch>
        </p:blipFill>
        <p:spPr bwMode="auto">
          <a:xfrm>
            <a:off x="6732588" y="2636838"/>
            <a:ext cx="876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http://old-rus.narod.ru/pict/small/s_1_1_pic24.jpg">
            <a:hlinkClick r:id="rId72"/>
          </p:cNvPr>
          <p:cNvPicPr>
            <a:picLocks noChangeAspect="1" noChangeArrowheads="1"/>
          </p:cNvPicPr>
          <p:nvPr/>
        </p:nvPicPr>
        <p:blipFill>
          <a:blip r:embed="rId73" r:link="rId74" cstate="print"/>
          <a:srcRect/>
          <a:stretch>
            <a:fillRect/>
          </a:stretch>
        </p:blipFill>
        <p:spPr bwMode="auto">
          <a:xfrm>
            <a:off x="5435600" y="4221163"/>
            <a:ext cx="819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http://old-rus.narod.ru/pict/small/s_1_1_pic25.jpg">
            <a:hlinkClick r:id="rId75"/>
          </p:cNvPr>
          <p:cNvPicPr>
            <a:picLocks noChangeAspect="1" noChangeArrowheads="1"/>
          </p:cNvPicPr>
          <p:nvPr/>
        </p:nvPicPr>
        <p:blipFill>
          <a:blip r:embed="rId76" r:link="rId77" cstate="print"/>
          <a:srcRect/>
          <a:stretch>
            <a:fillRect/>
          </a:stretch>
        </p:blipFill>
        <p:spPr bwMode="auto">
          <a:xfrm>
            <a:off x="6011863" y="1196975"/>
            <a:ext cx="71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old-rus.narod.ru/pict/small/s_1_1_pic26.jpg">
            <a:hlinkClick r:id="rId78"/>
          </p:cNvPr>
          <p:cNvPicPr>
            <a:picLocks noChangeAspect="1" noChangeArrowheads="1"/>
          </p:cNvPicPr>
          <p:nvPr/>
        </p:nvPicPr>
        <p:blipFill>
          <a:blip r:embed="rId79" r:link="rId80" cstate="print"/>
          <a:srcRect/>
          <a:stretch>
            <a:fillRect/>
          </a:stretch>
        </p:blipFill>
        <p:spPr bwMode="auto">
          <a:xfrm>
            <a:off x="3995738" y="1196975"/>
            <a:ext cx="904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://old-rus.narod.ru/pict/small/s_1_1_pic27.jpg">
            <a:hlinkClick r:id="rId81"/>
          </p:cNvPr>
          <p:cNvPicPr>
            <a:picLocks noChangeAspect="1" noChangeArrowheads="1"/>
          </p:cNvPicPr>
          <p:nvPr/>
        </p:nvPicPr>
        <p:blipFill>
          <a:blip r:embed="rId82" r:link="rId83" cstate="print"/>
          <a:srcRect/>
          <a:stretch>
            <a:fillRect/>
          </a:stretch>
        </p:blipFill>
        <p:spPr bwMode="auto">
          <a:xfrm>
            <a:off x="4140200" y="2708275"/>
            <a:ext cx="1152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old-rus.narod.ru/pict/small/s_1_1_pic28.jpg">
            <a:hlinkClick r:id="rId84"/>
          </p:cNvPr>
          <p:cNvPicPr>
            <a:picLocks noChangeAspect="1" noChangeArrowheads="1"/>
          </p:cNvPicPr>
          <p:nvPr/>
        </p:nvPicPr>
        <p:blipFill>
          <a:blip r:embed="rId85" r:link="rId86" cstate="print"/>
          <a:srcRect/>
          <a:stretch>
            <a:fillRect/>
          </a:stretch>
        </p:blipFill>
        <p:spPr bwMode="auto">
          <a:xfrm>
            <a:off x="5435600" y="2708275"/>
            <a:ext cx="1181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Rectangle 36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3" name="Rectangle 38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4" name="Rectangle 40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5" name="Rectangle 42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6" name="Rectangle 48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7" name="Rectangle 50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8" name="Rectangle 52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19" name="Rectangle 54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0" name="Rectangle 60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1" name="Rectangle 62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2" name="Rectangle 64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3" name="Rectangle 66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4" name="Rectangle 72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5" name="Rectangle 74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6" name="Rectangle 76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7" name="Rectangle 78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8" name="Rectangle 84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9" name="Rectangle 86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0" name="Rectangle 88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1" name="Rectangle 90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2" name="Rectangle 96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3" name="Rectangle 98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4" name="Rectangle 100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5" name="Rectangle 102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6" name="Rectangle 108"/>
          <p:cNvSpPr>
            <a:spLocks noChangeArrowheads="1"/>
          </p:cNvSpPr>
          <p:nvPr/>
        </p:nvSpPr>
        <p:spPr bwMode="auto">
          <a:xfrm>
            <a:off x="0" y="0"/>
            <a:ext cx="1400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7" name="Rectangle 110"/>
          <p:cNvSpPr>
            <a:spLocks noChangeArrowheads="1"/>
          </p:cNvSpPr>
          <p:nvPr/>
        </p:nvSpPr>
        <p:spPr bwMode="auto">
          <a:xfrm>
            <a:off x="0" y="0"/>
            <a:ext cx="139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8" name="Rectangle 112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39" name="Rectangle 114"/>
          <p:cNvSpPr>
            <a:spLocks noChangeArrowheads="1"/>
          </p:cNvSpPr>
          <p:nvPr/>
        </p:nvSpPr>
        <p:spPr bwMode="auto">
          <a:xfrm>
            <a:off x="0" y="0"/>
            <a:ext cx="14128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785225" cy="1125538"/>
          </a:xfrm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0" i="1" smtClean="0">
                <a:solidFill>
                  <a:srgbClr val="FFFFCC"/>
                </a:solidFill>
                <a:latin typeface="AngsanaUPC" pitchFamily="18" charset="-34"/>
              </a:rPr>
              <a:t>Новгородская первая летопись.</a:t>
            </a:r>
            <a:r>
              <a:rPr lang="ru-RU" smtClean="0"/>
              <a:t> </a:t>
            </a: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908050"/>
            <a:ext cx="5202237" cy="5657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2"/>
            </a:gs>
            <a:gs pos="5000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u="sng" smtClean="0">
                <a:solidFill>
                  <a:srgbClr val="000066"/>
                </a:solidFill>
                <a:latin typeface="AngsanaUPC" pitchFamily="18" charset="-34"/>
              </a:rPr>
              <a:t>Что такое древнерусская литература?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43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0066"/>
                </a:solidFill>
                <a:latin typeface="AngsanaUPC" pitchFamily="18" charset="-34"/>
              </a:rPr>
              <a:t>Древнерусская литература- это русская литература первых веков её существования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66"/>
                </a:solidFill>
                <a:latin typeface="AngsanaUPC" pitchFamily="18" charset="-34"/>
              </a:rPr>
              <a:t>            (11-17  в.в.)</a:t>
            </a:r>
          </a:p>
        </p:txBody>
      </p:sp>
      <p:pic>
        <p:nvPicPr>
          <p:cNvPr id="4100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2135188"/>
            <a:ext cx="3194050" cy="3425825"/>
          </a:xfr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180975" y="188913"/>
            <a:ext cx="9144000" cy="1143000"/>
          </a:xfrm>
          <a:effectLst>
            <a:outerShdw dist="104727" dir="842175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  <a:t/>
            </a:r>
            <a:b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  <a:t>Второе послание царя Ивана Грозного Андрею Курбскому. </a:t>
            </a:r>
            <a:b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  <a:t>Список XVII в. </a:t>
            </a:r>
            <a:br>
              <a:rPr lang="ru-RU" sz="3200" b="0" i="1" smtClean="0">
                <a:solidFill>
                  <a:srgbClr val="FFFFCC"/>
                </a:solidFill>
                <a:latin typeface="AngsanaUPC" pitchFamily="18" charset="-34"/>
              </a:rPr>
            </a:br>
            <a:endParaRPr lang="ru-RU" sz="3200" b="0" i="1" smtClean="0">
              <a:solidFill>
                <a:srgbClr val="FFFFCC"/>
              </a:solidFill>
              <a:latin typeface="AngsanaUPC" pitchFamily="18" charset="-34"/>
            </a:endParaRP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1238" y="1412875"/>
            <a:ext cx="4883150" cy="5445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dist="68392" dir="1308085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  <a:t>Синайский патерик. Начальный лист с заставкой.</a:t>
            </a:r>
            <a:b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</a:br>
            <a: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  <a:t> Пергаменная рукопись XI-XII вв. </a:t>
            </a:r>
            <a:b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</a:br>
            <a:endParaRPr lang="ru-RU" sz="2800" b="0" i="1" smtClean="0">
              <a:solidFill>
                <a:srgbClr val="FFFFCC"/>
              </a:solidFill>
              <a:effectLst/>
              <a:latin typeface="AngsanaUPC" pitchFamily="18" charset="-34"/>
            </a:endParaRPr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3450" y="1341438"/>
            <a:ext cx="5105400" cy="5516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  <a:t>Лист с заставкой из анонимного печатного Евангелия (до 1564 г.) </a:t>
            </a:r>
            <a:br>
              <a:rPr lang="ru-RU" sz="2800" b="0" i="1" smtClean="0">
                <a:solidFill>
                  <a:srgbClr val="FFFFCC"/>
                </a:solidFill>
                <a:effectLst/>
                <a:latin typeface="AngsanaUPC" pitchFamily="18" charset="-34"/>
              </a:rPr>
            </a:br>
            <a:endParaRPr lang="ru-RU" sz="2800" b="0" i="1" smtClean="0">
              <a:solidFill>
                <a:srgbClr val="FFFFCC"/>
              </a:solidFill>
              <a:effectLst/>
              <a:latin typeface="AngsanaUPC" pitchFamily="18" charset="-34"/>
            </a:endParaRPr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2375" y="1125538"/>
            <a:ext cx="4311650" cy="57324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6D76"/>
            </a:gs>
            <a:gs pos="5000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333375"/>
            <a:ext cx="3178175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6600"/>
                </a:solidFill>
              </a:rPr>
              <a:t>     </a:t>
            </a: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Евангелие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     (580 листов)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Москва, конец XVI в.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Переплет - Россия, XVIII в.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Писец – Софроний. Бумага, дерево, кожа, темпера, серебро;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полуустав, миниатюра, тиснение, золочение, резьба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>Книга в переплете: 35,0 х 22,5 х 10,5 см</a:t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  <a:t/>
            </a:r>
            <a:br>
              <a:rPr lang="ru-RU" sz="2400" b="1" i="1" smtClean="0">
                <a:solidFill>
                  <a:srgbClr val="006600"/>
                </a:solidFill>
                <a:latin typeface="AngsanaUPC" pitchFamily="18" charset="-34"/>
              </a:rPr>
            </a:br>
            <a:endParaRPr lang="ru-RU" sz="2400" b="1" i="1" smtClean="0">
              <a:solidFill>
                <a:srgbClr val="006600"/>
              </a:solidFill>
              <a:latin typeface="AngsanaUPC" pitchFamily="18" charset="-34"/>
            </a:endParaRPr>
          </a:p>
        </p:txBody>
      </p:sp>
      <p:pic>
        <p:nvPicPr>
          <p:cNvPr id="22535" name="Picture 7" descr="Псалтирь рукописная (580 листов). Москва, конец XVI в.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8975" y="188913"/>
            <a:ext cx="4213225" cy="5976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rev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F1800"/>
            </a:gs>
            <a:gs pos="50000">
              <a:srgbClr val="663300"/>
            </a:gs>
            <a:gs pos="100000">
              <a:srgbClr val="2F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CC"/>
                </a:solidFill>
              </a:rPr>
              <a:t>              </a:t>
            </a: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Библия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                    (648 листов)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Печать - Москва, 1756 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Переплет - Россия, XVIII в.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Бумага, дерево, кожа, металл недрагоценный;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печать, гравюра на меди,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золотое и серебреное тиснение 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Книга в переплете: 39,7 х 27,6 х 13,0 см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Происходит из Московского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  <a:t>Вознесенского монастыря.</a:t>
            </a:r>
            <a:br>
              <a:rPr lang="ru-RU" sz="2400" b="1" i="1" smtClean="0">
                <a:solidFill>
                  <a:srgbClr val="FFFFCC"/>
                </a:solidFill>
                <a:latin typeface="AngsanaUPC" pitchFamily="18" charset="-34"/>
              </a:rPr>
            </a:br>
            <a:r>
              <a:rPr lang="ru-RU" sz="2400" smtClean="0">
                <a:latin typeface="AngsanaUPC" pitchFamily="18" charset="-34"/>
              </a:rPr>
              <a:t/>
            </a:r>
            <a:br>
              <a:rPr lang="ru-RU" sz="2400" smtClean="0">
                <a:latin typeface="AngsanaUPC" pitchFamily="18" charset="-34"/>
              </a:rPr>
            </a:br>
            <a:endParaRPr lang="ru-RU" sz="2400" smtClean="0">
              <a:latin typeface="AngsanaUPC" pitchFamily="18" charset="-34"/>
            </a:endParaRPr>
          </a:p>
        </p:txBody>
      </p:sp>
      <p:pic>
        <p:nvPicPr>
          <p:cNvPr id="24583" name="Picture 7" descr="Библия печатная (648 листов). Печать - Москва, 175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260350"/>
            <a:ext cx="4149725" cy="64087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правление рюр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59788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яросл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80645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341438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ffectLst/>
                <a:latin typeface="AngsanaUPC" pitchFamily="18" charset="-34"/>
              </a:rPr>
              <a:t>Образ женщины в произведениях древнерусской литературы</a:t>
            </a:r>
            <a:endParaRPr lang="ru-RU" sz="4000" smtClean="0">
              <a:effectLst/>
              <a:latin typeface="AngsanaUPC" pitchFamily="18" charset="-34"/>
            </a:endParaRP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628775"/>
            <a:ext cx="5580062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smtClean="0">
                <a:solidFill>
                  <a:srgbClr val="BEF8B8"/>
                </a:solidFill>
                <a:latin typeface="AngsanaUPC" pitchFamily="18" charset="-34"/>
              </a:rPr>
              <a:t>Образ женщины в произведениях древнерусской литературы встречается не столь часто. В соответствии с принципами создания человеческого характера в средневековье персонаж мог быть показан либо с положительной, либо только с отрицательной стороны. Героини древней книжности не стали исключением. С одной стороны, на страницах поучений, слов и посланий мы находим собирательный образ “злой жены” – сварливой и некрасивой (как у Даниила Заточника в XIII веке) или блудницы и любодеицы (как у митрополита Даниила в XVI веке). С другой стороны, русскими книжниками созданы высокие идеальные характеры женщин: это мудрая княгиня Ольга, поэтичная Ярославна, святая Феврония. </a:t>
            </a:r>
            <a:endParaRPr lang="ru-RU" sz="2200" smtClean="0">
              <a:solidFill>
                <a:srgbClr val="BEF8B8"/>
              </a:solidFill>
              <a:latin typeface="AngsanaUPC" pitchFamily="18" charset="-34"/>
            </a:endParaRPr>
          </a:p>
        </p:txBody>
      </p:sp>
      <p:pic>
        <p:nvPicPr>
          <p:cNvPr id="201732" name="Picture 4" descr="Ярослав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1412875"/>
            <a:ext cx="2484437" cy="53006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6600CC"/>
                </a:solidFill>
                <a:effectLst/>
                <a:latin typeface="AngsanaUPC" pitchFamily="18" charset="-34"/>
              </a:rPr>
              <a:t>Повесть временных лет</a:t>
            </a:r>
            <a:r>
              <a:rPr lang="ru-RU" smtClean="0">
                <a:effectLst/>
                <a:latin typeface="AngsanaUPC" pitchFamily="18" charset="-34"/>
              </a:rPr>
              <a:t> </a:t>
            </a:r>
            <a:br>
              <a:rPr lang="ru-RU" smtClean="0">
                <a:effectLst/>
                <a:latin typeface="AngsanaUPC" pitchFamily="18" charset="-34"/>
              </a:rPr>
            </a:br>
            <a:endParaRPr lang="ru-RU" smtClean="0">
              <a:effectLst/>
              <a:latin typeface="AngsanaUPC" pitchFamily="18" charset="-34"/>
            </a:endParaRP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306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6600CC"/>
                </a:solidFill>
                <a:latin typeface="AngsanaUPC" pitchFamily="18" charset="-34"/>
              </a:rPr>
              <a:t>Самая древняя летопись, дошедшая до нас,  - «Повесть временных лет» (начало 12 века). Её автор - монах Киево-Печерского монастыря Нестор. Слово «временных» означает минувших. 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1275" y="2068513"/>
            <a:ext cx="2768600" cy="40020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524000"/>
            <a:ext cx="3200400" cy="3962400"/>
          </a:xfrm>
          <a:ln w="38100">
            <a:solidFill>
              <a:srgbClr val="CC9900"/>
            </a:solidFill>
          </a:ln>
        </p:spPr>
      </p:pic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762000" y="1143000"/>
            <a:ext cx="3886200" cy="5029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E6B5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sz="1400" b="1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endParaRPr lang="ru-RU" sz="1400" b="1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</a:rPr>
              <a:t>«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Повесть временных лет</a:t>
            </a:r>
            <a:r>
              <a:rPr lang="ru-RU" sz="1400" b="1">
                <a:solidFill>
                  <a:srgbClr val="000000"/>
                </a:solidFill>
              </a:rPr>
              <a:t>»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 – наиболее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ранний из дошедших до нас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летописных сводов. Относится к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началу XII в. Свод этот известен в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составе ряда летописных сборников,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сохранившихся в списках, из которых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лучшими и наиболее старыми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являются Лаврентьевский 1377 г. и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Ипатьевский 20-х годов ХV. Летопись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вобрала в себя в большом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количестве материалы сказаний,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повестей, легенд, устные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поэтические предания о различных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исторических лицах и событиях.</a:t>
            </a:r>
            <a:endParaRPr lang="ru-RU" sz="1600" b="1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 b="1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395268" name="WordArt 4" descr="Орех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63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ПОВЕСТЬ   ВРЕМЕННЫХ  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 autoUpdateAnimBg="0"/>
      <p:bldP spid="395267" grpId="0" animBg="1" autoUpdateAnimBg="0"/>
      <p:bldP spid="395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70202"/>
            </a:gs>
            <a:gs pos="50000">
              <a:srgbClr val="DF0505"/>
            </a:gs>
            <a:gs pos="100000">
              <a:srgbClr val="6702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945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227888" cy="2887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FB29"/>
                </a:solidFill>
              </a:rPr>
              <a:t>   </a:t>
            </a:r>
            <a:r>
              <a:rPr lang="ru-RU" sz="2800" b="1" smtClean="0">
                <a:solidFill>
                  <a:srgbClr val="FFFB29"/>
                </a:solidFill>
                <a:latin typeface="AngsanaUPC" pitchFamily="18" charset="-34"/>
              </a:rPr>
              <a:t>Летопись</a:t>
            </a:r>
            <a:r>
              <a:rPr lang="ru-RU" sz="2800" smtClean="0">
                <a:solidFill>
                  <a:srgbClr val="FFFB29"/>
                </a:solidFill>
                <a:latin typeface="AngsanaUPC" pitchFamily="18" charset="-34"/>
              </a:rPr>
              <a:t> – историко-повествовательные  произведения 11-17 вв., содержание которых велось по годам. Рассказ о событиях каждого года в летописях обычно начинался словами: "в лето …" - отсюда название - </a:t>
            </a:r>
            <a:r>
              <a:rPr lang="ru-RU" sz="2800" b="1" smtClean="0">
                <a:solidFill>
                  <a:srgbClr val="FFFB29"/>
                </a:solidFill>
                <a:latin typeface="AngsanaUPC" pitchFamily="18" charset="-34"/>
              </a:rPr>
              <a:t>летопись</a:t>
            </a:r>
            <a:r>
              <a:rPr lang="ru-RU" sz="2800" smtClean="0">
                <a:solidFill>
                  <a:srgbClr val="FFFB29"/>
                </a:solidFill>
                <a:latin typeface="AngsanaUPC" pitchFamily="18" charset="-34"/>
              </a:rPr>
              <a:t>. Летописцами, как правило, были монахи.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FFFB29"/>
              </a:solidFill>
              <a:latin typeface="AngsanaUPC" pitchFamily="18" charset="-34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50825" y="692150"/>
            <a:ext cx="792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4AE8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Возникновение древнерусской литературы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5129213"/>
            <a:ext cx="2555875" cy="17287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effectLst/>
                <a:latin typeface="AngsanaUPC" pitchFamily="18" charset="-34"/>
              </a:rPr>
              <a:t>«Откуда есть пошла земля Русская …».</a:t>
            </a:r>
          </a:p>
        </p:txBody>
      </p:sp>
      <p:sp>
        <p:nvSpPr>
          <p:cNvPr id="2293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3525" y="1598613"/>
            <a:ext cx="4308475" cy="5259387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smtClean="0">
                <a:solidFill>
                  <a:srgbClr val="000066"/>
                </a:solidFill>
                <a:latin typeface="AngsanaUPC" pitchFamily="18" charset="-34"/>
              </a:rPr>
              <a:t>Так звучат первые строки «Повести временных лет». Рассказывая о жизни и деяниях князей, Нестор везде высказывает мысль о необходимости мира. Любовь к родине — основная мысль повести. Лейтмотив «Не погубите землю отцов своих и дедов» постоянно звучит в «Повести...». 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1557338"/>
            <a:ext cx="3959225" cy="4824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283450" cy="8810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9C065C"/>
                </a:solidFill>
                <a:effectLst/>
                <a:latin typeface="AngsanaUPC" pitchFamily="18" charset="-34"/>
              </a:rPr>
              <a:t>Слово о полку Игореве</a:t>
            </a:r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25538"/>
            <a:ext cx="6264275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9C065C"/>
                </a:solidFill>
              </a:rPr>
              <a:t>“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Слово о полку Игореве” является историческим памятником древнерусской литературы. Это величайшее произведение своего времени. “Словом о полку Игореве” нам с большой точностью передан образ Древней Руси. В него входят характеры русских людей, описания природы, мирного труда. Главным чувством, волновавшим автора “Слова о полку Игореве” , была любовь к Родине, к русской земле, к народу. Автор скорбит о разъединении Великой Руси. Он - великий русский 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мыслитель рисует 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разные слои народа XII века. Он противопоставляет их смелость, доблесть, и трудолюбие стремлению князей к обособлению. Младшие дружинники, куряне им описаны как “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сведоми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къмети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” , воины-богатыри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черниговцы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“бес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щитовъ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съ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засапожника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кликомъ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плъкы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побеждають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,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звонячи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въ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</a:t>
            </a:r>
            <a:r>
              <a:rPr lang="ru-RU" sz="2200" dirty="0" err="1" smtClean="0">
                <a:solidFill>
                  <a:srgbClr val="9C065C"/>
                </a:solidFill>
                <a:latin typeface="AngsanaUPC" pitchFamily="18" charset="-34"/>
              </a:rPr>
              <a:t>прадеднюю</a:t>
            </a:r>
            <a:r>
              <a:rPr lang="ru-RU" sz="2200" dirty="0" smtClean="0">
                <a:solidFill>
                  <a:srgbClr val="9C065C"/>
                </a:solidFill>
                <a:latin typeface="AngsanaUPC" pitchFamily="18" charset="-34"/>
              </a:rPr>
              <a:t> славу” . В “Слове о полку Игореве” описаны страдания простого народа от набегов половцев.</a:t>
            </a:r>
            <a:r>
              <a:rPr lang="ru-RU" sz="2200" dirty="0" smtClean="0">
                <a:solidFill>
                  <a:srgbClr val="FF99FF"/>
                </a:solidFill>
                <a:latin typeface="AngsanaUPC" pitchFamily="18" charset="-34"/>
              </a:rPr>
              <a:t> </a:t>
            </a:r>
          </a:p>
        </p:txBody>
      </p:sp>
      <p:pic>
        <p:nvPicPr>
          <p:cNvPr id="33796" name="Picture 5" descr="слово о полук игоре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781300"/>
            <a:ext cx="25908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7" name="Picture 13" descr="Дружинн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692150"/>
            <a:ext cx="2735263" cy="5689600"/>
          </a:xfrm>
          <a:noFill/>
        </p:spPr>
      </p:pic>
      <p:pic>
        <p:nvPicPr>
          <p:cNvPr id="205842" name="Picture 18" descr="knya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363" y="692150"/>
            <a:ext cx="3176587" cy="5616575"/>
          </a:xfrm>
          <a:noFill/>
        </p:spPr>
      </p:pic>
      <p:pic>
        <p:nvPicPr>
          <p:cNvPr id="205857" name="05 В путь- дорожку дальнюю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899525" y="6237288"/>
            <a:ext cx="244475" cy="2444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7652" fill="hold"/>
                                        <p:tgtEl>
                                          <p:spTgt spid="205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5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00CC"/>
            </a:gs>
            <a:gs pos="100000">
              <a:srgbClr val="2F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effectLst/>
                <a:latin typeface="AngsanaUPC" pitchFamily="18" charset="-34"/>
              </a:rPr>
              <a:t>«Песнь о вещем Олеге»</a:t>
            </a:r>
            <a:br>
              <a:rPr lang="ru-RU" smtClean="0">
                <a:effectLst/>
                <a:latin typeface="AngsanaUPC" pitchFamily="18" charset="-34"/>
              </a:rPr>
            </a:br>
            <a:endParaRPr lang="ru-RU" smtClean="0">
              <a:effectLst/>
              <a:latin typeface="AngsanaUPC" pitchFamily="18" charset="-34"/>
            </a:endParaRPr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4213225" cy="4154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99FF"/>
                </a:solidFill>
                <a:latin typeface="AngsanaUPC" pitchFamily="18" charset="-34"/>
              </a:rPr>
              <a:t>Эта летопись оказала колоссальное влияние не только на литературу, но и на всю нашу культуру. Например, «Песнь о вещем Олеге» написана А.С.Пушкиным после знакомства с книгой Нестора.</a:t>
            </a:r>
          </a:p>
        </p:txBody>
      </p:sp>
      <p:pic>
        <p:nvPicPr>
          <p:cNvPr id="2273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1125538"/>
            <a:ext cx="3752850" cy="54721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9750" y="584200"/>
            <a:ext cx="79930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ngsanaUPC" pitchFamily="18" charset="-34"/>
              </a:rPr>
              <a:t>Не знала древнерусская письменность и поэзии. Некоторые исследователи считают, что стихами написано «Слово о полку Игореве», но это мнение не общепринято. Фольклорные лирические песни существовали издревле, однако древнерусские книжники их не записывали. Ритмически организованные тексты исполнялись на богослужениях. Но это не были стихи в современном смысле слова: такие богослужебные тексты непременно пелись, а не читались. Вместо привычного ныне противопоставления «стихи – проза» в Древней Руси было другое: «текст поющийся – текст произносимый или читающийся». Книжная, литературная поэзия возникает, когда рождается интерес к слову, внимание к литературной форме: ритму и различным созвучиям в стихе, рифме. Поэзия как таковая появляется в Московской Руси лишь в XVII веке.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00"/>
            </a:gs>
            <a:gs pos="50000">
              <a:srgbClr val="002F00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4213" y="692150"/>
            <a:ext cx="7488237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FF00"/>
                </a:solidFill>
                <a:latin typeface="AngsanaUPC" pitchFamily="18" charset="-34"/>
              </a:rPr>
              <a:t>И составители житий и проповедей, и летописцы, и авторы исторических повестей неизменно обращаются к Библии: библейские события истолковываются как прообразы того, что происходит в настоящем. Повторяющиеся каждый год церковные праздники: рождество, смерть и воскресение Христа – были не просто воспоминанием о событиях земной жизни Спасителя, но таинственным и реальным повторением этих самых событий.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ngsanaUPC" pitchFamily="18" charset="-34"/>
              </a:rPr>
              <a:t>Вывод: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905000"/>
            <a:ext cx="44640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2"/>
                </a:solidFill>
                <a:latin typeface="AngsanaUPC" pitchFamily="18" charset="-34"/>
              </a:rPr>
              <a:t>     Загадочной и непостижимой кажется древнерусская литература для человека, впервые начинающего знакомиться с ней. Перед нами особый мир, дверь в который заперта, а ключ потерян</a:t>
            </a:r>
            <a:r>
              <a:rPr lang="ru-RU" sz="2800" smtClean="0">
                <a:solidFill>
                  <a:schemeClr val="accent2"/>
                </a:solidFill>
                <a:latin typeface="AngsanaUPC" pitchFamily="18" charset="-34"/>
              </a:rPr>
              <a:t>.   </a:t>
            </a:r>
          </a:p>
        </p:txBody>
      </p:sp>
      <p:pic>
        <p:nvPicPr>
          <p:cNvPr id="64516" name="Picture 4" descr="Дмитровский собор 1194 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557338"/>
            <a:ext cx="3044825" cy="4751387"/>
          </a:xfrm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481888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9C065C"/>
                </a:solidFill>
              </a:rPr>
              <a:t>Спасибо за внимание!!!</a:t>
            </a:r>
          </a:p>
        </p:txBody>
      </p:sp>
      <p:pic>
        <p:nvPicPr>
          <p:cNvPr id="39939" name="Picture 7" descr="book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5229225"/>
            <a:ext cx="1533525" cy="1409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76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latin typeface="AngsanaUPC" pitchFamily="18" charset="-34"/>
              </a:rPr>
              <a:t>Тематика древних летописей:</a:t>
            </a:r>
            <a:br>
              <a:rPr lang="ru-RU" sz="4000" smtClean="0">
                <a:latin typeface="AngsanaUPC" pitchFamily="18" charset="-34"/>
              </a:rPr>
            </a:br>
            <a:endParaRPr lang="ru-RU" sz="4000" smtClean="0">
              <a:latin typeface="AngsanaUPC" pitchFamily="18" charset="-34"/>
            </a:endParaRPr>
          </a:p>
        </p:txBody>
      </p:sp>
      <p:sp>
        <p:nvSpPr>
          <p:cNvPr id="197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981075"/>
            <a:ext cx="8218487" cy="51498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ngsanaUPC" pitchFamily="18" charset="-34"/>
              </a:rPr>
              <a:t>русская история;</a:t>
            </a:r>
          </a:p>
          <a:p>
            <a:pPr eaLnBrk="1" hangingPunct="1">
              <a:defRPr/>
            </a:pPr>
            <a:r>
              <a:rPr lang="ru-RU" smtClean="0">
                <a:latin typeface="AngsanaUPC" pitchFamily="18" charset="-34"/>
              </a:rPr>
              <a:t>возникновение Руси;</a:t>
            </a:r>
          </a:p>
          <a:p>
            <a:pPr eaLnBrk="1" hangingPunct="1">
              <a:defRPr/>
            </a:pPr>
            <a:r>
              <a:rPr lang="ru-RU" smtClean="0">
                <a:latin typeface="AngsanaUPC" pitchFamily="18" charset="-34"/>
              </a:rPr>
              <a:t>борьба с внешними врагами;</a:t>
            </a:r>
          </a:p>
          <a:p>
            <a:pPr eaLnBrk="1" hangingPunct="1">
              <a:defRPr/>
            </a:pPr>
            <a:r>
              <a:rPr lang="ru-RU" smtClean="0">
                <a:latin typeface="AngsanaUPC" pitchFamily="18" charset="-34"/>
              </a:rPr>
              <a:t>борьба князей за престол.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7918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99FF"/>
            </a:gs>
            <a:gs pos="50000">
              <a:srgbClr val="2F4776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ngsanaUPC" pitchFamily="18" charset="-34"/>
              </a:rPr>
              <a:t>Красная строка</a:t>
            </a:r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306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3300"/>
                </a:solidFill>
                <a:latin typeface="AngsanaUPC" pitchFamily="18" charset="-34"/>
              </a:rPr>
              <a:t>Древнерусские летописи написаны сплошным текстом без пробелов. Ярко оформлялась первая буква  - её рисовали  красной краской. Отсюда произошло выражение «с красной строки».</a:t>
            </a:r>
          </a:p>
        </p:txBody>
      </p:sp>
      <p:pic>
        <p:nvPicPr>
          <p:cNvPr id="8196" name="Picture 4" descr="Рукописные книгиRG25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628775"/>
            <a:ext cx="4284662" cy="4608513"/>
          </a:xfrm>
          <a:noFill/>
          <a:ln algn="ctr">
            <a:solidFill>
              <a:srgbClr val="FFCC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4776"/>
            </a:gs>
            <a:gs pos="50000">
              <a:srgbClr val="FF99FF"/>
            </a:gs>
            <a:gs pos="100000">
              <a:srgbClr val="76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возникновения: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u-RU" sz="2400" smtClean="0">
                <a:solidFill>
                  <a:srgbClr val="FFFB29"/>
                </a:solidFill>
              </a:rPr>
              <a:t>Древнерусская литература возникла примерно в 11в. и развивалась в течение семи веков.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FB29"/>
                </a:solidFill>
              </a:rPr>
              <a:t>Зарождению литературы способствовало возникновение письменности.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FB29"/>
                </a:solidFill>
              </a:rPr>
              <a:t>Письменность существовала задолго до принятия христианства на Руси (до 988 г.)</a:t>
            </a:r>
          </a:p>
          <a:p>
            <a:pPr lvl="1" eaLnBrk="1" hangingPunct="1">
              <a:defRPr/>
            </a:pPr>
            <a:r>
              <a:rPr lang="ru-RU" sz="2400" smtClean="0">
                <a:solidFill>
                  <a:srgbClr val="FFFB29"/>
                </a:solidFill>
              </a:rPr>
              <a:t>После крещения Руси развитие письменности, а значит и литературы, пошло гораздо быстрее.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33CC"/>
            </a:gs>
            <a:gs pos="50000">
              <a:srgbClr val="00185E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ngsanaUPC" pitchFamily="18" charset="-34"/>
              </a:rPr>
              <a:t>Периоды развития </a:t>
            </a:r>
            <a:br>
              <a:rPr lang="ru-RU" smtClean="0">
                <a:latin typeface="AngsanaUPC" pitchFamily="18" charset="-34"/>
              </a:rPr>
            </a:br>
            <a:r>
              <a:rPr lang="ru-RU" smtClean="0">
                <a:latin typeface="AngsanaUPC" pitchFamily="18" charset="-34"/>
              </a:rPr>
              <a:t>древнерусской литературы: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latin typeface="AngsanaUPC" pitchFamily="18" charset="-34"/>
              </a:rPr>
              <a:t>Литература древнерусского государства       ( 11-12 вв.)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latin typeface="AngsanaUPC" pitchFamily="18" charset="-34"/>
              </a:rPr>
              <a:t>Литература периода феодальной раздробленности и объединения Северо-Восточной Руси (13-15вв.)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latin typeface="AngsanaUPC" pitchFamily="18" charset="-34"/>
              </a:rPr>
              <a:t>Литература Русского централизованного государства (16-17вв.)</a:t>
            </a:r>
            <a:r>
              <a:rPr lang="ru-RU" smtClean="0">
                <a:solidFill>
                  <a:schemeClr val="bg2"/>
                </a:solidFill>
                <a:latin typeface="AngsanaUPC" pitchFamily="18" charset="-34"/>
              </a:rPr>
              <a:t>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2F5E"/>
            </a:gs>
            <a:gs pos="50000">
              <a:srgbClr val="FF66CC"/>
            </a:gs>
            <a:gs pos="100000">
              <a:srgbClr val="76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ngsanaUPC" pitchFamily="18" charset="-34"/>
              </a:rPr>
              <a:t>Литература древнерусского государства (11- 12 вв.)</a:t>
            </a:r>
          </a:p>
        </p:txBody>
      </p:sp>
      <p:pic>
        <p:nvPicPr>
          <p:cNvPr id="59395" name="Picture 3" descr="цековь Покрова на Нерли 1165 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3950" y="1905000"/>
            <a:ext cx="3348038" cy="4191000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27600" y="1905000"/>
            <a:ext cx="39179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Повесть временных лет</a:t>
            </a:r>
          </a:p>
          <a:p>
            <a:pPr eaLnBrk="1" hangingPunct="1"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Слово о полку Игореве</a:t>
            </a:r>
          </a:p>
          <a:p>
            <a:pPr eaLnBrk="1" hangingPunct="1"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Поучение Владимира Мономаха</a:t>
            </a:r>
          </a:p>
          <a:p>
            <a:pPr eaLnBrk="1" hangingPunct="1">
              <a:defRPr/>
            </a:pPr>
            <a:r>
              <a:rPr lang="ru-RU" sz="2800" i="1" smtClean="0">
                <a:solidFill>
                  <a:srgbClr val="FCE71E"/>
                </a:solidFill>
                <a:latin typeface="AngsanaUPC" pitchFamily="18" charset="-34"/>
              </a:rPr>
              <a:t>Моление Даниила Заточника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1500" y="4437063"/>
            <a:ext cx="184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58888" y="1557338"/>
            <a:ext cx="184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91000" y="1651000"/>
            <a:ext cx="1841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 i="1">
              <a:solidFill>
                <a:srgbClr val="FCE71E"/>
              </a:solidFill>
            </a:endParaRPr>
          </a:p>
          <a:p>
            <a:pPr algn="ctr"/>
            <a:endParaRPr lang="ru-RU" sz="3200" i="1">
              <a:solidFill>
                <a:srgbClr val="FCE71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2.xml><?xml version="1.0" encoding="utf-8"?>
<a:themeOverride xmlns:a="http://schemas.openxmlformats.org/drawingml/2006/main">
  <a:clrScheme name="Трава 1">
    <a:dk1>
      <a:srgbClr val="FF9900"/>
    </a:dk1>
    <a:lt1>
      <a:srgbClr val="FFFFFF"/>
    </a:lt1>
    <a:dk2>
      <a:srgbClr val="FFCC66"/>
    </a:dk2>
    <a:lt2>
      <a:srgbClr val="CC6600"/>
    </a:lt2>
    <a:accent1>
      <a:srgbClr val="F05000"/>
    </a:accent1>
    <a:accent2>
      <a:srgbClr val="B28300"/>
    </a:accent2>
    <a:accent3>
      <a:srgbClr val="FFE2B8"/>
    </a:accent3>
    <a:accent4>
      <a:srgbClr val="DADADA"/>
    </a:accent4>
    <a:accent5>
      <a:srgbClr val="F6B3AA"/>
    </a:accent5>
    <a:accent6>
      <a:srgbClr val="A17600"/>
    </a:accent6>
    <a:hlink>
      <a:srgbClr val="99CC00"/>
    </a:hlink>
    <a:folHlink>
      <a:srgbClr val="008000"/>
    </a:folHlink>
  </a:clrScheme>
</a:themeOverride>
</file>

<file path=ppt/theme/themeOverride3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ppt/theme/themeOverride4.xml><?xml version="1.0" encoding="utf-8"?>
<a:themeOverride xmlns:a="http://schemas.openxmlformats.org/drawingml/2006/main">
  <a:clrScheme name="Трава 5">
    <a:dk1>
      <a:srgbClr val="000000"/>
    </a:dk1>
    <a:lt1>
      <a:srgbClr val="CCECFF"/>
    </a:lt1>
    <a:dk2>
      <a:srgbClr val="000000"/>
    </a:dk2>
    <a:lt2>
      <a:srgbClr val="D6EDEE"/>
    </a:lt2>
    <a:accent1>
      <a:srgbClr val="E8F0F4"/>
    </a:accent1>
    <a:accent2>
      <a:srgbClr val="8EAAFA"/>
    </a:accent2>
    <a:accent3>
      <a:srgbClr val="E2F4FF"/>
    </a:accent3>
    <a:accent4>
      <a:srgbClr val="000000"/>
    </a:accent4>
    <a:accent5>
      <a:srgbClr val="F2F6F8"/>
    </a:accent5>
    <a:accent6>
      <a:srgbClr val="809AE3"/>
    </a:accent6>
    <a:hlink>
      <a:srgbClr val="0066FF"/>
    </a:hlink>
    <a:folHlink>
      <a:srgbClr val="9947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598</TotalTime>
  <Words>1142</Words>
  <Application>Microsoft Office PowerPoint</Application>
  <PresentationFormat>Экран (4:3)</PresentationFormat>
  <Paragraphs>237</Paragraphs>
  <Slides>37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Трава</vt:lpstr>
      <vt:lpstr>Слайд 1</vt:lpstr>
      <vt:lpstr>Что такое древнерусская литература?</vt:lpstr>
      <vt:lpstr> </vt:lpstr>
      <vt:lpstr>Тематика древних летописей: </vt:lpstr>
      <vt:lpstr>Слайд 5</vt:lpstr>
      <vt:lpstr>Красная строка</vt:lpstr>
      <vt:lpstr>История возникновения:</vt:lpstr>
      <vt:lpstr>Периоды развития  древнерусской литературы:</vt:lpstr>
      <vt:lpstr>Литература древнерусского государства (11- 12 вв.)</vt:lpstr>
      <vt:lpstr>Литература периода феодальной раздробленности и объединения  Северо - Восточной Руси (13-15вв.) </vt:lpstr>
      <vt:lpstr>Литература русского централизованного государства     (16-17вв.)</vt:lpstr>
      <vt:lpstr>Основные виды (жанры): </vt:lpstr>
      <vt:lpstr>Отличительные черты:</vt:lpstr>
      <vt:lpstr>Слайд 14</vt:lpstr>
      <vt:lpstr>кириллица</vt:lpstr>
      <vt:lpstr>Слайд 16</vt:lpstr>
      <vt:lpstr>Слайд 17</vt:lpstr>
      <vt:lpstr>Слайд 18</vt:lpstr>
      <vt:lpstr>Новгородская первая летопись. </vt:lpstr>
      <vt:lpstr> Второе послание царя Ивана Грозного Андрею Курбскому.  Список XVII в.  </vt:lpstr>
      <vt:lpstr>Синайский патерик. Начальный лист с заставкой.  Пергаменная рукопись XI-XII вв.  </vt:lpstr>
      <vt:lpstr>Лист с заставкой из анонимного печатного Евангелия (до 1564 г.)  </vt:lpstr>
      <vt:lpstr>Слайд 23</vt:lpstr>
      <vt:lpstr>Слайд 24</vt:lpstr>
      <vt:lpstr>Слайд 25</vt:lpstr>
      <vt:lpstr>Слайд 26</vt:lpstr>
      <vt:lpstr>Образ женщины в произведениях древнерусской литературы</vt:lpstr>
      <vt:lpstr>Повесть временных лет  </vt:lpstr>
      <vt:lpstr>Слайд 29</vt:lpstr>
      <vt:lpstr>«Откуда есть пошла земля Русская …».</vt:lpstr>
      <vt:lpstr>Слово о полку Игореве</vt:lpstr>
      <vt:lpstr>Слайд 32</vt:lpstr>
      <vt:lpstr>«Песнь о вещем Олеге» </vt:lpstr>
      <vt:lpstr>Слайд 34</vt:lpstr>
      <vt:lpstr>Слайд 35</vt:lpstr>
      <vt:lpstr>Вывод: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литература</dc:title>
  <dc:creator>wowa</dc:creator>
  <cp:lastModifiedBy>Сюзанна Алиева</cp:lastModifiedBy>
  <cp:revision>22</cp:revision>
  <dcterms:created xsi:type="dcterms:W3CDTF">2006-09-21T17:42:56Z</dcterms:created>
  <dcterms:modified xsi:type="dcterms:W3CDTF">2014-06-16T07:46:16Z</dcterms:modified>
</cp:coreProperties>
</file>