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71" r:id="rId5"/>
    <p:sldId id="267" r:id="rId6"/>
    <p:sldId id="266" r:id="rId7"/>
    <p:sldId id="269" r:id="rId8"/>
    <p:sldId id="268" r:id="rId9"/>
    <p:sldId id="265" r:id="rId10"/>
    <p:sldId id="270" r:id="rId11"/>
    <p:sldId id="264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5pPr>
    <a:lvl6pPr marL="2286000" algn="l" defTabSz="914400" rtl="0" eaLnBrk="1" latinLnBrk="0" hangingPunct="1"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6pPr>
    <a:lvl7pPr marL="2743200" algn="l" defTabSz="914400" rtl="0" eaLnBrk="1" latinLnBrk="0" hangingPunct="1"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7pPr>
    <a:lvl8pPr marL="3200400" algn="l" defTabSz="914400" rtl="0" eaLnBrk="1" latinLnBrk="0" hangingPunct="1"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8pPr>
    <a:lvl9pPr marL="3657600" algn="l" defTabSz="914400" rtl="0" eaLnBrk="1" latinLnBrk="0" hangingPunct="1">
      <a:defRPr sz="900" b="1" kern="1200">
        <a:solidFill>
          <a:schemeClr val="tx1"/>
        </a:solidFill>
        <a:latin typeface="Algerian" pitchFamily="8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96633"/>
    <a:srgbClr val="FF3300"/>
    <a:srgbClr val="33CC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EDBC6-4DC5-4D53-B3C8-FA01091F6B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D0D9-7034-421A-A721-705976963A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80068-05B2-45CA-B324-8BF0A87CCA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BEBBA-C4C9-48D2-9278-BDFE900798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BC847-2B36-40B1-9408-9AED91A515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C4195-5375-4944-8F65-7FB84D6ED5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555A6-C3F5-4758-B2A2-849CDF26DF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7441B-DFE7-4191-A850-149B55880F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B1D6B-B0A9-4614-99FC-B9DF247F56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99358-33C2-4A52-AF39-7BEE8A31D0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EB86B-9BF5-45FF-B553-B47E325943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D3369AEE-769E-42CB-A5C7-D217098B29A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492375"/>
            <a:ext cx="7777162" cy="1108075"/>
          </a:xfrm>
        </p:spPr>
        <p:txBody>
          <a:bodyPr/>
          <a:lstStyle/>
          <a:p>
            <a:r>
              <a:rPr lang="ru-RU" sz="8000" b="1">
                <a:solidFill>
                  <a:srgbClr val="993300"/>
                </a:solidFill>
                <a:latin typeface="Monotype Corsiva" pitchFamily="66" charset="0"/>
              </a:rPr>
              <a:t>Древнерусская</a:t>
            </a:r>
            <a:br>
              <a:rPr lang="ru-RU" sz="8000" b="1">
                <a:solidFill>
                  <a:srgbClr val="993300"/>
                </a:solidFill>
                <a:latin typeface="Monotype Corsiva" pitchFamily="66" charset="0"/>
              </a:rPr>
            </a:br>
            <a:r>
              <a:rPr lang="ru-RU" sz="8000" b="1">
                <a:solidFill>
                  <a:srgbClr val="993300"/>
                </a:solidFill>
                <a:latin typeface="Monotype Corsiva" pitchFamily="66" charset="0"/>
              </a:rPr>
              <a:t> литература</a:t>
            </a:r>
          </a:p>
        </p:txBody>
      </p:sp>
      <p:pic>
        <p:nvPicPr>
          <p:cNvPr id="2054" name="Picture 6" descr="77b23c3d84cac1b950b90f3e41383aa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873625"/>
            <a:ext cx="1871662" cy="1692275"/>
          </a:xfrm>
          <a:prstGeom prst="rect">
            <a:avLst/>
          </a:prstGeom>
          <a:noFill/>
        </p:spPr>
      </p:pic>
      <p:pic>
        <p:nvPicPr>
          <p:cNvPr id="2055" name="Picture 7" descr="77b23c3d84cac1b950b90f3e41383aa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188913"/>
            <a:ext cx="1949450" cy="17621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solidFill>
                  <a:srgbClr val="993300"/>
                </a:solidFill>
              </a:rPr>
              <a:t>Литература </a:t>
            </a:r>
            <a:r>
              <a:rPr lang="en-US" sz="3600" b="1">
                <a:solidFill>
                  <a:srgbClr val="993300"/>
                </a:solidFill>
              </a:rPr>
              <a:t>XVII</a:t>
            </a:r>
            <a:r>
              <a:rPr lang="ru-RU" sz="3600" b="1">
                <a:solidFill>
                  <a:srgbClr val="993300"/>
                </a:solidFill>
              </a:rPr>
              <a:t> века.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1175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Время столкновения старых и новых 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принципов письма.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«Повесть о Шемякином суде»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«Повесть о Горе – Злочастии»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«Житие протопопа Аввакума»</a:t>
            </a:r>
          </a:p>
          <a:p>
            <a:endParaRPr lang="ru-RU" sz="2800" b="1">
              <a:solidFill>
                <a:srgbClr val="993300"/>
              </a:solidFill>
            </a:endParaRPr>
          </a:p>
        </p:txBody>
      </p:sp>
      <p:pic>
        <p:nvPicPr>
          <p:cNvPr id="19460" name="Picture 4" descr="Автограф Авваку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860800"/>
            <a:ext cx="3521075" cy="2997200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284663" y="5516563"/>
            <a:ext cx="48593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0" i="1"/>
              <a:t>Автограф «Жития Аввакума»                                              с припиской старца Епифания.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ru-RU" sz="3200" b="1">
                <a:solidFill>
                  <a:srgbClr val="993300"/>
                </a:solidFill>
              </a:rPr>
              <a:t>Жанры древнерусской литературы.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993300"/>
                </a:solidFill>
              </a:rPr>
              <a:t>Летопись </a:t>
            </a:r>
            <a:r>
              <a:rPr lang="ru-RU" sz="2400" b="1" i="1">
                <a:solidFill>
                  <a:srgbClr val="993300"/>
                </a:solidFill>
              </a:rPr>
              <a:t>- повествование о событиях исторической важности, расположенных «по летам»,то есть в хронологической последовательности.</a:t>
            </a:r>
          </a:p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993300"/>
                </a:solidFill>
              </a:rPr>
              <a:t>Поучение</a:t>
            </a:r>
            <a:r>
              <a:rPr lang="ru-RU" sz="2400" b="1" i="1">
                <a:solidFill>
                  <a:srgbClr val="993300"/>
                </a:solidFill>
              </a:rPr>
              <a:t> - проникновенная беседа о духовных ценностях.</a:t>
            </a:r>
          </a:p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993300"/>
                </a:solidFill>
              </a:rPr>
              <a:t>Повесть</a:t>
            </a:r>
            <a:r>
              <a:rPr lang="ru-RU" sz="2400" b="1" i="1">
                <a:solidFill>
                  <a:srgbClr val="993300"/>
                </a:solidFill>
              </a:rPr>
              <a:t> -  повествует о важнейших исторических событиях.</a:t>
            </a:r>
          </a:p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993300"/>
                </a:solidFill>
              </a:rPr>
              <a:t>Хождение </a:t>
            </a:r>
            <a:r>
              <a:rPr lang="ru-RU" sz="2400" b="1" i="1">
                <a:solidFill>
                  <a:srgbClr val="993300"/>
                </a:solidFill>
              </a:rPr>
              <a:t>– повествует  о далёких путешествиях.</a:t>
            </a:r>
          </a:p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993300"/>
                </a:solidFill>
              </a:rPr>
              <a:t>Житие - </a:t>
            </a:r>
            <a:r>
              <a:rPr lang="ru-RU" sz="2400" b="1" i="1">
                <a:solidFill>
                  <a:srgbClr val="993300"/>
                </a:solidFill>
              </a:rPr>
              <a:t>описание подвигов и добрых дел святых.</a:t>
            </a:r>
          </a:p>
          <a:p>
            <a:pPr>
              <a:lnSpc>
                <a:spcPct val="90000"/>
              </a:lnSpc>
            </a:pPr>
            <a:r>
              <a:rPr lang="ru-RU" sz="2400" b="1" i="1" u="sng">
                <a:solidFill>
                  <a:srgbClr val="993300"/>
                </a:solidFill>
              </a:rPr>
              <a:t>Слово </a:t>
            </a:r>
            <a:r>
              <a:rPr lang="ru-RU" sz="2400" b="1" i="1">
                <a:solidFill>
                  <a:srgbClr val="993300"/>
                </a:solidFill>
              </a:rPr>
              <a:t>- образец торжественного красноречия. </a:t>
            </a:r>
          </a:p>
          <a:p>
            <a:pPr>
              <a:lnSpc>
                <a:spcPct val="90000"/>
              </a:lnSpc>
            </a:pPr>
            <a:endParaRPr lang="ru-RU" sz="2400" b="1" i="1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2303462"/>
          </a:xfrm>
        </p:spPr>
        <p:txBody>
          <a:bodyPr/>
          <a:lstStyle/>
          <a:p>
            <a:r>
              <a:rPr lang="ru-RU" b="1" dirty="0">
                <a:solidFill>
                  <a:srgbClr val="993300"/>
                </a:solidFill>
              </a:rPr>
              <a:t>Спасибо за внимание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60800"/>
            <a:ext cx="8229600" cy="22653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rgbClr val="993300"/>
                </a:solidFill>
              </a:rPr>
              <a:t>!!!</a:t>
            </a:r>
            <a:endParaRPr lang="ru-RU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476250"/>
            <a:ext cx="5194300" cy="6048375"/>
          </a:xfrm>
        </p:spPr>
        <p:txBody>
          <a:bodyPr/>
          <a:lstStyle/>
          <a:p>
            <a:r>
              <a:rPr lang="ru-RU" sz="2800" b="1" i="1">
                <a:solidFill>
                  <a:srgbClr val="993300"/>
                </a:solidFill>
              </a:rPr>
              <a:t>Возникновение письменной литературы в Древней Руси связано  с принятием христианства.</a:t>
            </a:r>
          </a:p>
          <a:p>
            <a:pPr>
              <a:buFontTx/>
              <a:buNone/>
            </a:pPr>
            <a:endParaRPr lang="ru-RU" sz="2800" b="1" i="1">
              <a:solidFill>
                <a:srgbClr val="993300"/>
              </a:solidFill>
            </a:endParaRPr>
          </a:p>
          <a:p>
            <a:r>
              <a:rPr lang="ru-RU" sz="2800" b="1" i="1">
                <a:solidFill>
                  <a:srgbClr val="993300"/>
                </a:solidFill>
                <a:latin typeface="Monotype Corsiva" pitchFamily="66" charset="0"/>
              </a:rPr>
              <a:t> </a:t>
            </a:r>
            <a:r>
              <a:rPr lang="ru-RU" sz="2800" b="1" i="1">
                <a:solidFill>
                  <a:srgbClr val="993300"/>
                </a:solidFill>
              </a:rPr>
              <a:t>С христианством на Руси появились книги, написанные на греческом и церковно – славянском языке.</a:t>
            </a:r>
          </a:p>
          <a:p>
            <a:endParaRPr lang="ru-RU" sz="2800" b="1" i="1">
              <a:solidFill>
                <a:srgbClr val="993300"/>
              </a:solidFill>
            </a:endParaRPr>
          </a:p>
        </p:txBody>
      </p:sp>
      <p:pic>
        <p:nvPicPr>
          <p:cNvPr id="5124" name="Picture 4" descr="Несто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814388"/>
            <a:ext cx="3168650" cy="52276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549275"/>
            <a:ext cx="8229600" cy="5975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i="1">
                <a:solidFill>
                  <a:srgbClr val="993300"/>
                </a:solidFill>
              </a:rPr>
              <a:t>Древнерусская литература прошла многовековой путь развития . </a:t>
            </a:r>
          </a:p>
          <a:p>
            <a:pPr>
              <a:lnSpc>
                <a:spcPct val="80000"/>
              </a:lnSpc>
            </a:pPr>
            <a:r>
              <a:rPr lang="ru-RU" sz="3600" b="1" i="1">
                <a:solidFill>
                  <a:srgbClr val="993300"/>
                </a:solidFill>
              </a:rPr>
              <a:t>Ее истоки восходят к концу X века и первым годам </a:t>
            </a:r>
            <a:r>
              <a:rPr lang="en-US" sz="3600" b="1" i="1">
                <a:solidFill>
                  <a:srgbClr val="993300"/>
                </a:solidFill>
              </a:rPr>
              <a:t>XI </a:t>
            </a:r>
            <a:r>
              <a:rPr lang="ru-RU" sz="3600" b="1" i="1">
                <a:solidFill>
                  <a:srgbClr val="993300"/>
                </a:solidFill>
              </a:rPr>
              <a:t>столетия.</a:t>
            </a:r>
          </a:p>
          <a:p>
            <a:pPr>
              <a:lnSpc>
                <a:spcPct val="80000"/>
              </a:lnSpc>
            </a:pPr>
            <a:r>
              <a:rPr lang="ru-RU" sz="3600" b="1" i="1">
                <a:solidFill>
                  <a:srgbClr val="993300"/>
                </a:solidFill>
              </a:rPr>
              <a:t> Древнерусская литература существовала и развивалась на протяжении семи веков. </a:t>
            </a:r>
          </a:p>
          <a:p>
            <a:pPr>
              <a:lnSpc>
                <a:spcPct val="80000"/>
              </a:lnSpc>
            </a:pPr>
            <a:r>
              <a:rPr lang="ru-RU" sz="3600" b="1" i="1">
                <a:solidFill>
                  <a:srgbClr val="993300"/>
                </a:solidFill>
              </a:rPr>
              <a:t>Выделяют шесть периодов развития  древнерусской литературы.</a:t>
            </a: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r>
              <a:rPr lang="ru-RU" sz="4000" b="1">
                <a:solidFill>
                  <a:srgbClr val="993300"/>
                </a:solidFill>
                <a:latin typeface="Monotype Corsiva" pitchFamily="66" charset="0"/>
              </a:rPr>
              <a:t/>
            </a:r>
            <a:br>
              <a:rPr lang="ru-RU" sz="4000" b="1">
                <a:solidFill>
                  <a:srgbClr val="993300"/>
                </a:solidFill>
                <a:latin typeface="Monotype Corsiva" pitchFamily="66" charset="0"/>
              </a:rPr>
            </a:br>
            <a:r>
              <a:rPr lang="ru-RU" sz="4000" b="1">
                <a:solidFill>
                  <a:srgbClr val="993300"/>
                </a:solidFill>
                <a:latin typeface="Monotype Corsiva" pitchFamily="66" charset="0"/>
              </a:rPr>
              <a:t/>
            </a:r>
            <a:br>
              <a:rPr lang="ru-RU" sz="4000" b="1">
                <a:solidFill>
                  <a:srgbClr val="993300"/>
                </a:solidFill>
                <a:latin typeface="Monotype Corsiva" pitchFamily="66" charset="0"/>
              </a:rPr>
            </a:br>
            <a:r>
              <a:rPr lang="ru-RU" sz="3200" b="1">
                <a:solidFill>
                  <a:srgbClr val="993300"/>
                </a:solidFill>
              </a:rPr>
              <a:t>Шесть периодов развития  древнерусской литературы.</a:t>
            </a:r>
            <a:br>
              <a:rPr lang="ru-RU" sz="3200" b="1">
                <a:solidFill>
                  <a:srgbClr val="993300"/>
                </a:solidFill>
              </a:rPr>
            </a:br>
            <a:endParaRPr lang="ru-RU" sz="3200" b="1">
              <a:solidFill>
                <a:srgbClr val="9933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3238"/>
            <a:ext cx="8713787" cy="4751387"/>
          </a:xfrm>
        </p:spPr>
        <p:txBody>
          <a:bodyPr/>
          <a:lstStyle/>
          <a:p>
            <a:r>
              <a:rPr lang="ru-RU" b="1" i="1">
                <a:solidFill>
                  <a:srgbClr val="993300"/>
                </a:solidFill>
              </a:rPr>
              <a:t>1.</a:t>
            </a:r>
            <a:r>
              <a:rPr lang="en-US" b="1" i="1">
                <a:solidFill>
                  <a:srgbClr val="993300"/>
                </a:solidFill>
              </a:rPr>
              <a:t> XI</a:t>
            </a:r>
            <a:r>
              <a:rPr lang="ru-RU" b="1" i="1">
                <a:solidFill>
                  <a:srgbClr val="993300"/>
                </a:solidFill>
              </a:rPr>
              <a:t> век</a:t>
            </a:r>
            <a:r>
              <a:rPr lang="en-US" b="1" i="1">
                <a:solidFill>
                  <a:srgbClr val="993300"/>
                </a:solidFill>
              </a:rPr>
              <a:t> – </a:t>
            </a:r>
            <a:r>
              <a:rPr lang="ru-RU" b="1" i="1">
                <a:solidFill>
                  <a:srgbClr val="993300"/>
                </a:solidFill>
              </a:rPr>
              <a:t>первая треть </a:t>
            </a:r>
            <a:r>
              <a:rPr lang="en-US" b="1" i="1">
                <a:solidFill>
                  <a:srgbClr val="993300"/>
                </a:solidFill>
              </a:rPr>
              <a:t>XII</a:t>
            </a:r>
            <a:r>
              <a:rPr lang="ru-RU" b="1" i="1">
                <a:solidFill>
                  <a:srgbClr val="993300"/>
                </a:solidFill>
              </a:rPr>
              <a:t>века.</a:t>
            </a:r>
            <a:r>
              <a:rPr lang="en-US" b="1" i="1">
                <a:solidFill>
                  <a:srgbClr val="993300"/>
                </a:solidFill>
              </a:rPr>
              <a:t> </a:t>
            </a:r>
          </a:p>
          <a:p>
            <a:r>
              <a:rPr lang="en-US" b="1" i="1">
                <a:solidFill>
                  <a:srgbClr val="993300"/>
                </a:solidFill>
              </a:rPr>
              <a:t>2. </a:t>
            </a:r>
            <a:r>
              <a:rPr lang="ru-RU" b="1" i="1">
                <a:solidFill>
                  <a:srgbClr val="993300"/>
                </a:solidFill>
              </a:rPr>
              <a:t>Вторая треть </a:t>
            </a:r>
            <a:r>
              <a:rPr lang="en-US" b="1" i="1">
                <a:solidFill>
                  <a:srgbClr val="993300"/>
                </a:solidFill>
              </a:rPr>
              <a:t>XII –</a:t>
            </a:r>
            <a:r>
              <a:rPr lang="ru-RU" b="1" i="1">
                <a:solidFill>
                  <a:srgbClr val="993300"/>
                </a:solidFill>
              </a:rPr>
              <a:t> первая треть</a:t>
            </a:r>
            <a:r>
              <a:rPr lang="en-US" b="1" i="1">
                <a:solidFill>
                  <a:srgbClr val="993300"/>
                </a:solidFill>
              </a:rPr>
              <a:t> XIII</a:t>
            </a:r>
            <a:r>
              <a:rPr lang="ru-RU" b="1" i="1">
                <a:solidFill>
                  <a:srgbClr val="993300"/>
                </a:solidFill>
              </a:rPr>
              <a:t>века.</a:t>
            </a:r>
            <a:endParaRPr lang="en-US" b="1" i="1">
              <a:solidFill>
                <a:srgbClr val="993300"/>
              </a:solidFill>
            </a:endParaRPr>
          </a:p>
          <a:p>
            <a:r>
              <a:rPr lang="en-US" b="1" i="1">
                <a:solidFill>
                  <a:srgbClr val="993300"/>
                </a:solidFill>
              </a:rPr>
              <a:t>3. </a:t>
            </a:r>
            <a:r>
              <a:rPr lang="ru-RU" b="1" i="1">
                <a:solidFill>
                  <a:srgbClr val="993300"/>
                </a:solidFill>
              </a:rPr>
              <a:t>Вторая треть </a:t>
            </a:r>
            <a:r>
              <a:rPr lang="en-US" b="1" i="1">
                <a:solidFill>
                  <a:srgbClr val="993300"/>
                </a:solidFill>
              </a:rPr>
              <a:t>XIII – </a:t>
            </a:r>
            <a:r>
              <a:rPr lang="ru-RU" b="1" i="1">
                <a:solidFill>
                  <a:srgbClr val="993300"/>
                </a:solidFill>
              </a:rPr>
              <a:t>конец </a:t>
            </a:r>
            <a:r>
              <a:rPr lang="en-US" b="1" i="1">
                <a:solidFill>
                  <a:srgbClr val="993300"/>
                </a:solidFill>
              </a:rPr>
              <a:t>XIV</a:t>
            </a:r>
            <a:r>
              <a:rPr lang="ru-RU" b="1" i="1">
                <a:solidFill>
                  <a:srgbClr val="993300"/>
                </a:solidFill>
              </a:rPr>
              <a:t>века.</a:t>
            </a:r>
            <a:endParaRPr lang="en-US" b="1" i="1">
              <a:solidFill>
                <a:srgbClr val="993300"/>
              </a:solidFill>
            </a:endParaRPr>
          </a:p>
          <a:p>
            <a:r>
              <a:rPr lang="en-US" b="1" i="1">
                <a:solidFill>
                  <a:srgbClr val="993300"/>
                </a:solidFill>
              </a:rPr>
              <a:t>4. </a:t>
            </a:r>
            <a:r>
              <a:rPr lang="ru-RU" b="1" i="1">
                <a:solidFill>
                  <a:srgbClr val="993300"/>
                </a:solidFill>
              </a:rPr>
              <a:t>Конец </a:t>
            </a:r>
            <a:r>
              <a:rPr lang="en-US" b="1" i="1">
                <a:solidFill>
                  <a:srgbClr val="993300"/>
                </a:solidFill>
              </a:rPr>
              <a:t>XIV – XV</a:t>
            </a:r>
            <a:r>
              <a:rPr lang="ru-RU" b="1" i="1">
                <a:solidFill>
                  <a:srgbClr val="993300"/>
                </a:solidFill>
              </a:rPr>
              <a:t>век.</a:t>
            </a:r>
            <a:endParaRPr lang="en-US" b="1" i="1">
              <a:solidFill>
                <a:srgbClr val="993300"/>
              </a:solidFill>
            </a:endParaRPr>
          </a:p>
          <a:p>
            <a:r>
              <a:rPr lang="en-US" b="1" i="1">
                <a:solidFill>
                  <a:srgbClr val="993300"/>
                </a:solidFill>
              </a:rPr>
              <a:t>5. </a:t>
            </a:r>
            <a:r>
              <a:rPr lang="ru-RU" b="1" i="1">
                <a:solidFill>
                  <a:srgbClr val="993300"/>
                </a:solidFill>
              </a:rPr>
              <a:t>Конец </a:t>
            </a:r>
            <a:r>
              <a:rPr lang="en-US" b="1" i="1">
                <a:solidFill>
                  <a:srgbClr val="993300"/>
                </a:solidFill>
              </a:rPr>
              <a:t>XV – XVI</a:t>
            </a:r>
            <a:r>
              <a:rPr lang="ru-RU" b="1" i="1">
                <a:solidFill>
                  <a:srgbClr val="993300"/>
                </a:solidFill>
              </a:rPr>
              <a:t> век.</a:t>
            </a:r>
            <a:endParaRPr lang="en-US" b="1" i="1">
              <a:solidFill>
                <a:srgbClr val="993300"/>
              </a:solidFill>
            </a:endParaRPr>
          </a:p>
          <a:p>
            <a:r>
              <a:rPr lang="en-US" b="1" i="1">
                <a:solidFill>
                  <a:srgbClr val="993300"/>
                </a:solidFill>
              </a:rPr>
              <a:t>6. XVII</a:t>
            </a:r>
            <a:r>
              <a:rPr lang="ru-RU" b="1" i="1">
                <a:solidFill>
                  <a:srgbClr val="993300"/>
                </a:solidFill>
              </a:rPr>
              <a:t> век.</a:t>
            </a:r>
          </a:p>
        </p:txBody>
      </p:sp>
      <p:pic>
        <p:nvPicPr>
          <p:cNvPr id="20484" name="Picture 4" descr="odte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076700"/>
            <a:ext cx="2663825" cy="25844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135938" cy="711200"/>
          </a:xfrm>
        </p:spPr>
        <p:txBody>
          <a:bodyPr/>
          <a:lstStyle/>
          <a:p>
            <a:r>
              <a:rPr lang="ru-RU" sz="3200" b="1">
                <a:solidFill>
                  <a:srgbClr val="993300"/>
                </a:solidFill>
              </a:rPr>
              <a:t>Древнерусская литература </a:t>
            </a:r>
            <a:r>
              <a:rPr lang="en-US" sz="3200" b="1">
                <a:solidFill>
                  <a:srgbClr val="993300"/>
                </a:solidFill>
              </a:rPr>
              <a:t>XI </a:t>
            </a:r>
            <a:r>
              <a:rPr lang="ru-RU" sz="3200" b="1">
                <a:solidFill>
                  <a:srgbClr val="993300"/>
                </a:solidFill>
              </a:rPr>
              <a:t>- первой трети </a:t>
            </a:r>
            <a:r>
              <a:rPr lang="en-US" sz="3200" b="1">
                <a:solidFill>
                  <a:srgbClr val="993300"/>
                </a:solidFill>
              </a:rPr>
              <a:t>XII </a:t>
            </a:r>
            <a:r>
              <a:rPr lang="ru-RU" sz="3200" b="1">
                <a:solidFill>
                  <a:srgbClr val="993300"/>
                </a:solidFill>
              </a:rPr>
              <a:t>века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5400675" cy="34559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200"/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>
                <a:solidFill>
                  <a:srgbClr val="993300"/>
                </a:solidFill>
              </a:rPr>
              <a:t> </a:t>
            </a:r>
            <a:r>
              <a:rPr lang="ru-RU" sz="2400" b="1" i="1">
                <a:solidFill>
                  <a:srgbClr val="993300"/>
                </a:solidFill>
              </a:rPr>
              <a:t>«Повесть временных лет»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993300"/>
                </a:solidFill>
              </a:rPr>
              <a:t>Создание славянской азбуки.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993300"/>
                </a:solidFill>
              </a:rPr>
              <a:t>Смерть Олега.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993300"/>
                </a:solidFill>
              </a:rPr>
              <a:t>Смерть Игоря и месть Ольги.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993300"/>
                </a:solidFill>
              </a:rPr>
              <a:t>Сказание о Белгородском киселе.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993300"/>
                </a:solidFill>
              </a:rPr>
              <a:t>Сказание о Кожемяке. 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900"/>
              <a:t>                                                               </a:t>
            </a:r>
            <a:endParaRPr lang="ru-RU" sz="900" i="1"/>
          </a:p>
          <a:p>
            <a:pPr>
              <a:lnSpc>
                <a:spcPct val="80000"/>
              </a:lnSpc>
              <a:buFontTx/>
              <a:buNone/>
            </a:pPr>
            <a:endParaRPr lang="ru-RU" sz="900" i="1"/>
          </a:p>
          <a:p>
            <a:pPr>
              <a:lnSpc>
                <a:spcPct val="80000"/>
              </a:lnSpc>
            </a:pPr>
            <a:endParaRPr lang="ru-RU" sz="900"/>
          </a:p>
        </p:txBody>
      </p:sp>
      <p:pic>
        <p:nvPicPr>
          <p:cNvPr id="16388" name="Picture 4" descr="Ольга великая княги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076700"/>
            <a:ext cx="2690813" cy="2584450"/>
          </a:xfrm>
          <a:prstGeom prst="rect">
            <a:avLst/>
          </a:prstGeom>
          <a:noFill/>
        </p:spPr>
      </p:pic>
      <p:pic>
        <p:nvPicPr>
          <p:cNvPr id="16390" name="Picture 6" descr="Монома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1412875"/>
            <a:ext cx="2270125" cy="2592388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067175" y="4149725"/>
            <a:ext cx="50768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i="1">
                <a:solidFill>
                  <a:srgbClr val="993300"/>
                </a:solidFill>
                <a:latin typeface="Arial" charset="0"/>
              </a:rPr>
              <a:t>«Поучение» Владимира Мономаха. </a:t>
            </a:r>
          </a:p>
          <a:p>
            <a:r>
              <a:rPr lang="ru-RU" sz="2400" i="1">
                <a:solidFill>
                  <a:srgbClr val="993300"/>
                </a:solidFill>
                <a:latin typeface="Arial" charset="0"/>
              </a:rPr>
              <a:t>«Слово о погибели русской земли».</a:t>
            </a:r>
          </a:p>
          <a:p>
            <a:r>
              <a:rPr lang="ru-RU" sz="2400" i="1">
                <a:solidFill>
                  <a:srgbClr val="993300"/>
                </a:solidFill>
                <a:latin typeface="Arial" charset="0"/>
              </a:rPr>
              <a:t>«Слово о Законе и Благодати»</a:t>
            </a:r>
            <a:endParaRPr lang="ru-RU" sz="240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ru-RU" sz="3200" b="1">
                <a:solidFill>
                  <a:srgbClr val="993300"/>
                </a:solidFill>
              </a:rPr>
              <a:t>Древнерусская литература второй трети </a:t>
            </a:r>
            <a:r>
              <a:rPr lang="en-US" sz="3200" b="1">
                <a:solidFill>
                  <a:srgbClr val="993300"/>
                </a:solidFill>
              </a:rPr>
              <a:t>XII</a:t>
            </a:r>
            <a:r>
              <a:rPr lang="ru-RU" sz="3200" b="1">
                <a:solidFill>
                  <a:srgbClr val="993300"/>
                </a:solidFill>
              </a:rPr>
              <a:t> - первой трети </a:t>
            </a:r>
            <a:r>
              <a:rPr lang="en-US" sz="3200" b="1">
                <a:solidFill>
                  <a:srgbClr val="993300"/>
                </a:solidFill>
              </a:rPr>
              <a:t>XIII</a:t>
            </a:r>
            <a:r>
              <a:rPr lang="ru-RU" sz="3200" b="1">
                <a:solidFill>
                  <a:srgbClr val="993300"/>
                </a:solidFill>
              </a:rPr>
              <a:t> века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63373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200" b="1" i="1">
                <a:solidFill>
                  <a:srgbClr val="993300"/>
                </a:solidFill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 b="1" i="1">
                <a:solidFill>
                  <a:srgbClr val="993300"/>
                </a:solidFill>
              </a:rPr>
              <a:t> </a:t>
            </a:r>
            <a:r>
              <a:rPr lang="ru-RU" b="1" i="1">
                <a:solidFill>
                  <a:srgbClr val="993300"/>
                </a:solidFill>
              </a:rPr>
              <a:t>«Слово о полку  Игореве»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993300"/>
                </a:solidFill>
              </a:rPr>
              <a:t>Киево – Печерский патерик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993300"/>
                </a:solidFill>
              </a:rPr>
              <a:t>«Слово» Кирилла Туровского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993300"/>
                </a:solidFill>
              </a:rPr>
              <a:t>«Моление» Даниила Заточника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b="1" i="1">
                <a:solidFill>
                  <a:srgbClr val="993300"/>
                </a:solidFill>
              </a:rPr>
              <a:t>    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b="1" i="1">
              <a:solidFill>
                <a:srgbClr val="99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000" i="1">
              <a:solidFill>
                <a:srgbClr val="99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endParaRPr lang="ru-RU" sz="1000" i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500" i="1"/>
              <a:t>       </a:t>
            </a:r>
            <a:endParaRPr lang="ru-RU" sz="700" b="1"/>
          </a:p>
        </p:txBody>
      </p:sp>
      <p:pic>
        <p:nvPicPr>
          <p:cNvPr id="15365" name="Picture 5" descr="древнеру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429000"/>
            <a:ext cx="2709863" cy="30972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solidFill>
                  <a:srgbClr val="993300"/>
                </a:solidFill>
              </a:rPr>
              <a:t>Древнерусская литература второй трети </a:t>
            </a:r>
            <a:r>
              <a:rPr lang="en-US" sz="3200" b="1">
                <a:solidFill>
                  <a:srgbClr val="993300"/>
                </a:solidFill>
              </a:rPr>
              <a:t>XIII</a:t>
            </a:r>
            <a:r>
              <a:rPr lang="ru-RU" sz="3200" b="1">
                <a:solidFill>
                  <a:srgbClr val="993300"/>
                </a:solidFill>
              </a:rPr>
              <a:t> - конец </a:t>
            </a:r>
            <a:r>
              <a:rPr lang="en-US" sz="3200" b="1">
                <a:solidFill>
                  <a:srgbClr val="993300"/>
                </a:solidFill>
              </a:rPr>
              <a:t>XIV</a:t>
            </a:r>
            <a:r>
              <a:rPr lang="ru-RU" sz="3200" b="1">
                <a:solidFill>
                  <a:srgbClr val="993300"/>
                </a:solidFill>
              </a:rPr>
              <a:t> века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96975"/>
            <a:ext cx="8686800" cy="54006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Третий период связан 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с монголо – татарским 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нашествием и борьбой 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с ним.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Господствует героическая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 тема и вера в национальное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 возрождение.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«Повесть о разорении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 Рязани Батыем»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«Задонщина»</a:t>
            </a:r>
          </a:p>
          <a:p>
            <a:endParaRPr lang="ru-RU" sz="2800" b="1">
              <a:solidFill>
                <a:srgbClr val="993300"/>
              </a:solidFill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1601788"/>
            <a:ext cx="3419475" cy="525621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692275" y="6308725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i="1"/>
              <a:t>Нашествие хана Батыя на Русь.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147050" cy="1157288"/>
          </a:xfrm>
        </p:spPr>
        <p:txBody>
          <a:bodyPr/>
          <a:lstStyle/>
          <a:p>
            <a:r>
              <a:rPr lang="ru-RU" sz="3600"/>
              <a:t/>
            </a:r>
            <a:br>
              <a:rPr lang="ru-RU" sz="3600"/>
            </a:br>
            <a:r>
              <a:rPr lang="ru-RU" sz="3600"/>
              <a:t/>
            </a:r>
            <a:br>
              <a:rPr lang="ru-RU" sz="3600"/>
            </a:br>
            <a:r>
              <a:rPr lang="ru-RU" sz="3600"/>
              <a:t/>
            </a:r>
            <a:br>
              <a:rPr lang="ru-RU" sz="3600"/>
            </a:br>
            <a:r>
              <a:rPr lang="ru-RU" sz="3200" b="1">
                <a:solidFill>
                  <a:srgbClr val="993300"/>
                </a:solidFill>
              </a:rPr>
              <a:t>Древнерусская</a:t>
            </a:r>
            <a:br>
              <a:rPr lang="ru-RU" sz="3200" b="1">
                <a:solidFill>
                  <a:srgbClr val="993300"/>
                </a:solidFill>
              </a:rPr>
            </a:br>
            <a:r>
              <a:rPr lang="ru-RU" sz="3200" b="1">
                <a:solidFill>
                  <a:srgbClr val="993300"/>
                </a:solidFill>
              </a:rPr>
              <a:t> литература конца </a:t>
            </a:r>
            <a:r>
              <a:rPr lang="en-US" sz="3200" b="1">
                <a:solidFill>
                  <a:srgbClr val="993300"/>
                </a:solidFill>
              </a:rPr>
              <a:t>XIV</a:t>
            </a:r>
            <a:r>
              <a:rPr lang="ru-RU" sz="3200" b="1">
                <a:solidFill>
                  <a:srgbClr val="993300"/>
                </a:solidFill>
              </a:rPr>
              <a:t> - </a:t>
            </a:r>
            <a:r>
              <a:rPr lang="en-US" sz="3200" b="1">
                <a:solidFill>
                  <a:srgbClr val="993300"/>
                </a:solidFill>
              </a:rPr>
              <a:t>XV</a:t>
            </a:r>
            <a:r>
              <a:rPr lang="ru-RU" sz="3200" b="1">
                <a:solidFill>
                  <a:srgbClr val="993300"/>
                </a:solidFill>
              </a:rPr>
              <a:t> века</a:t>
            </a:r>
            <a:r>
              <a:rPr lang="ru-RU" sz="3200" b="1"/>
              <a:t/>
            </a:r>
            <a:br>
              <a:rPr lang="ru-RU" sz="3200" b="1"/>
            </a:b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435975" cy="421005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Четвёртый период – время 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подъёма национального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самосознания, формирования 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нравственного идеала.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Это нашло отражение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в житиях святых, написанных 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Епифанием Премудрым.</a:t>
            </a:r>
          </a:p>
          <a:p>
            <a:pPr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«Житие Сергия Радонежского</a:t>
            </a:r>
            <a:r>
              <a:rPr lang="ru-RU" sz="2800" i="1">
                <a:solidFill>
                  <a:srgbClr val="993300"/>
                </a:solidFill>
              </a:rPr>
              <a:t>»</a:t>
            </a:r>
          </a:p>
        </p:txBody>
      </p:sp>
      <p:pic>
        <p:nvPicPr>
          <p:cNvPr id="17412" name="Picture 4" descr="Сергий Радонежс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2276475"/>
            <a:ext cx="2795588" cy="37449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solidFill>
                  <a:srgbClr val="993300"/>
                </a:solidFill>
              </a:rPr>
              <a:t>Древнерусская литература конца </a:t>
            </a:r>
            <a:r>
              <a:rPr lang="en-US" sz="3200" b="1">
                <a:solidFill>
                  <a:srgbClr val="993300"/>
                </a:solidFill>
              </a:rPr>
              <a:t>XV</a:t>
            </a:r>
            <a:r>
              <a:rPr lang="ru-RU" sz="3200" b="1">
                <a:solidFill>
                  <a:srgbClr val="993300"/>
                </a:solidFill>
              </a:rPr>
              <a:t> – начала </a:t>
            </a:r>
            <a:r>
              <a:rPr lang="en-US" sz="3200" b="1">
                <a:solidFill>
                  <a:srgbClr val="993300"/>
                </a:solidFill>
              </a:rPr>
              <a:t>XVI</a:t>
            </a:r>
            <a:r>
              <a:rPr lang="ru-RU" sz="3200" b="1">
                <a:solidFill>
                  <a:srgbClr val="993300"/>
                </a:solidFill>
              </a:rPr>
              <a:t> века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13788" cy="51847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Пятый период – эпоха Московского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централизованного государства.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Происходит слияние областных литератур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в общерусскую.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b="1" i="1">
              <a:solidFill>
                <a:srgbClr val="99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993300"/>
                </a:solidFill>
              </a:rPr>
              <a:t>             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993300"/>
                </a:solidFill>
              </a:rPr>
              <a:t>                                        </a:t>
            </a:r>
            <a:r>
              <a:rPr lang="ru-RU" sz="2800" b="1" i="1">
                <a:solidFill>
                  <a:srgbClr val="993300"/>
                </a:solidFill>
              </a:rPr>
              <a:t>«Повесть о Петре 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                                   Февронии Муромских»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                                                                                          </a:t>
            </a:r>
            <a:r>
              <a:rPr lang="ru-RU" sz="2400" b="1" i="1">
                <a:solidFill>
                  <a:srgbClr val="99330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800" b="1" i="1">
                <a:solidFill>
                  <a:srgbClr val="993300"/>
                </a:solidFill>
              </a:rPr>
              <a:t>                                                                        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                            «Хождение за три моря»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i="1">
                <a:solidFill>
                  <a:srgbClr val="993300"/>
                </a:solidFill>
              </a:rPr>
              <a:t>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i="1">
                <a:solidFill>
                  <a:srgbClr val="993300"/>
                </a:solidFill>
              </a:rPr>
              <a:t>                                    «</a:t>
            </a:r>
            <a:r>
              <a:rPr lang="ru-RU" sz="2800" b="1" i="1">
                <a:solidFill>
                  <a:srgbClr val="993300"/>
                </a:solidFill>
              </a:rPr>
              <a:t>Домострой»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>
                <a:solidFill>
                  <a:srgbClr val="993300"/>
                </a:solidFill>
              </a:rPr>
              <a:t>                  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800">
              <a:solidFill>
                <a:srgbClr val="99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2400">
              <a:solidFill>
                <a:srgbClr val="99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>
              <a:solidFill>
                <a:srgbClr val="99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/>
          </a:p>
          <a:p>
            <a:pPr>
              <a:lnSpc>
                <a:spcPct val="80000"/>
              </a:lnSpc>
              <a:buFontTx/>
              <a:buNone/>
            </a:pPr>
            <a:endParaRPr lang="ru-RU" sz="800"/>
          </a:p>
          <a:p>
            <a:pPr>
              <a:lnSpc>
                <a:spcPct val="80000"/>
              </a:lnSpc>
              <a:buFontTx/>
              <a:buNone/>
            </a:pPr>
            <a:endParaRPr lang="ru-RU" sz="800"/>
          </a:p>
          <a:p>
            <a:pPr>
              <a:lnSpc>
                <a:spcPct val="80000"/>
              </a:lnSpc>
              <a:buFontTx/>
              <a:buNone/>
            </a:pPr>
            <a:r>
              <a:rPr lang="ru-RU" sz="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800"/>
              <a:t>                                                       </a:t>
            </a:r>
            <a:r>
              <a:rPr lang="ru-RU" sz="800" i="1"/>
              <a:t>                                               </a:t>
            </a:r>
          </a:p>
          <a:p>
            <a:pPr>
              <a:lnSpc>
                <a:spcPct val="80000"/>
              </a:lnSpc>
            </a:pPr>
            <a:endParaRPr lang="ru-RU" sz="100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213100"/>
            <a:ext cx="3236912" cy="34305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gerian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gerian" pitchFamily="82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443</Words>
  <Application>Microsoft Office PowerPoint</Application>
  <PresentationFormat>Экран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Monotype Corsiva</vt:lpstr>
      <vt:lpstr>Algerian</vt:lpstr>
      <vt:lpstr>Оформление по умолчанию</vt:lpstr>
      <vt:lpstr>Древнерусская  литература</vt:lpstr>
      <vt:lpstr>Слайд 2</vt:lpstr>
      <vt:lpstr>Слайд 3</vt:lpstr>
      <vt:lpstr>  Шесть периодов развития  древнерусской литературы. </vt:lpstr>
      <vt:lpstr>Древнерусская литература XI - первой трети XII века</vt:lpstr>
      <vt:lpstr>Древнерусская литература второй трети XII - первой трети XIII века</vt:lpstr>
      <vt:lpstr>Древнерусская литература второй трети XIII - конец XIV века </vt:lpstr>
      <vt:lpstr>   Древнерусская  литература конца XIV - XV века  </vt:lpstr>
      <vt:lpstr>Древнерусская литература конца XV – начала XVI века</vt:lpstr>
      <vt:lpstr>Литература XVII века. </vt:lpstr>
      <vt:lpstr>Жанры древнерусской литературы.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Древнерусская литература</dc:title>
  <dc:creator>HICk</dc:creator>
  <cp:lastModifiedBy>Сюзанна Алиева</cp:lastModifiedBy>
  <cp:revision>10</cp:revision>
  <dcterms:created xsi:type="dcterms:W3CDTF">2007-10-01T13:56:46Z</dcterms:created>
  <dcterms:modified xsi:type="dcterms:W3CDTF">2014-06-10T13:39:00Z</dcterms:modified>
</cp:coreProperties>
</file>