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7" r:id="rId3"/>
    <p:sldId id="268" r:id="rId4"/>
    <p:sldId id="258" r:id="rId5"/>
    <p:sldId id="261" r:id="rId6"/>
    <p:sldId id="257" r:id="rId7"/>
    <p:sldId id="259" r:id="rId8"/>
    <p:sldId id="266" r:id="rId9"/>
    <p:sldId id="260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FF"/>
    <a:srgbClr val="FEFBF4"/>
    <a:srgbClr val="FFCC00"/>
    <a:srgbClr val="000000"/>
    <a:srgbClr val="FF0000"/>
    <a:srgbClr val="663300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11" autoAdjust="0"/>
    <p:restoredTop sz="90929"/>
  </p:normalViewPr>
  <p:slideViewPr>
    <p:cSldViewPr>
      <p:cViewPr varScale="1">
        <p:scale>
          <a:sx n="67" d="100"/>
          <a:sy n="67" d="100"/>
        </p:scale>
        <p:origin x="-12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B5006AF-34CE-43A0-81E0-FF8CD3B34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D430F-5D5D-4490-A406-E36A6B37B7EB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pic>
          <p:nvPicPr>
            <p:cNvPr id="7" name="Picture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9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51322-7393-4B61-A861-95CA310BE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62EA1-02AF-4F6D-81AC-148712F93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E90FE-771B-4AB8-BDCB-297DECEE3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170A-F6BC-48B9-8CB5-DFAB6B97D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6AB46-87FC-476E-B4E2-011206EC7C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FDFFC-18F6-4F5A-A6EF-B91A58CB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D49BD-9CED-4480-9D7E-422CFCB85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44CB1-6C2D-4B5F-9769-7AF81655ED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03264-DED7-4A2D-8873-ABF5E4CE8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3B113-6F0B-484F-8AA3-4F7306A08E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2F2AB-BDE3-44B1-B785-5C8065ADD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40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pic>
          <p:nvPicPr>
            <p:cNvPr id="1034" name="Picture 5"/>
            <p:cNvPicPr>
              <a:picLocks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8BA10E0-97D9-4C96-878D-CA3CD3672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324600" cy="685800"/>
          </a:xfrm>
          <a:ln w="57150"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FFFFFF"/>
                </a:solidFill>
                <a:latin typeface="Arial" charset="0"/>
              </a:rPr>
              <a:t>Древнерусская литература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438400"/>
            <a:ext cx="6705600" cy="1447800"/>
          </a:xfrm>
          <a:solidFill>
            <a:srgbClr val="F4B912"/>
          </a:solidFill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  <a:latin typeface="Arial" charset="0"/>
              </a:rPr>
              <a:t>«Слово о плъку (полку) Игорев</a:t>
            </a:r>
            <a:r>
              <a:rPr lang="ru-RU" sz="2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Ъ</a:t>
            </a:r>
            <a:r>
              <a:rPr lang="ru-RU" sz="2800" b="1" smtClean="0">
                <a:solidFill>
                  <a:srgbClr val="FF0000"/>
                </a:solidFill>
                <a:latin typeface="Arial" charset="0"/>
              </a:rPr>
              <a:t>, Игоря, сына Святъславля (Святославля), внука Олегова»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835150" y="4076700"/>
            <a:ext cx="7308850" cy="1944688"/>
          </a:xfrm>
          <a:prstGeom prst="rect">
            <a:avLst/>
          </a:prstGeom>
          <a:solidFill>
            <a:srgbClr val="FFCC00"/>
          </a:solidFill>
          <a:ln w="12700" cap="sq">
            <a:solidFill>
              <a:srgbClr val="FEFBF4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ru-RU" sz="2400" b="1" i="1">
                <a:solidFill>
                  <a:srgbClr val="663300"/>
                </a:solidFill>
              </a:rPr>
              <a:t>        «Слово о полку Игореве» - «прекрасный, </a:t>
            </a:r>
          </a:p>
          <a:p>
            <a:r>
              <a:rPr lang="ru-RU" sz="2400" b="1" i="1">
                <a:solidFill>
                  <a:srgbClr val="663300"/>
                </a:solidFill>
              </a:rPr>
              <a:t>благоухающий цветок славянской народной </a:t>
            </a:r>
          </a:p>
          <a:p>
            <a:r>
              <a:rPr lang="ru-RU" sz="2400" b="1" i="1">
                <a:solidFill>
                  <a:srgbClr val="663300"/>
                </a:solidFill>
              </a:rPr>
              <a:t>поэзии, достойный внимания, памяти </a:t>
            </a:r>
          </a:p>
          <a:p>
            <a:r>
              <a:rPr lang="ru-RU" sz="2400" b="1" i="1">
                <a:solidFill>
                  <a:srgbClr val="663300"/>
                </a:solidFill>
              </a:rPr>
              <a:t>и уважения».</a:t>
            </a:r>
          </a:p>
          <a:p>
            <a:r>
              <a:rPr lang="ru-RU" sz="2400">
                <a:solidFill>
                  <a:srgbClr val="663300"/>
                </a:solidFill>
              </a:rPr>
              <a:t>                                                     В.Г.Белинский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autoUpdateAnimBg="0"/>
      <p:bldP spid="2053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88913"/>
            <a:ext cx="6934200" cy="863600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Arial" charset="0"/>
              </a:rPr>
              <a:t>Словарь исторических </a:t>
            </a:r>
            <a:br>
              <a:rPr lang="ru-RU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и мифологических имён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295400"/>
            <a:ext cx="7315200" cy="4495800"/>
          </a:xfrm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Боян </a:t>
            </a:r>
            <a:r>
              <a:rPr lang="ru-RU" sz="1800" smtClean="0">
                <a:latin typeface="Arial" charset="0"/>
              </a:rPr>
              <a:t>– древнерусский княжеский певец. 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Велес (Волос)</a:t>
            </a:r>
            <a:r>
              <a:rPr lang="ru-RU" sz="1800" smtClean="0">
                <a:latin typeface="Arial" charset="0"/>
              </a:rPr>
              <a:t> – славянский языческий бог, покровитель домашних животных и поэзии.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Всеволод Святославич</a:t>
            </a:r>
            <a:r>
              <a:rPr lang="ru-RU" sz="1800" smtClean="0">
                <a:latin typeface="Arial" charset="0"/>
              </a:rPr>
              <a:t> – князь Курский и Трубчевский, родной брат Игоря Святославича. Умер в 1196 году.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Гзак,Кобяк, Кончак, Шарукан</a:t>
            </a:r>
            <a:r>
              <a:rPr lang="ru-RU" sz="1800" smtClean="0">
                <a:latin typeface="Arial" charset="0"/>
              </a:rPr>
              <a:t> – половецкие ханы.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Даждь-Бог</a:t>
            </a:r>
            <a:r>
              <a:rPr lang="ru-RU" sz="1800" smtClean="0">
                <a:latin typeface="Arial" charset="0"/>
              </a:rPr>
              <a:t> – языческий бог солнца у восточных славян.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Жля, карна</a:t>
            </a:r>
            <a:r>
              <a:rPr lang="ru-RU" sz="1800" smtClean="0">
                <a:latin typeface="Arial" charset="0"/>
              </a:rPr>
              <a:t> – поэтическое олицетворение скорби и печали.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Игорь Святославич</a:t>
            </a:r>
            <a:r>
              <a:rPr lang="ru-RU" sz="1800" smtClean="0">
                <a:latin typeface="Arial" charset="0"/>
              </a:rPr>
              <a:t> – внук Олега Святославича, сын Святослава Ольговича Черниговского, с 1179 г. князь Новгород-Северский, с 1198 г. князь Черниговский. Умер в 1202 г.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Овлур</a:t>
            </a:r>
            <a:r>
              <a:rPr lang="ru-RU" sz="1800" smtClean="0">
                <a:latin typeface="Arial" charset="0"/>
              </a:rPr>
              <a:t> – половец, бежавший на Русь с Игорем.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Святослав Всеволодович</a:t>
            </a:r>
            <a:r>
              <a:rPr lang="ru-RU" sz="1800" smtClean="0">
                <a:latin typeface="Arial" charset="0"/>
              </a:rPr>
              <a:t> – двоюродный брат Игоря и Всеволода. Великий князь Киевский.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Ярославна</a:t>
            </a:r>
            <a:r>
              <a:rPr lang="ru-RU" sz="1800" smtClean="0">
                <a:latin typeface="Arial" charset="0"/>
              </a:rPr>
              <a:t> – Ефросиния Ярославна, дочь Ярослава Владимировича Галицкого, вторая жена Игоря Святославича.</a:t>
            </a:r>
          </a:p>
          <a:p>
            <a:pPr eaLnBrk="1" hangingPunct="1"/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609600"/>
            <a:ext cx="6934200" cy="8382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Arial" charset="0"/>
              </a:rPr>
              <a:t>Географический и этнографический указатель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1350" y="1524000"/>
            <a:ext cx="7232650" cy="4197350"/>
          </a:xfrm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Авары (овары)</a:t>
            </a:r>
            <a:r>
              <a:rPr lang="ru-RU" sz="1800" smtClean="0">
                <a:latin typeface="Arial" charset="0"/>
              </a:rPr>
              <a:t> – племена, появившиеся в Северном Причерноморье в </a:t>
            </a:r>
            <a:r>
              <a:rPr lang="en-US" sz="1800" smtClean="0">
                <a:latin typeface="Arial" charset="0"/>
              </a:rPr>
              <a:t>V</a:t>
            </a:r>
            <a:r>
              <a:rPr lang="ru-RU" sz="1800" smtClean="0">
                <a:latin typeface="Arial" charset="0"/>
              </a:rPr>
              <a:t> в. 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Готы </a:t>
            </a:r>
            <a:r>
              <a:rPr lang="ru-RU" sz="1800" smtClean="0">
                <a:latin typeface="Arial" charset="0"/>
              </a:rPr>
              <a:t>– племена, поселения которых находились в Крыму и частично около Тмутороканя.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Деремела</a:t>
            </a:r>
            <a:r>
              <a:rPr lang="ru-RU" sz="1800" smtClean="0">
                <a:latin typeface="Arial" charset="0"/>
              </a:rPr>
              <a:t> – литовские племена.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Могуты</a:t>
            </a:r>
            <a:r>
              <a:rPr lang="ru-RU" sz="1800" smtClean="0">
                <a:latin typeface="Arial" charset="0"/>
              </a:rPr>
              <a:t> – народы тюркского происхождения.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Новгород-Северский</a:t>
            </a:r>
            <a:r>
              <a:rPr lang="ru-RU" sz="1800" smtClean="0">
                <a:latin typeface="Arial" charset="0"/>
              </a:rPr>
              <a:t> – город на реке Десне, входил в состав Черниговского княжества. Северским назывался потому, что располагался на месте поселения славянского племени северян.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Полоцк </a:t>
            </a:r>
            <a:r>
              <a:rPr lang="ru-RU" sz="1800" smtClean="0">
                <a:latin typeface="Arial" charset="0"/>
              </a:rPr>
              <a:t>– город на Западной Двине.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Путивль</a:t>
            </a:r>
            <a:r>
              <a:rPr lang="ru-RU" sz="1800" smtClean="0">
                <a:latin typeface="Arial" charset="0"/>
              </a:rPr>
              <a:t> – небольшой город в нижнем течении реки Сейм, входил в состав Новгород-Северского княжества.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Тмуторокань</a:t>
            </a:r>
            <a:r>
              <a:rPr lang="ru-RU" sz="1800" smtClean="0">
                <a:latin typeface="Arial" charset="0"/>
              </a:rPr>
              <a:t> – город на Таманском полуострове. В конце </a:t>
            </a:r>
            <a:r>
              <a:rPr lang="en-US" sz="1800" smtClean="0">
                <a:latin typeface="Arial" charset="0"/>
              </a:rPr>
              <a:t>XI </a:t>
            </a:r>
            <a:r>
              <a:rPr lang="ru-RU" sz="1800" smtClean="0">
                <a:latin typeface="Arial" charset="0"/>
              </a:rPr>
              <a:t>в. Тмуторокань захватили половцы.</a:t>
            </a:r>
          </a:p>
          <a:p>
            <a:pPr eaLnBrk="1" hangingPunct="1"/>
            <a:r>
              <a:rPr lang="ru-RU" sz="1800" b="1" smtClean="0">
                <a:solidFill>
                  <a:srgbClr val="FF0000"/>
                </a:solidFill>
                <a:latin typeface="Arial" charset="0"/>
              </a:rPr>
              <a:t>Угры</a:t>
            </a:r>
            <a:r>
              <a:rPr lang="ru-RU" sz="1800" smtClean="0">
                <a:latin typeface="Arial" charset="0"/>
              </a:rPr>
              <a:t> – венгры, мадьяры.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603250"/>
          </a:xfrm>
        </p:spPr>
        <p:txBody>
          <a:bodyPr/>
          <a:lstStyle/>
          <a:p>
            <a:pPr algn="ctr" eaLnBrk="1" hangingPunct="1"/>
            <a:r>
              <a:rPr lang="ru-RU" sz="2400" b="1" smtClean="0">
                <a:latin typeface="Arial" charset="0"/>
              </a:rPr>
              <a:t>Жанры древнерусской литературы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611188" y="1052513"/>
            <a:ext cx="8532812" cy="5041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/>
              <a:t>Жанр </a:t>
            </a:r>
            <a:r>
              <a:rPr lang="ru-RU" sz="1800"/>
              <a:t>– исторически формирующийся вид литературного произведения, которое обладает отличительными особенностями, признаками, закономерностями.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Жанры древнерусской литературы: </a:t>
            </a:r>
            <a:r>
              <a:rPr lang="ru-RU" sz="1800"/>
              <a:t>поучение, повесть, слово, хождение, житие, летопись.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Поучение </a:t>
            </a:r>
            <a:r>
              <a:rPr lang="ru-RU" sz="1800"/>
              <a:t> - проникновенная беседа о духовных ценностях.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Повесть </a:t>
            </a:r>
            <a:r>
              <a:rPr lang="ru-RU" sz="1800"/>
              <a:t>как правило повествует о важных исторических событиях.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Хождение – </a:t>
            </a:r>
            <a:r>
              <a:rPr lang="ru-RU" sz="1800"/>
              <a:t>здесь даётся информация о далёких путешествиях.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Житие – </a:t>
            </a:r>
            <a:r>
              <a:rPr lang="ru-RU" sz="1800"/>
              <a:t>описание духовных подвигов и добрых дел святых.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Летопись – </a:t>
            </a:r>
            <a:r>
              <a:rPr lang="ru-RU" sz="1800"/>
              <a:t>повествование о событиях исторической важности, расположенных «по летам», то есть в хронологической последовательности.</a:t>
            </a:r>
          </a:p>
          <a:p>
            <a:pPr>
              <a:spcBef>
                <a:spcPct val="50000"/>
              </a:spcBef>
            </a:pPr>
            <a:r>
              <a:rPr lang="ru-RU" sz="1800" b="1"/>
              <a:t>Слово – </a:t>
            </a:r>
            <a:r>
              <a:rPr lang="ru-RU" sz="1800"/>
              <a:t>образец торжественного красноречия.</a:t>
            </a:r>
          </a:p>
          <a:p>
            <a:pPr>
              <a:spcBef>
                <a:spcPct val="50000"/>
              </a:spcBef>
            </a:pPr>
            <a:r>
              <a:rPr lang="ru-RU" sz="1800" b="1" i="1"/>
              <a:t>«Слово о полку Игореве» </a:t>
            </a:r>
            <a:r>
              <a:rPr lang="ru-RU" sz="1800" i="1"/>
              <a:t>считается самым известным, значительным и художественно совершенным произведением древнерусской литературы.</a:t>
            </a:r>
            <a:endParaRPr lang="ru-RU" sz="1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1187450" y="333375"/>
            <a:ext cx="795655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187450" y="404813"/>
            <a:ext cx="7705725" cy="57515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      </a:t>
            </a:r>
            <a:r>
              <a:rPr lang="ru-RU" sz="2400" b="1" i="1"/>
              <a:t>«Наши предки любили свою родину, конечно, не меньше, чем мы, а патриотическое сознание средневековая Русь выработала на много веков раньше, чем европейские народы. Игумен Даниил, придя из-под Чернигова в Иерусалим, ещё в 1108 году в записках своих шесть раз вспомнил родную речку Сновь и попросил у короля крестоносцев Болдуина разрешения поставить свечу от всей Русской земли. Ни с чем не сравним пронзающий душу патриотизм «Слова о полку Игореве»! Это </a:t>
            </a:r>
            <a:r>
              <a:rPr lang="en-US" sz="2400" b="1" i="1"/>
              <a:t>XII</a:t>
            </a:r>
            <a:r>
              <a:rPr lang="ru-RU" sz="2400" b="1" i="1"/>
              <a:t> век. В Европе же впервые мысль о родине, как главной ценности народа, высказал Франческо Петрарка лишь в середине </a:t>
            </a:r>
            <a:r>
              <a:rPr lang="en-US" sz="2400" b="1" i="1"/>
              <a:t>XIV</a:t>
            </a:r>
            <a:r>
              <a:rPr lang="ru-RU" sz="2400" b="1" i="1"/>
              <a:t> века…»</a:t>
            </a:r>
          </a:p>
          <a:p>
            <a:pPr algn="r">
              <a:spcBef>
                <a:spcPct val="50000"/>
              </a:spcBef>
            </a:pPr>
            <a:r>
              <a:rPr lang="ru-RU" sz="2400"/>
              <a:t>В.Чивилихин. «Память».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533400"/>
            <a:ext cx="6934200" cy="7620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chemeClr val="tx1"/>
                </a:solidFill>
                <a:latin typeface="Arial" charset="0"/>
              </a:rPr>
              <a:t>Открытие «Слова о полку Игореве»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1143000"/>
            <a:ext cx="6858000" cy="5257800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FF0000"/>
                </a:solidFill>
                <a:latin typeface="Arial" charset="0"/>
              </a:rPr>
              <a:t>1186 – 1187 гг</a:t>
            </a:r>
            <a:r>
              <a:rPr lang="ru-RU" sz="2000" smtClean="0">
                <a:latin typeface="Arial" charset="0"/>
              </a:rPr>
              <a:t>. – создано «Слово о полку Игореве».</a:t>
            </a:r>
          </a:p>
          <a:p>
            <a:pPr eaLnBrk="1" hangingPunct="1"/>
            <a:r>
              <a:rPr lang="ru-RU" sz="2000" smtClean="0">
                <a:solidFill>
                  <a:srgbClr val="FF0000"/>
                </a:solidFill>
                <a:latin typeface="Arial" charset="0"/>
              </a:rPr>
              <a:t>Нач. 90-х гг. </a:t>
            </a:r>
            <a:r>
              <a:rPr lang="en-US" sz="2000" smtClean="0">
                <a:solidFill>
                  <a:srgbClr val="FF0000"/>
                </a:solidFill>
                <a:latin typeface="Arial" charset="0"/>
              </a:rPr>
              <a:t>XVIII</a:t>
            </a:r>
            <a:r>
              <a:rPr lang="ru-RU" sz="2000" smtClean="0">
                <a:solidFill>
                  <a:srgbClr val="FF0000"/>
                </a:solidFill>
                <a:latin typeface="Arial" charset="0"/>
              </a:rPr>
              <a:t> в., 1788 г.</a:t>
            </a:r>
            <a:r>
              <a:rPr lang="ru-RU" sz="2000" smtClean="0">
                <a:latin typeface="Arial" charset="0"/>
              </a:rPr>
              <a:t> – А.И.Мусин-Пушкин, собиратель русской древности, приобрёл у бывшего архимадрита Спасо-Ярославского монастыря Иоиля Быковского сборник древнерусских произведений.</a:t>
            </a:r>
          </a:p>
          <a:p>
            <a:pPr eaLnBrk="1" hangingPunct="1"/>
            <a:r>
              <a:rPr lang="ru-RU" sz="2000" smtClean="0">
                <a:solidFill>
                  <a:srgbClr val="FF0000"/>
                </a:solidFill>
                <a:latin typeface="Arial" charset="0"/>
              </a:rPr>
              <a:t>1795 г.</a:t>
            </a:r>
            <a:r>
              <a:rPr lang="ru-RU" sz="2000" smtClean="0">
                <a:latin typeface="Arial" charset="0"/>
              </a:rPr>
              <a:t> – текст «Слова о полку Игореве» был обнаружен А.И.Мусиным-Пушкиным в сборнике рукописей.</a:t>
            </a:r>
          </a:p>
          <a:p>
            <a:pPr eaLnBrk="1" hangingPunct="1"/>
            <a:r>
              <a:rPr lang="ru-RU" sz="2000" smtClean="0">
                <a:solidFill>
                  <a:srgbClr val="FF0000"/>
                </a:solidFill>
                <a:latin typeface="Arial" charset="0"/>
              </a:rPr>
              <a:t>1800 г.</a:t>
            </a:r>
            <a:r>
              <a:rPr lang="ru-RU" sz="2000" smtClean="0">
                <a:latin typeface="Arial" charset="0"/>
              </a:rPr>
              <a:t> – «Слово о полку Игореве» было издано А.И.Мусиным-Пушкиным в сотрудничестве с учёными А.Ф.Малиновским, Н.Н.Бантышем-Каменским и историком Н.М.Карамзиным.</a:t>
            </a:r>
          </a:p>
          <a:p>
            <a:pPr eaLnBrk="1" hangingPunct="1"/>
            <a:r>
              <a:rPr lang="ru-RU" sz="2000" smtClean="0">
                <a:solidFill>
                  <a:srgbClr val="FF0000"/>
                </a:solidFill>
                <a:latin typeface="Arial" charset="0"/>
              </a:rPr>
              <a:t>1812 г.</a:t>
            </a:r>
            <a:r>
              <a:rPr lang="ru-RU" sz="2000" smtClean="0">
                <a:latin typeface="Arial" charset="0"/>
              </a:rPr>
              <a:t> – сборник, включавший «Слово о полку Игореве», сгорел в московском пожаре в доме Мусина-Пушкина. До нас дошла одна из копий рукописи, снятая для Екатерины </a:t>
            </a:r>
            <a:r>
              <a:rPr lang="en-US" sz="2000" smtClean="0">
                <a:latin typeface="Arial" charset="0"/>
              </a:rPr>
              <a:t>II</a:t>
            </a:r>
            <a:r>
              <a:rPr lang="ru-RU" sz="2000" smtClean="0"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762000"/>
            <a:ext cx="6934200" cy="6858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Arial" charset="0"/>
              </a:rPr>
              <a:t>Древнерусский текст и перевод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1600200"/>
            <a:ext cx="7920038" cy="47244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FF0000"/>
                </a:solidFill>
                <a:latin typeface="Arial" charset="0"/>
              </a:rPr>
              <a:t>Древнерусский текст                                       Перевод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Не лЪпо ли ны бяшетъ, братие,             Пристало ли нам, братья,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Начяти старыми словесы                        начать старыми словами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Трудныхъ повЪстий о пълку ИгоревЪ,  печальные повести о походе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Игоря Святъславлича?                           Игоревом, Игоря Святославича?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Начати же ся тъй пЪсни                         Пусть начнётся же песнь эта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По былинамь сего времени,                   по былинам нашего времени,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А не по замышлению Бояню.                 А не по замышлению Бояна.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Боянъ бо вЪщий,                                     Боян ибо вещий,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Аще кому хотяше пЪснь творити,          если хотел кому песнь воспеть,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То растЪкашется мыслию по древу,     то растекался мыслию по древу,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сЪрымъ вълкомъ по земли,                    серым волком по земле, </a:t>
            </a:r>
          </a:p>
          <a:p>
            <a:pPr eaLnBrk="1" hangingPunct="1"/>
            <a:r>
              <a:rPr lang="ru-RU" sz="1800" smtClean="0">
                <a:latin typeface="Arial" charset="0"/>
              </a:rPr>
              <a:t>Шизымъ орломъ подъ облакы.               Сизым орлом под облаками.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22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22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1143000"/>
            <a:ext cx="7239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</a:rPr>
              <a:t>I</a:t>
            </a:r>
            <a:r>
              <a:rPr lang="ru-RU" sz="2200" smtClean="0">
                <a:latin typeface="Arial" charset="0"/>
              </a:rPr>
              <a:t>. ВСТУПЛЕНИЕ: 1) Воспоминание о Бояне.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                       2) Зачин.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</a:rPr>
              <a:t>II</a:t>
            </a:r>
            <a:r>
              <a:rPr lang="ru-RU" sz="2200" smtClean="0">
                <a:latin typeface="Arial" charset="0"/>
              </a:rPr>
              <a:t>. ОСНОВНАЯ ЧАСТЬ: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1. Игорев поход: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1) Соединение с Всеволодом и его дружиной.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2) Грозные знамения природы.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3) Вступление русских в половецкую степь.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4) Первая встреча с половцами.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5) Вторая встреча с половцами.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6) Героизм Всеволода.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7) Песнь о временах старого Владимира.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8) Роковая сеча.</a:t>
            </a:r>
          </a:p>
          <a:p>
            <a:pPr eaLnBrk="1" hangingPunct="1">
              <a:lnSpc>
                <a:spcPct val="90000"/>
              </a:lnSpc>
            </a:pPr>
            <a:r>
              <a:rPr lang="ru-RU" sz="2200" smtClean="0">
                <a:latin typeface="Arial" charset="0"/>
              </a:rPr>
              <a:t>         9) Песня печали о беде на русской земле.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09800" y="188913"/>
            <a:ext cx="6477000" cy="792162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rgbClr val="663300"/>
                </a:solidFill>
              </a:rPr>
              <a:t>План основных композиционных частей</a:t>
            </a:r>
          </a:p>
          <a:p>
            <a:pPr algn="ctr"/>
            <a:r>
              <a:rPr lang="ru-RU" sz="2000" b="1">
                <a:solidFill>
                  <a:srgbClr val="663300"/>
                </a:solidFill>
              </a:rPr>
              <a:t>«Слова о полку Игореве»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052513"/>
            <a:ext cx="6934200" cy="4967287"/>
          </a:xfrm>
        </p:spPr>
        <p:txBody>
          <a:bodyPr/>
          <a:lstStyle/>
          <a:p>
            <a:pPr eaLnBrk="1" hangingPunct="1"/>
            <a:r>
              <a:rPr lang="ru-RU" sz="2000" smtClean="0">
                <a:latin typeface="Arial" charset="0"/>
              </a:rPr>
              <a:t>2. Песнь о великом Святославе: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1) Похвала великому князю Святославу.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2) Сон Святослава.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3) «Золотое слово» Святослава: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     а) Укоризненное обращение к Игорю и Всеволоду.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     б) Воззвание к князьям о помощи.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4) Скорбь о гибели славы прадедов.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5) Песнь о Всеславе.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6) Заключительная песнь.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3. Возвращение Игоря:  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1) Плач Ярославны.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2) Освобождение Игоря: а) побег Игоря из плена;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                                          б) встреча с Донцом; 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                                          в) неудачная погоня.</a:t>
            </a:r>
            <a:br>
              <a:rPr lang="ru-RU" sz="2000" smtClean="0">
                <a:latin typeface="Arial" charset="0"/>
              </a:rPr>
            </a:br>
            <a:r>
              <a:rPr lang="en-US" sz="2000" smtClean="0">
                <a:latin typeface="Arial" charset="0"/>
              </a:rPr>
              <a:t>III</a:t>
            </a:r>
            <a:r>
              <a:rPr lang="ru-RU" sz="2000" smtClean="0">
                <a:latin typeface="Arial" charset="0"/>
              </a:rPr>
              <a:t>. ЗАКЛЮЧЕНИЕ: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1) Величие князей.</a:t>
            </a:r>
            <a:br>
              <a:rPr lang="ru-RU" sz="2000" smtClean="0">
                <a:latin typeface="Arial" charset="0"/>
              </a:rPr>
            </a:br>
            <a:r>
              <a:rPr lang="ru-RU" sz="2000" smtClean="0">
                <a:latin typeface="Arial" charset="0"/>
              </a:rPr>
              <a:t>    2) Концовка.    </a:t>
            </a:r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2195513" y="188913"/>
            <a:ext cx="65532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663300"/>
                </a:solidFill>
              </a:rPr>
              <a:t>План основных композиционных частей</a:t>
            </a:r>
          </a:p>
          <a:p>
            <a:pPr algn="ctr"/>
            <a:r>
              <a:rPr lang="ru-RU" sz="2000" b="1">
                <a:solidFill>
                  <a:srgbClr val="663300"/>
                </a:solidFill>
              </a:rPr>
              <a:t>«Слова о полку Игореве» </a:t>
            </a:r>
            <a:r>
              <a:rPr lang="ru-RU" sz="2000">
                <a:solidFill>
                  <a:srgbClr val="663300"/>
                </a:solidFill>
              </a:rPr>
              <a:t>(продолжение).</a:t>
            </a:r>
            <a:endParaRPr 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60325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latin typeface="Arial" charset="0"/>
              </a:rPr>
              <a:t>План событий по Ипатьевской летописи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258888" y="1125538"/>
            <a:ext cx="7885112" cy="4826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Выступление в поход Игоря.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Солнечное затмение.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Присоединение к войску буй-тур Всеволода.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Первое удачное столкновение с половцами.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Неудачи второго боя.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Ранение и пленение Игоря.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Набеги половцев на Русь.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700"/>
              <a:t>Побег Игоря.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60350"/>
            <a:ext cx="6934200" cy="647700"/>
          </a:xfrm>
          <a:ln>
            <a:solidFill>
              <a:srgbClr val="FEFBF4"/>
            </a:solidFill>
          </a:ln>
        </p:spPr>
        <p:txBody>
          <a:bodyPr/>
          <a:lstStyle/>
          <a:p>
            <a:pPr algn="ctr" eaLnBrk="1" hangingPunct="1"/>
            <a:r>
              <a:rPr lang="ru-RU" sz="2000" b="1" smtClean="0">
                <a:solidFill>
                  <a:schemeClr val="tx1"/>
                </a:solidFill>
                <a:latin typeface="Arial" charset="0"/>
              </a:rPr>
              <a:t>Композиционные особенности </a:t>
            </a:r>
            <a:br>
              <a:rPr lang="ru-RU" sz="2000" b="1" smtClean="0">
                <a:solidFill>
                  <a:schemeClr val="tx1"/>
                </a:solidFill>
                <a:latin typeface="Arial" charset="0"/>
              </a:rPr>
            </a:br>
            <a:r>
              <a:rPr lang="ru-RU" sz="2000" b="1" smtClean="0">
                <a:solidFill>
                  <a:schemeClr val="tx1"/>
                </a:solidFill>
                <a:latin typeface="Arial" charset="0"/>
              </a:rPr>
              <a:t>«Слова о полку Игореве»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0" y="1125538"/>
            <a:ext cx="7080250" cy="5111750"/>
          </a:xfrm>
        </p:spPr>
        <p:txBody>
          <a:bodyPr/>
          <a:lstStyle/>
          <a:p>
            <a:pPr marL="609600" indent="-609600" eaLnBrk="1" hangingPunct="1"/>
            <a:r>
              <a:rPr lang="ru-RU" sz="1800" b="1" smtClean="0">
                <a:latin typeface="Arial" charset="0"/>
              </a:rPr>
              <a:t>Тема</a:t>
            </a:r>
            <a:r>
              <a:rPr lang="ru-RU" sz="1800" smtClean="0">
                <a:latin typeface="Arial" charset="0"/>
              </a:rPr>
              <a:t> «Слова о полку Игореве» - бесславный поход Игоря Святославича, сына его и племянника против половцев в апреле 1185 года.</a:t>
            </a:r>
          </a:p>
          <a:p>
            <a:pPr marL="609600" indent="-609600" eaLnBrk="1" hangingPunct="1"/>
            <a:r>
              <a:rPr lang="ru-RU" sz="1800" b="1" smtClean="0">
                <a:latin typeface="Arial" charset="0"/>
              </a:rPr>
              <a:t>Идея</a:t>
            </a:r>
            <a:r>
              <a:rPr lang="ru-RU" sz="1800" smtClean="0">
                <a:latin typeface="Arial" charset="0"/>
              </a:rPr>
              <a:t> «Слова о полку Игореве» - показ раздробленности русских княжеств, призыв их к единению против общего врага.</a:t>
            </a:r>
          </a:p>
          <a:p>
            <a:pPr marL="609600" indent="-609600" eaLnBrk="1" hangingPunct="1"/>
            <a:r>
              <a:rPr lang="ru-RU" sz="1800" b="1" smtClean="0">
                <a:latin typeface="Arial" charset="0"/>
              </a:rPr>
              <a:t>Главные герои</a:t>
            </a:r>
            <a:r>
              <a:rPr lang="ru-RU" sz="1800" smtClean="0">
                <a:latin typeface="Arial" charset="0"/>
              </a:rPr>
              <a:t> «Слова о полку Игореве» - князь Игорь Новгород-Северский, Великий князь Святослав, жена Игоря Ярославна, Русская земля, автор.</a:t>
            </a:r>
          </a:p>
          <a:p>
            <a:pPr marL="609600" indent="-609600" eaLnBrk="1" hangingPunct="1"/>
            <a:r>
              <a:rPr lang="ru-RU" sz="1800" b="1" smtClean="0">
                <a:latin typeface="Arial" charset="0"/>
              </a:rPr>
              <a:t>Композиция</a:t>
            </a:r>
            <a:r>
              <a:rPr lang="ru-RU" sz="1800" smtClean="0">
                <a:latin typeface="Arial" charset="0"/>
              </a:rPr>
              <a:t> «Слова о полку Игореве»: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ru-RU" sz="1800" smtClean="0">
                <a:latin typeface="Arial" charset="0"/>
              </a:rPr>
              <a:t>Зачин – воспоминание о Бояне.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ru-RU" sz="1800" smtClean="0">
                <a:latin typeface="Arial" charset="0"/>
              </a:rPr>
              <a:t> Завязка – Игорь выступает в поход.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ru-RU" sz="1800" smtClean="0">
                <a:latin typeface="Arial" charset="0"/>
              </a:rPr>
              <a:t> Развитие действия – бои с половцами.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ru-RU" sz="1800" smtClean="0">
                <a:latin typeface="Arial" charset="0"/>
              </a:rPr>
              <a:t> Кульминация – «Золотое слово» Святослава.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ru-RU" sz="1800" smtClean="0">
                <a:latin typeface="Arial" charset="0"/>
              </a:rPr>
              <a:t> Развязка – плач Ярославны.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r>
              <a:rPr lang="ru-RU" sz="1800" smtClean="0">
                <a:latin typeface="Arial" charset="0"/>
              </a:rPr>
              <a:t> Заключение – величие князей.</a:t>
            </a:r>
          </a:p>
          <a:p>
            <a:pPr marL="609600" indent="-609600" eaLnBrk="1" hangingPunct="1">
              <a:buFont typeface="Symbol" pitchFamily="18" charset="2"/>
              <a:buAutoNum type="arabicParenR"/>
            </a:pPr>
            <a:endParaRPr lang="ru-RU" sz="1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жавый замок">
  <a:themeElements>
    <a:clrScheme name="Ржавый замок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Ржавый замок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жавый замок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жавый замок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жавый замок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жавый замок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жавый замок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жавый замок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Designs\Ржавый замок.pot</Template>
  <TotalTime>372</TotalTime>
  <Words>1078</Words>
  <Application>Microsoft Office PowerPoint</Application>
  <PresentationFormat>Экран (4:3)</PresentationFormat>
  <Paragraphs>100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Symbol</vt:lpstr>
      <vt:lpstr>Ржавый замок</vt:lpstr>
      <vt:lpstr>Древнерусская литература</vt:lpstr>
      <vt:lpstr>Жанры древнерусской литературы</vt:lpstr>
      <vt:lpstr>Слайд 3</vt:lpstr>
      <vt:lpstr>Открытие «Слова о полку Игореве»</vt:lpstr>
      <vt:lpstr>Древнерусский текст и перевод</vt:lpstr>
      <vt:lpstr> </vt:lpstr>
      <vt:lpstr>2. Песнь о великом Святославе:     1) Похвала великому князю Святославу.     2) Сон Святослава.     3) «Золотое слово» Святослава:          а) Укоризненное обращение к Игорю и Всеволоду.          б) Воззвание к князьям о помощи.     4) Скорбь о гибели славы прадедов.     5) Песнь о Всеславе.     6) Заключительная песнь. 3. Возвращение Игоря:       1) Плач Ярославны.     2) Освобождение Игоря: а) побег Игоря из плена;                                               б) встреча с Донцом;                                                в) неудачная погоня. III. ЗАКЛЮЧЕНИЕ:     1) Величие князей.     2) Концовка.    </vt:lpstr>
      <vt:lpstr>План событий по Ипатьевской летописи</vt:lpstr>
      <vt:lpstr>Композиционные особенности  «Слова о полку Игореве»</vt:lpstr>
      <vt:lpstr>Словарь исторических  и мифологических имён</vt:lpstr>
      <vt:lpstr>Географический и этнографический указатель</vt:lpstr>
    </vt:vector>
  </TitlesOfParts>
  <Company>**HOME**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Древнерусская литература</dc:title>
  <dc:creator>USER</dc:creator>
  <cp:lastModifiedBy>Сюзанна Алиева</cp:lastModifiedBy>
  <cp:revision>31</cp:revision>
  <dcterms:created xsi:type="dcterms:W3CDTF">2002-03-23T14:39:36Z</dcterms:created>
  <dcterms:modified xsi:type="dcterms:W3CDTF">2014-06-10T14:05:30Z</dcterms:modified>
</cp:coreProperties>
</file>