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90" r:id="rId3"/>
    <p:sldId id="257" r:id="rId4"/>
    <p:sldId id="293" r:id="rId5"/>
    <p:sldId id="294" r:id="rId6"/>
    <p:sldId id="292" r:id="rId7"/>
    <p:sldId id="291" r:id="rId8"/>
    <p:sldId id="267" r:id="rId9"/>
    <p:sldId id="269" r:id="rId10"/>
    <p:sldId id="270" r:id="rId11"/>
    <p:sldId id="271" r:id="rId12"/>
    <p:sldId id="272" r:id="rId13"/>
    <p:sldId id="273" r:id="rId14"/>
    <p:sldId id="274" r:id="rId15"/>
    <p:sldId id="275" r:id="rId16"/>
    <p:sldId id="276" r:id="rId17"/>
    <p:sldId id="277" r:id="rId18"/>
    <p:sldId id="278" r:id="rId19"/>
    <p:sldId id="266" r:id="rId20"/>
    <p:sldId id="282" r:id="rId21"/>
    <p:sldId id="261" r:id="rId22"/>
    <p:sldId id="263" r:id="rId23"/>
    <p:sldId id="264" r:id="rId24"/>
    <p:sldId id="265" r:id="rId25"/>
    <p:sldId id="262" r:id="rId26"/>
    <p:sldId id="284" r:id="rId27"/>
    <p:sldId id="297" r:id="rId28"/>
    <p:sldId id="298" r:id="rId29"/>
    <p:sldId id="288" r:id="rId30"/>
    <p:sldId id="286" r:id="rId31"/>
    <p:sldId id="299" r:id="rId32"/>
    <p:sldId id="287" r:id="rId33"/>
    <p:sldId id="285" r:id="rId34"/>
    <p:sldId id="295" r:id="rId35"/>
    <p:sldId id="300" r:id="rId36"/>
    <p:sldId id="289" r:id="rId37"/>
    <p:sldId id="296" r:id="rId38"/>
    <p:sldId id="301" r:id="rId39"/>
    <p:sldId id="302" r:id="rId40"/>
    <p:sldId id="304" r:id="rId41"/>
    <p:sldId id="303" r:id="rId42"/>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821" y="-82"/>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F9EC30-2DAD-47F7-A192-5709BC0E84D2}" type="datetimeFigureOut">
              <a:rPr lang="ru-RU" smtClean="0"/>
              <a:pPr/>
              <a:t>20.09.2022</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BC7700-F816-4E60-B691-CDE7C3D3B52D}"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err="1" smtClean="0"/>
              <a:t>Рнгуляция</a:t>
            </a:r>
            <a:r>
              <a:rPr lang="ru-RU" dirty="0" smtClean="0"/>
              <a:t> </a:t>
            </a:r>
            <a:r>
              <a:rPr lang="ru-RU" dirty="0" err="1" smtClean="0"/>
              <a:t>бодствования</a:t>
            </a:r>
            <a:r>
              <a:rPr lang="ru-RU" dirty="0" smtClean="0"/>
              <a:t> и избирательности внимания</a:t>
            </a:r>
            <a:endParaRPr lang="ru-RU" dirty="0"/>
          </a:p>
        </p:txBody>
      </p:sp>
      <p:sp>
        <p:nvSpPr>
          <p:cNvPr id="4" name="Номер слайда 3"/>
          <p:cNvSpPr>
            <a:spLocks noGrp="1"/>
          </p:cNvSpPr>
          <p:nvPr>
            <p:ph type="sldNum" sz="quarter" idx="10"/>
          </p:nvPr>
        </p:nvSpPr>
        <p:spPr/>
        <p:txBody>
          <a:bodyPr/>
          <a:lstStyle/>
          <a:p>
            <a:fld id="{67BC7700-F816-4E60-B691-CDE7C3D3B52D}" type="slidenum">
              <a:rPr lang="ru-RU" smtClean="0"/>
              <a:pPr/>
              <a:t>19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24"/>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80"/>
            <a:ext cx="2057400" cy="4388644"/>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05980"/>
            <a:ext cx="6019800" cy="43886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20.09.2022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20.09.2022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20.09.2022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20.09.2022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20.09.2022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11" y="204787"/>
            <a:ext cx="3008313" cy="871538"/>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0479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11"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1"/>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8"/>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20.09.2022</a:t>
            </a:fld>
            <a:endParaRPr lang="ru-RU"/>
          </a:p>
        </p:txBody>
      </p:sp>
      <p:sp>
        <p:nvSpPr>
          <p:cNvPr id="5" name="Нижний колонтитул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alpha val="61000"/>
              </a:srgbClr>
            </a:gs>
            <a:gs pos="50000">
              <a:srgbClr val="9CB86E"/>
            </a:gs>
            <a:gs pos="100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Психофизиология функциональных состояний</a:t>
            </a:r>
            <a:r>
              <a:rPr lang="en-US" dirty="0" smtClean="0"/>
              <a:t>. </a:t>
            </a:r>
            <a:r>
              <a:rPr lang="ru-RU" dirty="0" smtClean="0"/>
              <a:t>Психофизиология стресса</a:t>
            </a:r>
            <a:endParaRPr lang="ru-RU" dirty="0"/>
          </a:p>
        </p:txBody>
      </p:sp>
      <p:sp>
        <p:nvSpPr>
          <p:cNvPr id="3" name="Подзаголовок 2"/>
          <p:cNvSpPr>
            <a:spLocks noGrp="1"/>
          </p:cNvSpPr>
          <p:nvPr>
            <p:ph type="subTitle" idx="1"/>
          </p:nvPr>
        </p:nvSpPr>
        <p:spPr>
          <a:xfrm>
            <a:off x="1357290" y="4232688"/>
            <a:ext cx="6400800" cy="482207"/>
          </a:xfrm>
        </p:spPr>
        <p:txBody>
          <a:bodyPr>
            <a:normAutofit fontScale="92500" lnSpcReduction="20000"/>
          </a:bodyPr>
          <a:lstStyle/>
          <a:p>
            <a:endParaRPr lang="ru-RU" dirty="0"/>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accent6">
                    <a:lumMod val="75000"/>
                  </a:schemeClr>
                </a:solidFill>
              </a:rPr>
              <a:t>Эргономический подход</a:t>
            </a:r>
            <a:endParaRPr lang="ru-RU" dirty="0">
              <a:solidFill>
                <a:schemeClr val="accent6">
                  <a:lumMod val="75000"/>
                </a:schemeClr>
              </a:solidFill>
            </a:endParaRPr>
          </a:p>
        </p:txBody>
      </p:sp>
      <p:sp>
        <p:nvSpPr>
          <p:cNvPr id="3" name="Содержимое 2"/>
          <p:cNvSpPr>
            <a:spLocks noGrp="1"/>
          </p:cNvSpPr>
          <p:nvPr>
            <p:ph idx="1"/>
          </p:nvPr>
        </p:nvSpPr>
        <p:spPr>
          <a:xfrm>
            <a:off x="457200" y="1200151"/>
            <a:ext cx="5114932" cy="3394472"/>
          </a:xfrm>
        </p:spPr>
        <p:txBody>
          <a:bodyPr>
            <a:normAutofit fontScale="77500" lnSpcReduction="20000"/>
          </a:bodyPr>
          <a:lstStyle/>
          <a:p>
            <a:r>
              <a:rPr lang="ru-RU" dirty="0" smtClean="0"/>
              <a:t>ФС  - состояния организма человека, которое оценивается по результатам трудовой деятельности. </a:t>
            </a:r>
          </a:p>
          <a:p>
            <a:r>
              <a:rPr lang="ru-RU" dirty="0" smtClean="0"/>
              <a:t>Результаты деятельности - наиболее интегральный показатель функционального состояния.  Снижение результативности деятельности - признак ухудшения ФС. </a:t>
            </a:r>
            <a:endParaRPr lang="ru-RU" dirty="0"/>
          </a:p>
        </p:txBody>
      </p:sp>
      <p:pic>
        <p:nvPicPr>
          <p:cNvPr id="32770" name="Picture 2" descr="http://tpcportland.com/clients/2396/images/Pictures/TPC%20Ergonomics.jpg"/>
          <p:cNvPicPr>
            <a:picLocks noChangeAspect="1" noChangeArrowheads="1"/>
          </p:cNvPicPr>
          <p:nvPr/>
        </p:nvPicPr>
        <p:blipFill>
          <a:blip r:embed="rId2" cstate="screen"/>
          <a:srcRect/>
          <a:stretch>
            <a:fillRect/>
          </a:stretch>
        </p:blipFill>
        <p:spPr bwMode="auto">
          <a:xfrm>
            <a:off x="5572132" y="1571618"/>
            <a:ext cx="3130541" cy="1893832"/>
          </a:xfrm>
          <a:prstGeom prst="rect">
            <a:avLst/>
          </a:prstGeom>
          <a:noFill/>
        </p:spPr>
      </p:pic>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accent6">
                    <a:lumMod val="75000"/>
                  </a:schemeClr>
                </a:solidFill>
              </a:rPr>
              <a:t>Два класса ФС</a:t>
            </a:r>
            <a:endParaRPr lang="ru-RU" dirty="0">
              <a:solidFill>
                <a:schemeClr val="accent6">
                  <a:lumMod val="75000"/>
                </a:schemeClr>
              </a:solidFill>
            </a:endParaRPr>
          </a:p>
        </p:txBody>
      </p:sp>
      <p:sp>
        <p:nvSpPr>
          <p:cNvPr id="3" name="Содержимое 2"/>
          <p:cNvSpPr>
            <a:spLocks noGrp="1"/>
          </p:cNvSpPr>
          <p:nvPr>
            <p:ph idx="1"/>
          </p:nvPr>
        </p:nvSpPr>
        <p:spPr/>
        <p:txBody>
          <a:bodyPr>
            <a:normAutofit fontScale="47500" lnSpcReduction="20000"/>
          </a:bodyPr>
          <a:lstStyle/>
          <a:p>
            <a:pPr marL="514350" indent="-514350">
              <a:buAutoNum type="arabicParenR"/>
            </a:pPr>
            <a:r>
              <a:rPr lang="ru-RU" dirty="0" smtClean="0"/>
              <a:t>состояние адекватной мобилизации, когда все системы организма работают оптимально и соответствуют требованиям деятельности; </a:t>
            </a:r>
          </a:p>
          <a:p>
            <a:pPr marL="514350" indent="-514350">
              <a:buNone/>
            </a:pPr>
            <a:r>
              <a:rPr lang="ru-RU" dirty="0" smtClean="0"/>
              <a:t>              «оперативный покой» — особое состояние готовности к деятельности, при котором организм человека за короткий отрезок времени способен перейти в различные формы физиологической активности для выполнения конкретной деятельности. Состояние оперативного покоя сопровождается повышением тонуса нервных центров, особенно тех, которые имеют отношение к построению движений, связанных с предполагаемыми трудовыми действиями и операциями, а также напряжением некоторых вегетативных функций. </a:t>
            </a:r>
          </a:p>
          <a:p>
            <a:pPr marL="514350" indent="-514350">
              <a:buAutoNum type="arabicParenR" startAt="2"/>
            </a:pPr>
            <a:r>
              <a:rPr lang="ru-RU" dirty="0" smtClean="0"/>
              <a:t>состояние динамического рассогласования, при котором различные системы организма: </a:t>
            </a:r>
          </a:p>
          <a:p>
            <a:pPr marL="914400" lvl="1" indent="-514350">
              <a:buNone/>
            </a:pPr>
            <a:r>
              <a:rPr lang="ru-RU" dirty="0" smtClean="0"/>
              <a:t>а) не полностью обеспечивают его деятельность; </a:t>
            </a:r>
          </a:p>
          <a:p>
            <a:pPr marL="914400" lvl="1" indent="-514350">
              <a:buNone/>
            </a:pPr>
            <a:r>
              <a:rPr lang="ru-RU" dirty="0" smtClean="0"/>
              <a:t>б) или эти системы работают на излишне высоком уровне траты энергетических ресурсов.  </a:t>
            </a:r>
          </a:p>
          <a:p>
            <a:pPr marL="914400" lvl="1" indent="-514350">
              <a:buNone/>
            </a:pPr>
            <a:r>
              <a:rPr lang="ru-RU" dirty="0" smtClean="0"/>
              <a:t> Экстремальные состояния (реактивные пограничные или патологические состояния). </a:t>
            </a:r>
          </a:p>
          <a:p>
            <a:pPr marL="914400" lvl="1" indent="-514350">
              <a:buNone/>
            </a:pPr>
            <a:r>
              <a:rPr lang="ru-RU" dirty="0" smtClean="0"/>
              <a:t>+            хорошо работает при решении задач повышения эффективности труда и  позволяет прогнозировать развитие нежелательных ФС, таких, как </a:t>
            </a:r>
            <a:r>
              <a:rPr lang="ru-RU" dirty="0" err="1" smtClean="0"/>
              <a:t>монотония</a:t>
            </a:r>
            <a:r>
              <a:rPr lang="ru-RU" dirty="0" smtClean="0"/>
              <a:t>, стресс или высокая степень утомления. </a:t>
            </a:r>
          </a:p>
          <a:p>
            <a:pPr marL="914400" lvl="1" indent="-514350">
              <a:buNone/>
            </a:pPr>
            <a:r>
              <a:rPr lang="ru-RU" dirty="0" smtClean="0"/>
              <a:t>-   -  подход не позволяет подойти к решению проблемы механизмов формирования и смены ФС.</a:t>
            </a:r>
            <a:endParaRPr lang="ru-RU" dirty="0"/>
          </a:p>
        </p:txBody>
      </p:sp>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 </a:t>
            </a:r>
            <a:r>
              <a:rPr lang="ru-RU" dirty="0" smtClean="0">
                <a:solidFill>
                  <a:schemeClr val="accent6">
                    <a:lumMod val="75000"/>
                  </a:schemeClr>
                </a:solidFill>
              </a:rPr>
              <a:t>Психофизиологический подход     </a:t>
            </a:r>
            <a:endParaRPr lang="ru-RU" dirty="0">
              <a:solidFill>
                <a:schemeClr val="accent6">
                  <a:lumMod val="75000"/>
                </a:schemeClr>
              </a:solidFill>
            </a:endParaRPr>
          </a:p>
        </p:txBody>
      </p:sp>
      <p:sp>
        <p:nvSpPr>
          <p:cNvPr id="3" name="Содержимое 2"/>
          <p:cNvSpPr>
            <a:spLocks noGrp="1"/>
          </p:cNvSpPr>
          <p:nvPr>
            <p:ph idx="1"/>
          </p:nvPr>
        </p:nvSpPr>
        <p:spPr/>
        <p:txBody>
          <a:bodyPr>
            <a:normAutofit fontScale="55000" lnSpcReduction="20000"/>
          </a:bodyPr>
          <a:lstStyle/>
          <a:p>
            <a:pPr>
              <a:buNone/>
            </a:pPr>
            <a:r>
              <a:rPr lang="ru-RU" dirty="0" smtClean="0"/>
              <a:t>В основе представление о </a:t>
            </a:r>
            <a:r>
              <a:rPr lang="ru-RU" dirty="0" smtClean="0">
                <a:solidFill>
                  <a:schemeClr val="accent6">
                    <a:lumMod val="75000"/>
                  </a:schemeClr>
                </a:solidFill>
              </a:rPr>
              <a:t>модулирующих системах</a:t>
            </a:r>
            <a:r>
              <a:rPr lang="ru-RU" dirty="0" smtClean="0"/>
              <a:t>,  образующих особую функциональную систему, имеющую несколько уровней реагирования: физиологический, поведенческий, психологический (субъективный)</a:t>
            </a:r>
          </a:p>
          <a:p>
            <a:pPr>
              <a:buNone/>
            </a:pPr>
            <a:r>
              <a:rPr lang="ru-RU" dirty="0" smtClean="0"/>
              <a:t>1) ретикулярная формация ствола мозга (оказывает   возбуждающее или  тормозное влияние на вышележащие отделы мозга; </a:t>
            </a:r>
          </a:p>
          <a:p>
            <a:pPr>
              <a:buNone/>
            </a:pPr>
            <a:r>
              <a:rPr lang="ru-RU" dirty="0" smtClean="0"/>
              <a:t>2) </a:t>
            </a:r>
            <a:r>
              <a:rPr lang="ru-RU" dirty="0" err="1" smtClean="0"/>
              <a:t>лимбическая</a:t>
            </a:r>
            <a:r>
              <a:rPr lang="ru-RU" dirty="0" smtClean="0"/>
              <a:t> система,  отвечает за эмоциональные состояния человека.  </a:t>
            </a:r>
          </a:p>
          <a:p>
            <a:pPr>
              <a:buNone/>
            </a:pPr>
            <a:r>
              <a:rPr lang="ru-RU" dirty="0" smtClean="0"/>
              <a:t>ФС - результат активности объединенной функциональной системы. ФС выступает как результат взаимодействия модулирующих систем мозга и высших отделов коры больших полушарий, который определяет текущую форму жизненной активности индивида. Это определение дает основание проводить границу между разными функциональными состояниями не только по поведенческим проявлениям, эффективности деятельности или результатам полиграфической регистрации, но также и по </a:t>
            </a:r>
            <a:r>
              <a:rPr lang="ru-RU" dirty="0" smtClean="0">
                <a:solidFill>
                  <a:schemeClr val="accent6">
                    <a:lumMod val="75000"/>
                  </a:schemeClr>
                </a:solidFill>
              </a:rPr>
              <a:t>уровню активности модулирующих систем мозга </a:t>
            </a:r>
            <a:r>
              <a:rPr lang="ru-RU" dirty="0" smtClean="0"/>
              <a:t>.</a:t>
            </a:r>
            <a:endParaRPr lang="ru-RU" dirty="0"/>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 </a:t>
            </a:r>
            <a:r>
              <a:rPr lang="ru-RU" dirty="0" smtClean="0">
                <a:solidFill>
                  <a:schemeClr val="accent6">
                    <a:lumMod val="75000"/>
                  </a:schemeClr>
                </a:solidFill>
              </a:rPr>
              <a:t>Уровень бодрствования </a:t>
            </a:r>
            <a:endParaRPr lang="ru-RU" dirty="0">
              <a:solidFill>
                <a:schemeClr val="accent6">
                  <a:lumMod val="75000"/>
                </a:schemeClr>
              </a:solidFill>
            </a:endParaRPr>
          </a:p>
        </p:txBody>
      </p:sp>
      <p:sp>
        <p:nvSpPr>
          <p:cNvPr id="3" name="Содержимое 2"/>
          <p:cNvSpPr>
            <a:spLocks noGrp="1"/>
          </p:cNvSpPr>
          <p:nvPr>
            <p:ph idx="1"/>
          </p:nvPr>
        </p:nvSpPr>
        <p:spPr/>
        <p:txBody>
          <a:bodyPr>
            <a:normAutofit fontScale="62500" lnSpcReduction="20000"/>
          </a:bodyPr>
          <a:lstStyle/>
          <a:p>
            <a:r>
              <a:rPr lang="ru-RU" dirty="0" smtClean="0"/>
              <a:t>Континуум (от сна до состояния крайнего возбуждения.  Обусловлен колебаниями возбуждения модулирующих систем мозга) </a:t>
            </a:r>
          </a:p>
          <a:p>
            <a:r>
              <a:rPr lang="ru-RU" dirty="0" smtClean="0"/>
              <a:t>Для каждого типа адаптивного поведения существует оптимальный уровень бодрствования и соответствующего ему функционального состояния, на фоне которых человек добивается наиболее высоких результатов. </a:t>
            </a:r>
          </a:p>
          <a:p>
            <a:r>
              <a:rPr lang="ru-RU" dirty="0" smtClean="0"/>
              <a:t>Нет  количественной меры для фиксации уровня бодрствования, т. е. нельзя напрямую измерить уровень бодрствования, как, например, измеряют температуру тела. Переход от одного уровня бодрствования к другому оценивается эмпирически на основе наблюдения и количественной оценки различных физиологических показателей </a:t>
            </a:r>
          </a:p>
          <a:p>
            <a:pPr>
              <a:buNone/>
            </a:pPr>
            <a:endParaRPr lang="ru-RU" dirty="0"/>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p:txBody>
          <a:bodyPr>
            <a:noAutofit/>
          </a:bodyPr>
          <a:lstStyle/>
          <a:p>
            <a:pPr eaLnBrk="1" hangingPunct="1"/>
            <a:r>
              <a:rPr lang="ru-RU" sz="3200" dirty="0" smtClean="0">
                <a:solidFill>
                  <a:schemeClr val="accent6">
                    <a:lumMod val="75000"/>
                  </a:schemeClr>
                </a:solidFill>
              </a:rPr>
              <a:t>Состояние бодрствования и эффективность деятельности </a:t>
            </a:r>
          </a:p>
        </p:txBody>
      </p:sp>
      <p:cxnSp>
        <p:nvCxnSpPr>
          <p:cNvPr id="5" name="Прямая соединительная линия 4"/>
          <p:cNvCxnSpPr/>
          <p:nvPr/>
        </p:nvCxnSpPr>
        <p:spPr>
          <a:xfrm rot="5400000">
            <a:off x="-358577" y="2893020"/>
            <a:ext cx="2572941"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928688" y="4177906"/>
            <a:ext cx="7072312" cy="1190"/>
          </a:xfrm>
          <a:prstGeom prst="line">
            <a:avLst/>
          </a:prstGeom>
        </p:spPr>
        <p:style>
          <a:lnRef idx="1">
            <a:schemeClr val="accent1"/>
          </a:lnRef>
          <a:fillRef idx="0">
            <a:schemeClr val="accent1"/>
          </a:fillRef>
          <a:effectRef idx="0">
            <a:schemeClr val="accent1"/>
          </a:effectRef>
          <a:fontRef idx="minor">
            <a:schemeClr val="tx1"/>
          </a:fontRef>
        </p:style>
      </p:cxnSp>
      <p:sp>
        <p:nvSpPr>
          <p:cNvPr id="17" name="Полилиния 16"/>
          <p:cNvSpPr/>
          <p:nvPr/>
        </p:nvSpPr>
        <p:spPr>
          <a:xfrm>
            <a:off x="1500188" y="1982391"/>
            <a:ext cx="6311900" cy="1970484"/>
          </a:xfrm>
          <a:custGeom>
            <a:avLst/>
            <a:gdLst>
              <a:gd name="connsiteX0" fmla="*/ 0 w 6312309"/>
              <a:gd name="connsiteY0" fmla="*/ 2583426 h 2627671"/>
              <a:gd name="connsiteX1" fmla="*/ 899651 w 6312309"/>
              <a:gd name="connsiteY1" fmla="*/ 2096729 h 2627671"/>
              <a:gd name="connsiteX2" fmla="*/ 1283109 w 6312309"/>
              <a:gd name="connsiteY2" fmla="*/ 769374 h 2627671"/>
              <a:gd name="connsiteX3" fmla="*/ 1548580 w 6312309"/>
              <a:gd name="connsiteY3" fmla="*/ 356419 h 2627671"/>
              <a:gd name="connsiteX4" fmla="*/ 1961535 w 6312309"/>
              <a:gd name="connsiteY4" fmla="*/ 120445 h 2627671"/>
              <a:gd name="connsiteX5" fmla="*/ 2256503 w 6312309"/>
              <a:gd name="connsiteY5" fmla="*/ 46703 h 2627671"/>
              <a:gd name="connsiteX6" fmla="*/ 2831690 w 6312309"/>
              <a:gd name="connsiteY6" fmla="*/ 31955 h 2627671"/>
              <a:gd name="connsiteX7" fmla="*/ 3392129 w 6312309"/>
              <a:gd name="connsiteY7" fmla="*/ 238432 h 2627671"/>
              <a:gd name="connsiteX8" fmla="*/ 4100051 w 6312309"/>
              <a:gd name="connsiteY8" fmla="*/ 680884 h 2627671"/>
              <a:gd name="connsiteX9" fmla="*/ 5722374 w 6312309"/>
              <a:gd name="connsiteY9" fmla="*/ 2081981 h 2627671"/>
              <a:gd name="connsiteX10" fmla="*/ 6312309 w 6312309"/>
              <a:gd name="connsiteY10" fmla="*/ 2627671 h 262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12309" h="2627671">
                <a:moveTo>
                  <a:pt x="0" y="2583426"/>
                </a:moveTo>
                <a:cubicBezTo>
                  <a:pt x="342900" y="2491248"/>
                  <a:pt x="685800" y="2399071"/>
                  <a:pt x="899651" y="2096729"/>
                </a:cubicBezTo>
                <a:cubicBezTo>
                  <a:pt x="1113502" y="1794387"/>
                  <a:pt x="1174954" y="1059426"/>
                  <a:pt x="1283109" y="769374"/>
                </a:cubicBezTo>
                <a:cubicBezTo>
                  <a:pt x="1391264" y="479322"/>
                  <a:pt x="1435509" y="464574"/>
                  <a:pt x="1548580" y="356419"/>
                </a:cubicBezTo>
                <a:cubicBezTo>
                  <a:pt x="1661651" y="248264"/>
                  <a:pt x="1843548" y="172064"/>
                  <a:pt x="1961535" y="120445"/>
                </a:cubicBezTo>
                <a:cubicBezTo>
                  <a:pt x="2079522" y="68826"/>
                  <a:pt x="2111477" y="61451"/>
                  <a:pt x="2256503" y="46703"/>
                </a:cubicBezTo>
                <a:cubicBezTo>
                  <a:pt x="2401529" y="31955"/>
                  <a:pt x="2642419" y="0"/>
                  <a:pt x="2831690" y="31955"/>
                </a:cubicBezTo>
                <a:cubicBezTo>
                  <a:pt x="3020961" y="63910"/>
                  <a:pt x="3180736" y="130277"/>
                  <a:pt x="3392129" y="238432"/>
                </a:cubicBezTo>
                <a:cubicBezTo>
                  <a:pt x="3603522" y="346587"/>
                  <a:pt x="3711677" y="373626"/>
                  <a:pt x="4100051" y="680884"/>
                </a:cubicBezTo>
                <a:cubicBezTo>
                  <a:pt x="4488425" y="988142"/>
                  <a:pt x="5353664" y="1757517"/>
                  <a:pt x="5722374" y="2081981"/>
                </a:cubicBezTo>
                <a:cubicBezTo>
                  <a:pt x="6091084" y="2406445"/>
                  <a:pt x="6312309" y="2627671"/>
                  <a:pt x="6312309" y="2627671"/>
                </a:cubicBezTo>
              </a:path>
            </a:pathLst>
          </a:cu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4102" name="Прямоугольник 17"/>
          <p:cNvSpPr>
            <a:spLocks noChangeArrowheads="1"/>
          </p:cNvSpPr>
          <p:nvPr/>
        </p:nvSpPr>
        <p:spPr bwMode="auto">
          <a:xfrm>
            <a:off x="3214696" y="4446985"/>
            <a:ext cx="2762103" cy="400110"/>
          </a:xfrm>
          <a:prstGeom prst="rect">
            <a:avLst/>
          </a:prstGeom>
          <a:noFill/>
          <a:ln w="9525">
            <a:noFill/>
            <a:miter lim="800000"/>
            <a:headEnd/>
            <a:tailEnd/>
          </a:ln>
        </p:spPr>
        <p:txBody>
          <a:bodyPr wrap="none">
            <a:spAutoFit/>
          </a:bodyPr>
          <a:lstStyle/>
          <a:p>
            <a:r>
              <a:rPr lang="ru-RU" b="1">
                <a:latin typeface="Calibri" pitchFamily="34" charset="0"/>
              </a:rPr>
              <a:t>Уровень </a:t>
            </a:r>
            <a:r>
              <a:rPr lang="ru-RU" sz="2000" b="1">
                <a:latin typeface="Calibri" pitchFamily="34" charset="0"/>
              </a:rPr>
              <a:t>бодрствования</a:t>
            </a:r>
            <a:endParaRPr lang="ru-RU" b="1">
              <a:latin typeface="Calibri" pitchFamily="34" charset="0"/>
            </a:endParaRPr>
          </a:p>
        </p:txBody>
      </p:sp>
      <p:sp>
        <p:nvSpPr>
          <p:cNvPr id="4103" name="Прямоугольник 18"/>
          <p:cNvSpPr>
            <a:spLocks noChangeArrowheads="1"/>
          </p:cNvSpPr>
          <p:nvPr/>
        </p:nvSpPr>
        <p:spPr bwMode="auto">
          <a:xfrm>
            <a:off x="3009909" y="1668067"/>
            <a:ext cx="2447337" cy="369332"/>
          </a:xfrm>
          <a:prstGeom prst="rect">
            <a:avLst/>
          </a:prstGeom>
          <a:noFill/>
          <a:ln w="9525">
            <a:noFill/>
            <a:miter lim="800000"/>
            <a:headEnd/>
            <a:tailEnd/>
          </a:ln>
        </p:spPr>
        <p:txBody>
          <a:bodyPr wrap="none">
            <a:spAutoFit/>
          </a:bodyPr>
          <a:lstStyle/>
          <a:p>
            <a:r>
              <a:rPr lang="ru-RU">
                <a:latin typeface="Calibri" pitchFamily="34" charset="0"/>
              </a:rPr>
              <a:t>Наилучшие результаты</a:t>
            </a:r>
          </a:p>
        </p:txBody>
      </p:sp>
      <p:sp>
        <p:nvSpPr>
          <p:cNvPr id="4104" name="Прямоугольник 19"/>
          <p:cNvSpPr>
            <a:spLocks noChangeArrowheads="1"/>
          </p:cNvSpPr>
          <p:nvPr/>
        </p:nvSpPr>
        <p:spPr bwMode="auto">
          <a:xfrm>
            <a:off x="285758" y="803673"/>
            <a:ext cx="1485407" cy="923330"/>
          </a:xfrm>
          <a:prstGeom prst="rect">
            <a:avLst/>
          </a:prstGeom>
          <a:noFill/>
          <a:ln w="9525">
            <a:noFill/>
            <a:miter lim="800000"/>
            <a:headEnd/>
            <a:tailEnd/>
          </a:ln>
        </p:spPr>
        <p:txBody>
          <a:bodyPr wrap="none">
            <a:spAutoFit/>
          </a:bodyPr>
          <a:lstStyle/>
          <a:p>
            <a:r>
              <a:rPr lang="ru-RU" b="1">
                <a:latin typeface="Calibri" pitchFamily="34" charset="0"/>
              </a:rPr>
              <a:t>Уровень </a:t>
            </a:r>
          </a:p>
          <a:p>
            <a:r>
              <a:rPr lang="ru-RU" b="1">
                <a:latin typeface="Calibri" pitchFamily="34" charset="0"/>
              </a:rPr>
              <a:t>показателей </a:t>
            </a:r>
          </a:p>
          <a:p>
            <a:r>
              <a:rPr lang="ru-RU" b="1">
                <a:latin typeface="Calibri" pitchFamily="34" charset="0"/>
              </a:rPr>
              <a:t>в тестах</a:t>
            </a:r>
          </a:p>
        </p:txBody>
      </p:sp>
      <p:sp>
        <p:nvSpPr>
          <p:cNvPr id="4105" name="Прямоугольник 20"/>
          <p:cNvSpPr>
            <a:spLocks noChangeArrowheads="1"/>
          </p:cNvSpPr>
          <p:nvPr/>
        </p:nvSpPr>
        <p:spPr bwMode="auto">
          <a:xfrm>
            <a:off x="6215063" y="2518173"/>
            <a:ext cx="2602444" cy="369332"/>
          </a:xfrm>
          <a:prstGeom prst="rect">
            <a:avLst/>
          </a:prstGeom>
          <a:noFill/>
          <a:ln w="9525">
            <a:noFill/>
            <a:miter lim="800000"/>
            <a:headEnd/>
            <a:tailEnd/>
          </a:ln>
        </p:spPr>
        <p:txBody>
          <a:bodyPr wrap="none">
            <a:spAutoFit/>
          </a:bodyPr>
          <a:lstStyle/>
          <a:p>
            <a:r>
              <a:rPr lang="ru-RU">
                <a:latin typeface="Calibri" pitchFamily="34" charset="0"/>
              </a:rPr>
              <a:t>Эмоциональные помехи</a:t>
            </a:r>
          </a:p>
        </p:txBody>
      </p:sp>
      <p:sp>
        <p:nvSpPr>
          <p:cNvPr id="4106" name="Прямоугольник 21"/>
          <p:cNvSpPr>
            <a:spLocks noChangeArrowheads="1"/>
          </p:cNvSpPr>
          <p:nvPr/>
        </p:nvSpPr>
        <p:spPr bwMode="auto">
          <a:xfrm>
            <a:off x="2500321" y="3375423"/>
            <a:ext cx="1562735" cy="369332"/>
          </a:xfrm>
          <a:prstGeom prst="rect">
            <a:avLst/>
          </a:prstGeom>
          <a:noFill/>
          <a:ln w="9525">
            <a:noFill/>
            <a:miter lim="800000"/>
            <a:headEnd/>
            <a:tailEnd/>
          </a:ln>
        </p:spPr>
        <p:txBody>
          <a:bodyPr wrap="none">
            <a:spAutoFit/>
          </a:bodyPr>
          <a:lstStyle/>
          <a:p>
            <a:r>
              <a:rPr lang="ru-RU">
                <a:latin typeface="Calibri" pitchFamily="34" charset="0"/>
              </a:rPr>
              <a:t>Пробуждение</a:t>
            </a:r>
          </a:p>
        </p:txBody>
      </p:sp>
      <p:sp>
        <p:nvSpPr>
          <p:cNvPr id="4107" name="Прямоугольник 22"/>
          <p:cNvSpPr>
            <a:spLocks noChangeArrowheads="1"/>
          </p:cNvSpPr>
          <p:nvPr/>
        </p:nvSpPr>
        <p:spPr bwMode="auto">
          <a:xfrm>
            <a:off x="1071571" y="2250286"/>
            <a:ext cx="1681871" cy="646331"/>
          </a:xfrm>
          <a:prstGeom prst="rect">
            <a:avLst/>
          </a:prstGeom>
          <a:noFill/>
          <a:ln w="9525">
            <a:noFill/>
            <a:miter lim="800000"/>
            <a:headEnd/>
            <a:tailEnd/>
          </a:ln>
        </p:spPr>
        <p:txBody>
          <a:bodyPr wrap="none">
            <a:spAutoFit/>
          </a:bodyPr>
          <a:lstStyle/>
          <a:p>
            <a:r>
              <a:rPr lang="ru-RU">
                <a:latin typeface="Calibri" pitchFamily="34" charset="0"/>
              </a:rPr>
              <a:t>Повышение </a:t>
            </a:r>
          </a:p>
          <a:p>
            <a:r>
              <a:rPr lang="ru-RU">
                <a:latin typeface="Calibri" pitchFamily="34" charset="0"/>
              </a:rPr>
              <a:t>эффективности</a:t>
            </a:r>
          </a:p>
        </p:txBody>
      </p:sp>
      <p:sp>
        <p:nvSpPr>
          <p:cNvPr id="4108" name="Прямоугольник 23"/>
          <p:cNvSpPr>
            <a:spLocks noChangeArrowheads="1"/>
          </p:cNvSpPr>
          <p:nvPr/>
        </p:nvSpPr>
        <p:spPr bwMode="auto">
          <a:xfrm>
            <a:off x="2000258" y="3857625"/>
            <a:ext cx="553357" cy="369332"/>
          </a:xfrm>
          <a:prstGeom prst="rect">
            <a:avLst/>
          </a:prstGeom>
          <a:noFill/>
          <a:ln w="9525">
            <a:noFill/>
            <a:miter lim="800000"/>
            <a:headEnd/>
            <a:tailEnd/>
          </a:ln>
        </p:spPr>
        <p:txBody>
          <a:bodyPr wrap="none">
            <a:spAutoFit/>
          </a:bodyPr>
          <a:lstStyle/>
          <a:p>
            <a:r>
              <a:rPr lang="ru-RU">
                <a:latin typeface="Calibri" pitchFamily="34" charset="0"/>
              </a:rPr>
              <a:t>Сон</a:t>
            </a:r>
          </a:p>
        </p:txBody>
      </p:sp>
      <p:sp>
        <p:nvSpPr>
          <p:cNvPr id="4109" name="Прямоугольник 25"/>
          <p:cNvSpPr>
            <a:spLocks noChangeArrowheads="1"/>
          </p:cNvSpPr>
          <p:nvPr/>
        </p:nvSpPr>
        <p:spPr bwMode="auto">
          <a:xfrm>
            <a:off x="6929438" y="3589735"/>
            <a:ext cx="1794722" cy="369332"/>
          </a:xfrm>
          <a:prstGeom prst="rect">
            <a:avLst/>
          </a:prstGeom>
          <a:noFill/>
          <a:ln w="9525">
            <a:noFill/>
            <a:miter lim="800000"/>
            <a:headEnd/>
            <a:tailEnd/>
          </a:ln>
        </p:spPr>
        <p:txBody>
          <a:bodyPr wrap="none">
            <a:spAutoFit/>
          </a:bodyPr>
          <a:lstStyle/>
          <a:p>
            <a:r>
              <a:rPr lang="ru-RU">
                <a:latin typeface="Calibri" pitchFamily="34" charset="0"/>
              </a:rPr>
              <a:t>Дезорганизация</a:t>
            </a:r>
          </a:p>
        </p:txBody>
      </p:sp>
      <p:sp>
        <p:nvSpPr>
          <p:cNvPr id="4110" name="Прямоугольник 27"/>
          <p:cNvSpPr>
            <a:spLocks noChangeArrowheads="1"/>
          </p:cNvSpPr>
          <p:nvPr/>
        </p:nvSpPr>
        <p:spPr bwMode="auto">
          <a:xfrm>
            <a:off x="785822" y="4339829"/>
            <a:ext cx="1997663" cy="369332"/>
          </a:xfrm>
          <a:prstGeom prst="rect">
            <a:avLst/>
          </a:prstGeom>
          <a:noFill/>
          <a:ln w="9525">
            <a:noFill/>
            <a:miter lim="800000"/>
            <a:headEnd/>
            <a:tailEnd/>
          </a:ln>
        </p:spPr>
        <p:txBody>
          <a:bodyPr wrap="none">
            <a:spAutoFit/>
          </a:bodyPr>
          <a:lstStyle/>
          <a:p>
            <a:r>
              <a:rPr lang="ru-RU">
                <a:latin typeface="Calibri" pitchFamily="34" charset="0"/>
              </a:rPr>
              <a:t>Слабая активация </a:t>
            </a:r>
          </a:p>
        </p:txBody>
      </p:sp>
      <p:sp>
        <p:nvSpPr>
          <p:cNvPr id="4111" name="Прямоугольник 28"/>
          <p:cNvSpPr>
            <a:spLocks noChangeArrowheads="1"/>
          </p:cNvSpPr>
          <p:nvPr/>
        </p:nvSpPr>
        <p:spPr bwMode="auto">
          <a:xfrm>
            <a:off x="6286505" y="4339829"/>
            <a:ext cx="2121093" cy="369332"/>
          </a:xfrm>
          <a:prstGeom prst="rect">
            <a:avLst/>
          </a:prstGeom>
          <a:noFill/>
          <a:ln w="9525">
            <a:noFill/>
            <a:miter lim="800000"/>
            <a:headEnd/>
            <a:tailEnd/>
          </a:ln>
        </p:spPr>
        <p:txBody>
          <a:bodyPr wrap="none">
            <a:spAutoFit/>
          </a:bodyPr>
          <a:lstStyle/>
          <a:p>
            <a:r>
              <a:rPr lang="ru-RU">
                <a:latin typeface="Calibri" pitchFamily="34" charset="0"/>
              </a:rPr>
              <a:t>Сильная активация </a:t>
            </a:r>
          </a:p>
        </p:txBody>
      </p:sp>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200151"/>
            <a:ext cx="4400552" cy="3394472"/>
          </a:xfrm>
        </p:spPr>
        <p:txBody>
          <a:bodyPr rtlCol="0">
            <a:normAutofit fontScale="55000" lnSpcReduction="20000"/>
          </a:bodyPr>
          <a:lstStyle/>
          <a:p>
            <a:pPr eaLnBrk="1" fontAlgn="auto" hangingPunct="1">
              <a:spcAft>
                <a:spcPts val="0"/>
              </a:spcAft>
              <a:buFont typeface="Arial" pitchFamily="34" charset="0"/>
              <a:buChar char="•"/>
              <a:defRPr/>
            </a:pPr>
            <a:r>
              <a:rPr lang="ru-RU" dirty="0" smtClean="0"/>
              <a:t>По мере усиления активации организма уровень бодрствования возрастает, но если активация чрезмерна, адаптация может ухудшиться. </a:t>
            </a:r>
          </a:p>
          <a:p>
            <a:pPr eaLnBrk="1" fontAlgn="auto" hangingPunct="1">
              <a:spcAft>
                <a:spcPts val="0"/>
              </a:spcAft>
              <a:buFont typeface="Arial" pitchFamily="34" charset="0"/>
              <a:buChar char="•"/>
              <a:defRPr/>
            </a:pPr>
            <a:r>
              <a:rPr lang="ru-RU" dirty="0" smtClean="0"/>
              <a:t>Поведение тем эффективнее, чем ближе уровень бодрствования к некоторому оптимуму. </a:t>
            </a:r>
          </a:p>
          <a:p>
            <a:pPr eaLnBrk="1" fontAlgn="auto" hangingPunct="1">
              <a:spcAft>
                <a:spcPts val="0"/>
              </a:spcAft>
              <a:buFont typeface="Arial" pitchFamily="34" charset="0"/>
              <a:buChar char="•"/>
              <a:defRPr/>
            </a:pPr>
            <a:r>
              <a:rPr lang="ru-RU" dirty="0" smtClean="0"/>
              <a:t>При низких уровнях бодрствования  готовность к действию постепенно уменьшается и человек засыпает, при высоких – поведение может быть дезорганизовано ( следствие сильной мотивации)</a:t>
            </a:r>
            <a:endParaRPr lang="ru-RU" dirty="0"/>
          </a:p>
        </p:txBody>
      </p:sp>
      <p:sp>
        <p:nvSpPr>
          <p:cNvPr id="5123" name="Заголовок 1"/>
          <p:cNvSpPr>
            <a:spLocks noGrp="1"/>
          </p:cNvSpPr>
          <p:nvPr>
            <p:ph type="title"/>
          </p:nvPr>
        </p:nvSpPr>
        <p:spPr>
          <a:xfrm>
            <a:off x="500063" y="267891"/>
            <a:ext cx="8229600" cy="857250"/>
          </a:xfrm>
        </p:spPr>
        <p:txBody>
          <a:bodyPr/>
          <a:lstStyle/>
          <a:p>
            <a:pPr eaLnBrk="1" hangingPunct="1"/>
            <a:r>
              <a:rPr lang="ru-RU" dirty="0" smtClean="0">
                <a:solidFill>
                  <a:schemeClr val="accent6">
                    <a:lumMod val="75000"/>
                  </a:schemeClr>
                </a:solidFill>
              </a:rPr>
              <a:t>Закон </a:t>
            </a:r>
            <a:r>
              <a:rPr lang="ru-RU" dirty="0" err="1" smtClean="0">
                <a:solidFill>
                  <a:schemeClr val="accent6">
                    <a:lumMod val="75000"/>
                  </a:schemeClr>
                </a:solidFill>
              </a:rPr>
              <a:t>Йеркса</a:t>
            </a:r>
            <a:r>
              <a:rPr lang="ru-RU" dirty="0" smtClean="0">
                <a:solidFill>
                  <a:schemeClr val="accent6">
                    <a:lumMod val="75000"/>
                  </a:schemeClr>
                </a:solidFill>
              </a:rPr>
              <a:t> -</a:t>
            </a:r>
            <a:r>
              <a:rPr lang="ru-RU" dirty="0" err="1" smtClean="0">
                <a:solidFill>
                  <a:schemeClr val="accent6">
                    <a:lumMod val="75000"/>
                  </a:schemeClr>
                </a:solidFill>
              </a:rPr>
              <a:t>Додсона</a:t>
            </a:r>
            <a:endParaRPr lang="ru-RU" dirty="0" smtClean="0">
              <a:solidFill>
                <a:schemeClr val="accent6">
                  <a:lumMod val="75000"/>
                </a:schemeClr>
              </a:solidFill>
            </a:endParaRPr>
          </a:p>
        </p:txBody>
      </p:sp>
      <p:pic>
        <p:nvPicPr>
          <p:cNvPr id="27650" name="Picture 2" descr="http://www.understandingrace.org/images/173x168/science/race_intel.jpg"/>
          <p:cNvPicPr>
            <a:picLocks noChangeAspect="1" noChangeArrowheads="1"/>
          </p:cNvPicPr>
          <p:nvPr/>
        </p:nvPicPr>
        <p:blipFill>
          <a:blip r:embed="rId2" cstate="print"/>
          <a:srcRect/>
          <a:stretch>
            <a:fillRect/>
          </a:stretch>
        </p:blipFill>
        <p:spPr bwMode="auto">
          <a:xfrm>
            <a:off x="6072198" y="1500180"/>
            <a:ext cx="2140108" cy="2078042"/>
          </a:xfrm>
          <a:prstGeom prst="rect">
            <a:avLst/>
          </a:prstGeom>
          <a:noFill/>
        </p:spPr>
      </p:pic>
      <p:sp>
        <p:nvSpPr>
          <p:cNvPr id="5" name="TextBox 4"/>
          <p:cNvSpPr txBox="1"/>
          <p:nvPr/>
        </p:nvSpPr>
        <p:spPr>
          <a:xfrm>
            <a:off x="6429388" y="3643320"/>
            <a:ext cx="1571636" cy="369332"/>
          </a:xfrm>
          <a:prstGeom prst="rect">
            <a:avLst/>
          </a:prstGeom>
          <a:noFill/>
        </p:spPr>
        <p:txBody>
          <a:bodyPr wrap="square" rtlCol="0">
            <a:spAutoFit/>
          </a:bodyPr>
          <a:lstStyle/>
          <a:p>
            <a:r>
              <a:rPr lang="ru-RU" dirty="0" smtClean="0"/>
              <a:t>Роберт </a:t>
            </a:r>
            <a:r>
              <a:rPr lang="ru-RU" dirty="0" err="1" smtClean="0"/>
              <a:t>Йеркс</a:t>
            </a:r>
            <a:endParaRPr lang="ru-RU" dirty="0"/>
          </a:p>
        </p:txBody>
      </p:sp>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p:nvPr>
        </p:nvSpPr>
        <p:spPr>
          <a:xfrm>
            <a:off x="457200" y="1"/>
            <a:ext cx="8229600" cy="482204"/>
          </a:xfrm>
        </p:spPr>
        <p:txBody>
          <a:bodyPr>
            <a:normAutofit fontScale="90000"/>
          </a:bodyPr>
          <a:lstStyle/>
          <a:p>
            <a:pPr eaLnBrk="1" hangingPunct="1"/>
            <a:r>
              <a:rPr lang="ru-RU" sz="3200" dirty="0" smtClean="0">
                <a:solidFill>
                  <a:schemeClr val="accent6">
                    <a:lumMod val="75000"/>
                  </a:schemeClr>
                </a:solidFill>
              </a:rPr>
              <a:t>Картография внутреннего пространства</a:t>
            </a:r>
          </a:p>
        </p:txBody>
      </p:sp>
      <p:pic>
        <p:nvPicPr>
          <p:cNvPr id="28675" name="Рисунок 5" descr="карта.tif"/>
          <p:cNvPicPr>
            <a:picLocks noChangeAspect="1"/>
          </p:cNvPicPr>
          <p:nvPr/>
        </p:nvPicPr>
        <p:blipFill>
          <a:blip r:embed="rId2" cstate="print"/>
          <a:srcRect l="4112" t="3624" r="4112" b="4530"/>
          <a:stretch>
            <a:fillRect/>
          </a:stretch>
        </p:blipFill>
        <p:spPr bwMode="auto">
          <a:xfrm>
            <a:off x="2285984" y="500048"/>
            <a:ext cx="4714908" cy="4501754"/>
          </a:xfrm>
          <a:prstGeom prst="rect">
            <a:avLst/>
          </a:prstGeom>
          <a:noFill/>
          <a:ln w="9525">
            <a:noFill/>
            <a:miter lim="800000"/>
            <a:headEnd/>
            <a:tailEnd/>
          </a:ln>
        </p:spPr>
      </p:pic>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rtlCol="0">
            <a:normAutofit fontScale="70000" lnSpcReduction="20000"/>
          </a:bodyPr>
          <a:lstStyle/>
          <a:p>
            <a:pPr eaLnBrk="1" fontAlgn="auto" hangingPunct="1">
              <a:spcAft>
                <a:spcPts val="0"/>
              </a:spcAft>
              <a:buFont typeface="Arial" pitchFamily="34" charset="0"/>
              <a:buChar char="•"/>
              <a:defRPr/>
            </a:pPr>
            <a:r>
              <a:rPr lang="ru-RU" dirty="0" smtClean="0"/>
              <a:t>Приводит к состоянию мистического  экстаза (уменьшение амплитуды  бета –волн с 35 до 7-8)</a:t>
            </a:r>
          </a:p>
          <a:p>
            <a:pPr eaLnBrk="1" fontAlgn="auto" hangingPunct="1">
              <a:spcAft>
                <a:spcPts val="0"/>
              </a:spcAft>
              <a:buFont typeface="Arial" pitchFamily="34" charset="0"/>
              <a:buChar char="•"/>
              <a:defRPr/>
            </a:pPr>
            <a:r>
              <a:rPr lang="ru-RU" dirty="0" smtClean="0"/>
              <a:t>Усиление активации мозга сопутствует   ряду эмоциональных состояний (восхищение, вдохновение), «открытый порт, в котором идет выгрузка богатств из подсознания»</a:t>
            </a:r>
          </a:p>
          <a:p>
            <a:pPr eaLnBrk="1" fontAlgn="auto" hangingPunct="1">
              <a:spcAft>
                <a:spcPts val="0"/>
              </a:spcAft>
              <a:buFont typeface="Arial" pitchFamily="34" charset="0"/>
              <a:buChar char="•"/>
              <a:defRPr/>
            </a:pPr>
            <a:r>
              <a:rPr lang="ru-RU" dirty="0" smtClean="0"/>
              <a:t>Дальнейшее усиление активации вызывает страх, тревогу, разрыв с внешним миром (шизофрения).</a:t>
            </a:r>
          </a:p>
          <a:p>
            <a:pPr eaLnBrk="1" fontAlgn="auto" hangingPunct="1">
              <a:spcAft>
                <a:spcPts val="0"/>
              </a:spcAft>
              <a:buFont typeface="Arial" pitchFamily="34" charset="0"/>
              <a:buChar char="•"/>
              <a:defRPr/>
            </a:pPr>
            <a:r>
              <a:rPr lang="ru-RU" dirty="0" smtClean="0"/>
              <a:t>Мистический экстаз – сознание обращено внутрь, неподвижно и находится вне времени, направляемое к одному центру, к внутреннему свету, озарению.</a:t>
            </a:r>
            <a:endParaRPr lang="ru-RU" dirty="0"/>
          </a:p>
        </p:txBody>
      </p:sp>
      <p:sp>
        <p:nvSpPr>
          <p:cNvPr id="4" name="Заголовок 1"/>
          <p:cNvSpPr>
            <a:spLocks noGrp="1"/>
          </p:cNvSpPr>
          <p:nvPr>
            <p:ph type="title"/>
          </p:nvPr>
        </p:nvSpPr>
        <p:spPr>
          <a:xfrm>
            <a:off x="0" y="205979"/>
            <a:ext cx="9001156" cy="857250"/>
          </a:xfrm>
        </p:spPr>
        <p:txBody>
          <a:bodyPr rtlCol="0">
            <a:normAutofit fontScale="90000"/>
          </a:bodyPr>
          <a:lstStyle/>
          <a:p>
            <a:pPr eaLnBrk="1" fontAlgn="auto" hangingPunct="1">
              <a:spcAft>
                <a:spcPts val="0"/>
              </a:spcAft>
              <a:defRPr/>
            </a:pPr>
            <a:r>
              <a:rPr lang="ru-RU" dirty="0" smtClean="0">
                <a:solidFill>
                  <a:schemeClr val="accent6">
                    <a:lumMod val="75000"/>
                  </a:schemeClr>
                </a:solidFill>
              </a:rPr>
              <a:t>Континуум восприятие- галлюцинация</a:t>
            </a:r>
            <a:endParaRPr lang="ru-RU" dirty="0">
              <a:solidFill>
                <a:schemeClr val="accent6">
                  <a:lumMod val="75000"/>
                </a:schemeClr>
              </a:solidFill>
            </a:endParaRPr>
          </a:p>
        </p:txBody>
      </p:sp>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ru-RU" dirty="0" smtClean="0">
                <a:solidFill>
                  <a:schemeClr val="accent6">
                    <a:lumMod val="75000"/>
                  </a:schemeClr>
                </a:solidFill>
              </a:rPr>
              <a:t>Континуум восприятие- медитация</a:t>
            </a:r>
            <a:endParaRPr lang="ru-RU" dirty="0">
              <a:solidFill>
                <a:schemeClr val="accent6">
                  <a:lumMod val="75000"/>
                </a:schemeClr>
              </a:solidFill>
            </a:endParaRPr>
          </a:p>
        </p:txBody>
      </p:sp>
      <p:sp>
        <p:nvSpPr>
          <p:cNvPr id="3" name="Содержимое 2"/>
          <p:cNvSpPr>
            <a:spLocks noGrp="1"/>
          </p:cNvSpPr>
          <p:nvPr>
            <p:ph idx="1"/>
          </p:nvPr>
        </p:nvSpPr>
        <p:spPr/>
        <p:txBody>
          <a:bodyPr rtlCol="0">
            <a:normAutofit fontScale="85000" lnSpcReduction="10000"/>
          </a:bodyPr>
          <a:lstStyle/>
          <a:p>
            <a:pPr eaLnBrk="1" fontAlgn="auto" hangingPunct="1">
              <a:spcAft>
                <a:spcPts val="0"/>
              </a:spcAft>
              <a:buFont typeface="Arial" pitchFamily="34" charset="0"/>
              <a:buChar char="•"/>
              <a:defRPr/>
            </a:pPr>
            <a:r>
              <a:rPr lang="ru-RU" dirty="0" smtClean="0"/>
              <a:t>Приводит к состоянию сознания, оторванного от реальности – к йоге –</a:t>
            </a:r>
            <a:r>
              <a:rPr lang="ru-RU" dirty="0" err="1" smtClean="0"/>
              <a:t>самадхи</a:t>
            </a:r>
            <a:r>
              <a:rPr lang="ru-RU" dirty="0" smtClean="0"/>
              <a:t> (переход от </a:t>
            </a:r>
            <a:r>
              <a:rPr lang="ru-RU" dirty="0" err="1" smtClean="0"/>
              <a:t>бета-волн</a:t>
            </a:r>
            <a:r>
              <a:rPr lang="ru-RU" dirty="0" smtClean="0"/>
              <a:t>  к </a:t>
            </a:r>
            <a:r>
              <a:rPr lang="ru-RU" dirty="0" err="1" smtClean="0"/>
              <a:t>дельта-волнам</a:t>
            </a:r>
            <a:r>
              <a:rPr lang="ru-RU" dirty="0" smtClean="0"/>
              <a:t>).</a:t>
            </a:r>
          </a:p>
          <a:p>
            <a:pPr eaLnBrk="1" fontAlgn="auto" hangingPunct="1">
              <a:spcAft>
                <a:spcPts val="0"/>
              </a:spcAft>
              <a:buFont typeface="Arial" pitchFamily="34" charset="0"/>
              <a:buChar char="•"/>
              <a:defRPr/>
            </a:pPr>
            <a:r>
              <a:rPr lang="ru-RU" dirty="0" smtClean="0"/>
              <a:t>Отрыв от реальности – как внешней, так и внутренней – «пустота, в которой уже нет ни формы, ни звука, ни запаха, ни вкуса,  ни предметов, …. где нет ни знаний, ни незнания, ни расслабленности, ни смерти. Есть просто Свое»</a:t>
            </a:r>
            <a:endParaRPr lang="ru-RU" dirty="0"/>
          </a:p>
        </p:txBody>
      </p:sp>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chemeClr val="accent6">
                    <a:lumMod val="75000"/>
                  </a:schemeClr>
                </a:solidFill>
              </a:rPr>
              <a:t>Уровни регуляции бодрствования</a:t>
            </a:r>
            <a:r>
              <a:rPr lang="ru-RU" dirty="0" smtClean="0"/>
              <a:t>: </a:t>
            </a:r>
            <a:endParaRPr lang="ru-RU" dirty="0"/>
          </a:p>
        </p:txBody>
      </p:sp>
      <p:sp>
        <p:nvSpPr>
          <p:cNvPr id="3" name="Содержимое 2"/>
          <p:cNvSpPr>
            <a:spLocks noGrp="1"/>
          </p:cNvSpPr>
          <p:nvPr>
            <p:ph idx="1"/>
          </p:nvPr>
        </p:nvSpPr>
        <p:spPr>
          <a:xfrm>
            <a:off x="428596" y="928676"/>
            <a:ext cx="8472518" cy="4214824"/>
          </a:xfrm>
        </p:spPr>
        <p:txBody>
          <a:bodyPr>
            <a:normAutofit fontScale="25000" lnSpcReduction="20000"/>
          </a:bodyPr>
          <a:lstStyle/>
          <a:p>
            <a:pPr>
              <a:buNone/>
            </a:pPr>
            <a:r>
              <a:rPr lang="ru-RU" sz="4800" dirty="0" smtClean="0">
                <a:solidFill>
                  <a:schemeClr val="accent6">
                    <a:lumMod val="75000"/>
                  </a:schemeClr>
                </a:solidFill>
              </a:rPr>
              <a:t>Клеточный  и  отдельных мозговых центров, </a:t>
            </a:r>
            <a:r>
              <a:rPr lang="ru-RU" sz="4800" dirty="0" smtClean="0"/>
              <a:t>модуляторные  нейроны  активирующего и инактивирующего типа. Первые увеличивают активность синапсов, соединяющих чувствительные и исполнительные нейроны, вторые снижают эффективность синапсов, прерывая путь передачи информации от афферентных к эфферентным нейронам.  Различаются по степени </a:t>
            </a:r>
            <a:r>
              <a:rPr lang="ru-RU" sz="4800" dirty="0" err="1" smtClean="0"/>
              <a:t>генерализованности</a:t>
            </a:r>
            <a:r>
              <a:rPr lang="ru-RU" sz="4800" dirty="0" smtClean="0"/>
              <a:t> своего действия.  </a:t>
            </a:r>
            <a:endParaRPr lang="en-US" sz="4800" dirty="0" smtClean="0"/>
          </a:p>
          <a:p>
            <a:pPr>
              <a:buNone/>
            </a:pPr>
            <a:r>
              <a:rPr lang="ru-RU" sz="4800" dirty="0" smtClean="0">
                <a:solidFill>
                  <a:schemeClr val="accent6">
                    <a:lumMod val="75000"/>
                  </a:schemeClr>
                </a:solidFill>
              </a:rPr>
              <a:t>Модулирующие системы </a:t>
            </a:r>
            <a:r>
              <a:rPr lang="ru-RU" sz="4800" dirty="0" smtClean="0"/>
              <a:t>- образуют особый блок. Функции:    регулирует тонус коры и подкорковых структур, оптимизирует уровень бодрствования в отношении выполняемой деятельности и обусловливает адекватный выбор поведения в соответствии с актуализированной потребностью.</a:t>
            </a:r>
          </a:p>
          <a:p>
            <a:r>
              <a:rPr lang="ru-RU" sz="4800" dirty="0" smtClean="0">
                <a:solidFill>
                  <a:srgbClr val="FF0000"/>
                </a:solidFill>
              </a:rPr>
              <a:t>Ретикулярная формация  </a:t>
            </a:r>
            <a:r>
              <a:rPr lang="ru-RU" sz="4800" dirty="0" smtClean="0"/>
              <a:t>- любое сенсорное возбуждение повышает уровень активации ретикулярной формации, и активация по восходящим путям распространяется вверх к коре больших полушарий.  отвечает за глобальные сдвиги общего уровня бодрствования.  </a:t>
            </a:r>
          </a:p>
          <a:p>
            <a:r>
              <a:rPr lang="ru-RU" sz="4800" dirty="0" smtClean="0"/>
              <a:t> </a:t>
            </a:r>
            <a:r>
              <a:rPr lang="ru-RU" sz="4800" dirty="0" smtClean="0">
                <a:solidFill>
                  <a:srgbClr val="FF0000"/>
                </a:solidFill>
              </a:rPr>
              <a:t>Таламус</a:t>
            </a:r>
            <a:r>
              <a:rPr lang="ru-RU" sz="4800" dirty="0" smtClean="0"/>
              <a:t>  - коллектор  сенсорной информации  -  возбуждающие и тормозные влияния на кору, которые имеют   ограниченный характер и захватывают относительно небольшие участки коры . отвечает за селективное, т. е. избирательное сосредоточение внимания</a:t>
            </a:r>
          </a:p>
          <a:p>
            <a:r>
              <a:rPr lang="ru-RU" sz="4800" dirty="0" smtClean="0"/>
              <a:t> </a:t>
            </a:r>
            <a:r>
              <a:rPr lang="ru-RU" sz="4800" dirty="0" err="1" smtClean="0">
                <a:solidFill>
                  <a:srgbClr val="FF0000"/>
                </a:solidFill>
              </a:rPr>
              <a:t>Стриопаллидарная</a:t>
            </a:r>
            <a:r>
              <a:rPr lang="ru-RU" sz="4800" dirty="0" smtClean="0">
                <a:solidFill>
                  <a:srgbClr val="FF0000"/>
                </a:solidFill>
              </a:rPr>
              <a:t> система  </a:t>
            </a:r>
            <a:r>
              <a:rPr lang="ru-RU" sz="4800" dirty="0" smtClean="0"/>
              <a:t>отвечает за адекватное распределение активации по структурам мозга, которое и обеспечивает избирательное реагирование на значимые стимулы.  работает как адаптивно настраиваемый фильтр, избирательно регулирующий по нисходящей системе связей мышечный тонус (иерархию движений) и избирательность сенсорного внимания. </a:t>
            </a:r>
          </a:p>
          <a:p>
            <a:pPr>
              <a:buNone/>
            </a:pPr>
            <a:r>
              <a:rPr lang="ru-RU" sz="4800" dirty="0" smtClean="0">
                <a:solidFill>
                  <a:schemeClr val="accent6">
                    <a:lumMod val="75000"/>
                  </a:schemeClr>
                </a:solidFill>
              </a:rPr>
              <a:t>Мозг </a:t>
            </a:r>
            <a:r>
              <a:rPr lang="ru-RU" sz="4800" dirty="0" smtClean="0"/>
              <a:t> - фронтальные зоны коры по нисходящим </a:t>
            </a:r>
            <a:r>
              <a:rPr lang="ru-RU" sz="4800" dirty="0" err="1" smtClean="0"/>
              <a:t>кортико-ретикулярным</a:t>
            </a:r>
            <a:r>
              <a:rPr lang="ru-RU" sz="4800" dirty="0" smtClean="0"/>
              <a:t> путям модулирует в нужном направлении активность таламуса и ствола мозга.  </a:t>
            </a:r>
          </a:p>
          <a:p>
            <a:pPr>
              <a:buNone/>
            </a:pPr>
            <a:r>
              <a:rPr lang="ru-RU" sz="4800" dirty="0" smtClean="0"/>
              <a:t>              </a:t>
            </a:r>
          </a:p>
          <a:p>
            <a:pPr>
              <a:buNone/>
            </a:pPr>
            <a:r>
              <a:rPr lang="ru-RU" sz="4800" dirty="0" smtClean="0"/>
              <a:t>        </a:t>
            </a:r>
            <a:r>
              <a:rPr lang="ru-RU" sz="4800" dirty="0" smtClean="0">
                <a:solidFill>
                  <a:schemeClr val="accent6">
                    <a:lumMod val="75000"/>
                  </a:schemeClr>
                </a:solidFill>
              </a:rPr>
              <a:t>Контур регуляции </a:t>
            </a:r>
            <a:r>
              <a:rPr lang="ru-RU" sz="4800" dirty="0" smtClean="0"/>
              <a:t>–   ретикулярная формация ствола мозга, возбуждаясь под действием внешних стимулов, активизирует неспецифический таламус и кору больших полушарий, а та, в свою очередь, благодаря нисходящим проводящим путям может или снизить активность ретикулярной формации ствола и таламуса или, напротив, увеличить, в зависимости от того, что требуется в данный момент времени.  </a:t>
            </a:r>
            <a:endParaRPr lang="en-US" sz="4800" dirty="0" smtClean="0"/>
          </a:p>
          <a:p>
            <a:endParaRPr lang="ru-RU" dirty="0"/>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accent6">
                    <a:lumMod val="75000"/>
                  </a:schemeClr>
                </a:solidFill>
              </a:rPr>
              <a:t>Основные вопросы</a:t>
            </a:r>
            <a:endParaRPr lang="ru-RU" dirty="0">
              <a:solidFill>
                <a:schemeClr val="accent6">
                  <a:lumMod val="75000"/>
                </a:schemeClr>
              </a:solidFill>
            </a:endParaRPr>
          </a:p>
        </p:txBody>
      </p:sp>
      <p:sp>
        <p:nvSpPr>
          <p:cNvPr id="3" name="Содержимое 2"/>
          <p:cNvSpPr>
            <a:spLocks noGrp="1"/>
          </p:cNvSpPr>
          <p:nvPr>
            <p:ph idx="1"/>
          </p:nvPr>
        </p:nvSpPr>
        <p:spPr/>
        <p:txBody>
          <a:bodyPr>
            <a:normAutofit fontScale="85000" lnSpcReduction="20000"/>
          </a:bodyPr>
          <a:lstStyle/>
          <a:p>
            <a:r>
              <a:rPr lang="ru-RU" dirty="0" smtClean="0"/>
              <a:t>Подходы к пониманию ФС</a:t>
            </a:r>
          </a:p>
          <a:p>
            <a:r>
              <a:rPr lang="ru-RU" dirty="0" smtClean="0"/>
              <a:t>Разновидности ФС</a:t>
            </a:r>
          </a:p>
          <a:p>
            <a:r>
              <a:rPr lang="ru-RU" dirty="0" smtClean="0"/>
              <a:t>Физиологические показатели ФС</a:t>
            </a:r>
          </a:p>
          <a:p>
            <a:r>
              <a:rPr lang="ru-RU" dirty="0" smtClean="0"/>
              <a:t>Диагностика ФС</a:t>
            </a:r>
          </a:p>
          <a:p>
            <a:r>
              <a:rPr lang="ru-RU" dirty="0" smtClean="0"/>
              <a:t>Стресс, виды стресса</a:t>
            </a:r>
          </a:p>
          <a:p>
            <a:r>
              <a:rPr lang="ru-RU" dirty="0" smtClean="0"/>
              <a:t>ОАС</a:t>
            </a:r>
          </a:p>
          <a:p>
            <a:r>
              <a:rPr lang="ru-RU" dirty="0" smtClean="0"/>
              <a:t>Индивидуальные особенности и стресс</a:t>
            </a:r>
          </a:p>
          <a:p>
            <a:r>
              <a:rPr lang="ru-RU" dirty="0" smtClean="0"/>
              <a:t>Диагностика стресса и управление стрессом</a:t>
            </a:r>
            <a:endParaRPr lang="ru-RU" dirty="0"/>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 </a:t>
            </a:r>
            <a:r>
              <a:rPr lang="ru-RU" dirty="0" smtClean="0">
                <a:solidFill>
                  <a:schemeClr val="accent6">
                    <a:lumMod val="75000"/>
                  </a:schemeClr>
                </a:solidFill>
              </a:rPr>
              <a:t>Нейрохимический подход </a:t>
            </a:r>
            <a:endParaRPr lang="ru-RU" dirty="0">
              <a:solidFill>
                <a:schemeClr val="accent6">
                  <a:lumMod val="75000"/>
                </a:schemeClr>
              </a:solidFill>
            </a:endParaRPr>
          </a:p>
        </p:txBody>
      </p:sp>
      <p:sp>
        <p:nvSpPr>
          <p:cNvPr id="3" name="Содержимое 2"/>
          <p:cNvSpPr>
            <a:spLocks noGrp="1"/>
          </p:cNvSpPr>
          <p:nvPr>
            <p:ph idx="1"/>
          </p:nvPr>
        </p:nvSpPr>
        <p:spPr/>
        <p:txBody>
          <a:bodyPr>
            <a:normAutofit fontScale="62500" lnSpcReduction="20000"/>
          </a:bodyPr>
          <a:lstStyle/>
          <a:p>
            <a:r>
              <a:rPr lang="ru-RU" dirty="0" smtClean="0"/>
              <a:t>В основе  -   представление о  зависимости психического состояния человека (его настроений и переживаний) от биохимического состава внутренней среды организма. </a:t>
            </a:r>
          </a:p>
          <a:p>
            <a:r>
              <a:rPr lang="ru-RU" dirty="0" smtClean="0"/>
              <a:t>Предполагается, что в мозге человека существует особый механизм, регулирующий функциональное состояние через изменение уровня активности </a:t>
            </a:r>
            <a:r>
              <a:rPr lang="ru-RU" dirty="0" err="1" smtClean="0"/>
              <a:t>медиаторных</a:t>
            </a:r>
            <a:r>
              <a:rPr lang="ru-RU" dirty="0" smtClean="0"/>
              <a:t> систем мозга, а также баланса их активности (Данилова, 1992). </a:t>
            </a:r>
          </a:p>
          <a:p>
            <a:r>
              <a:rPr lang="ru-RU" dirty="0" smtClean="0"/>
              <a:t>Устойчивое равновесие активности </a:t>
            </a:r>
            <a:r>
              <a:rPr lang="ru-RU" dirty="0" err="1" smtClean="0"/>
              <a:t>медиаторных</a:t>
            </a:r>
            <a:r>
              <a:rPr lang="ru-RU" dirty="0" smtClean="0"/>
              <a:t>  систем дает представление о среднем уровне активации или функциональном состоянии, при котором реализуется данное поведение. </a:t>
            </a:r>
          </a:p>
          <a:p>
            <a:r>
              <a:rPr lang="ru-RU" dirty="0" smtClean="0"/>
              <a:t>Разным типам поведения соответствуют различные балансы активности </a:t>
            </a:r>
            <a:r>
              <a:rPr lang="ru-RU" dirty="0" err="1" smtClean="0"/>
              <a:t>медиаторных</a:t>
            </a:r>
            <a:r>
              <a:rPr lang="ru-RU" dirty="0" smtClean="0"/>
              <a:t> систем мозга.  </a:t>
            </a:r>
            <a:endParaRPr lang="ru-RU" dirty="0"/>
          </a:p>
        </p:txBody>
      </p:sp>
    </p:spTree>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chemeClr val="accent6">
                    <a:lumMod val="75000"/>
                  </a:schemeClr>
                </a:solidFill>
              </a:rPr>
              <a:t>Методы диагностики функциональных состояни</a:t>
            </a:r>
            <a:r>
              <a:rPr lang="ru-RU" dirty="0" smtClean="0">
                <a:solidFill>
                  <a:srgbClr val="FF0000"/>
                </a:solidFill>
              </a:rPr>
              <a:t>й</a:t>
            </a:r>
            <a:endParaRPr lang="ru-RU" dirty="0">
              <a:solidFill>
                <a:srgbClr val="FF0000"/>
              </a:solidFill>
            </a:endParaRPr>
          </a:p>
        </p:txBody>
      </p:sp>
      <p:sp>
        <p:nvSpPr>
          <p:cNvPr id="3" name="Содержимое 2"/>
          <p:cNvSpPr>
            <a:spLocks noGrp="1"/>
          </p:cNvSpPr>
          <p:nvPr>
            <p:ph idx="1"/>
          </p:nvPr>
        </p:nvSpPr>
        <p:spPr/>
        <p:txBody>
          <a:bodyPr>
            <a:normAutofit fontScale="85000" lnSpcReduction="20000"/>
          </a:bodyPr>
          <a:lstStyle/>
          <a:p>
            <a:r>
              <a:rPr lang="ru-RU" sz="2400" dirty="0" smtClean="0">
                <a:solidFill>
                  <a:schemeClr val="accent6">
                    <a:lumMod val="75000"/>
                  </a:schemeClr>
                </a:solidFill>
              </a:rPr>
              <a:t>Физиологические </a:t>
            </a:r>
            <a:r>
              <a:rPr lang="ru-RU" sz="2400" dirty="0" smtClean="0"/>
              <a:t> -  методические приемы и показатели,  для оценки текущего состояния организма и его изменениях.</a:t>
            </a:r>
          </a:p>
          <a:p>
            <a:r>
              <a:rPr lang="ru-RU" sz="2400" dirty="0" smtClean="0">
                <a:solidFill>
                  <a:schemeClr val="accent6">
                    <a:lumMod val="75000"/>
                  </a:schemeClr>
                </a:solidFill>
              </a:rPr>
              <a:t> ЭЭГ показатели ФС   </a:t>
            </a:r>
            <a:r>
              <a:rPr lang="ru-RU" sz="2400" dirty="0" smtClean="0"/>
              <a:t>- индикатор   динамики уровня активации.  Различным уровням бодрствования соответствуют характерные изменения спектрального состава ЭЭГ. </a:t>
            </a:r>
          </a:p>
          <a:p>
            <a:r>
              <a:rPr lang="ru-RU" sz="2400" dirty="0" smtClean="0"/>
              <a:t> </a:t>
            </a:r>
            <a:r>
              <a:rPr lang="ru-RU" sz="2400" dirty="0" smtClean="0">
                <a:solidFill>
                  <a:schemeClr val="accent6">
                    <a:lumMod val="75000"/>
                  </a:schemeClr>
                </a:solidFill>
              </a:rPr>
              <a:t>Вегетативные  показатели </a:t>
            </a:r>
            <a:r>
              <a:rPr lang="ru-RU" sz="2400" dirty="0" err="1" smtClean="0"/>
              <a:t>сердечно-сосудистой</a:t>
            </a:r>
            <a:r>
              <a:rPr lang="ru-RU" sz="2400" dirty="0" smtClean="0"/>
              <a:t>, мышечной, дыхательной, выделительной и других систем организма. Например, частота сердечных сокращений, сила сокращений сердца, минутный объем сердца, артериальное давление, региональный кровоток закономерным образом меняются при изменении функциональных состояний.  Однозначны при больших физических нагрузках, меньшая информативность при отсутствии нагрузок.</a:t>
            </a:r>
            <a:endParaRPr lang="ru-RU" sz="2400" dirty="0"/>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smtClean="0">
                <a:solidFill>
                  <a:schemeClr val="accent6">
                    <a:lumMod val="75000"/>
                  </a:schemeClr>
                </a:solidFill>
              </a:rPr>
              <a:t>ЭЭГ показатели ФС </a:t>
            </a:r>
            <a:r>
              <a:rPr lang="ru-RU" sz="4000" dirty="0" smtClean="0">
                <a:solidFill>
                  <a:schemeClr val="accent6">
                    <a:lumMod val="75000"/>
                  </a:schemeClr>
                </a:solidFill>
              </a:rPr>
              <a:t> </a:t>
            </a:r>
            <a:endParaRPr lang="ru-RU" dirty="0">
              <a:solidFill>
                <a:schemeClr val="accent6">
                  <a:lumMod val="75000"/>
                </a:schemeClr>
              </a:solidFill>
            </a:endParaRPr>
          </a:p>
        </p:txBody>
      </p:sp>
      <p:sp>
        <p:nvSpPr>
          <p:cNvPr id="3" name="Содержимое 2"/>
          <p:cNvSpPr>
            <a:spLocks noGrp="1"/>
          </p:cNvSpPr>
          <p:nvPr>
            <p:ph idx="1"/>
          </p:nvPr>
        </p:nvSpPr>
        <p:spPr/>
        <p:txBody>
          <a:bodyPr>
            <a:normAutofit fontScale="47500" lnSpcReduction="20000"/>
          </a:bodyPr>
          <a:lstStyle/>
          <a:p>
            <a:pPr>
              <a:buNone/>
            </a:pPr>
            <a:r>
              <a:rPr lang="ru-RU" dirty="0" smtClean="0"/>
              <a:t>Различным уровням бодрствования соответствуют характерные изменения спектрального состава ЭЭГ. </a:t>
            </a:r>
          </a:p>
          <a:p>
            <a:r>
              <a:rPr lang="ru-RU" dirty="0" smtClean="0"/>
              <a:t>спокойное бодрствование  -  преобладание </a:t>
            </a:r>
            <a:r>
              <a:rPr lang="ru-RU" dirty="0" err="1" smtClean="0"/>
              <a:t>альфа-ритма</a:t>
            </a:r>
            <a:r>
              <a:rPr lang="ru-RU" dirty="0" smtClean="0"/>
              <a:t> (  выраженность   увеличивается при закрытых глазах. При открывании глаз и повышении уровня бодрствования наступает явление блокады </a:t>
            </a:r>
            <a:r>
              <a:rPr lang="ru-RU" dirty="0" err="1" smtClean="0"/>
              <a:t>альфа-ритма</a:t>
            </a:r>
            <a:r>
              <a:rPr lang="ru-RU" dirty="0" smtClean="0"/>
              <a:t>.) </a:t>
            </a:r>
          </a:p>
          <a:p>
            <a:r>
              <a:rPr lang="ru-RU" dirty="0" smtClean="0"/>
              <a:t> активное бодрствование   - </a:t>
            </a:r>
            <a:r>
              <a:rPr lang="ru-RU" dirty="0" err="1" smtClean="0"/>
              <a:t>десинхронизированная</a:t>
            </a:r>
            <a:r>
              <a:rPr lang="ru-RU" dirty="0" smtClean="0"/>
              <a:t> ЭЭГ с преобладанием высокочастотных составляющих бета- и гамма- ритмов. </a:t>
            </a:r>
          </a:p>
          <a:p>
            <a:r>
              <a:rPr lang="ru-RU" dirty="0" smtClean="0"/>
              <a:t> эмоциональное </a:t>
            </a:r>
            <a:r>
              <a:rPr lang="ru-RU" dirty="0" err="1" smtClean="0"/>
              <a:t>напряжениеи</a:t>
            </a:r>
            <a:r>
              <a:rPr lang="ru-RU" dirty="0" smtClean="0"/>
              <a:t> умственная активность  -  появление  и усиления  </a:t>
            </a:r>
            <a:r>
              <a:rPr lang="ru-RU" dirty="0" err="1" smtClean="0"/>
              <a:t>тэта-ритма</a:t>
            </a:r>
            <a:r>
              <a:rPr lang="ru-RU" dirty="0" smtClean="0"/>
              <a:t> .  </a:t>
            </a:r>
          </a:p>
          <a:p>
            <a:r>
              <a:rPr lang="ru-RU" dirty="0" smtClean="0"/>
              <a:t>утомление  проявление  </a:t>
            </a:r>
            <a:r>
              <a:rPr lang="ru-RU" dirty="0" err="1" smtClean="0"/>
              <a:t>медленноволновая</a:t>
            </a:r>
            <a:r>
              <a:rPr lang="ru-RU" dirty="0" smtClean="0"/>
              <a:t> активность в </a:t>
            </a:r>
            <a:r>
              <a:rPr lang="ru-RU" dirty="0" err="1" smtClean="0"/>
              <a:t>тэта</a:t>
            </a:r>
            <a:r>
              <a:rPr lang="ru-RU" dirty="0" smtClean="0"/>
              <a:t>- и дельта- полосах. </a:t>
            </a:r>
          </a:p>
          <a:p>
            <a:r>
              <a:rPr lang="ru-RU" dirty="0" smtClean="0"/>
              <a:t>Возрастание утомления    продолжительность в </a:t>
            </a:r>
            <a:r>
              <a:rPr lang="ru-RU" dirty="0" err="1" smtClean="0"/>
              <a:t>тэта</a:t>
            </a:r>
            <a:r>
              <a:rPr lang="ru-RU" dirty="0" smtClean="0"/>
              <a:t> и </a:t>
            </a:r>
            <a:r>
              <a:rPr lang="ru-RU" dirty="0" err="1" smtClean="0"/>
              <a:t>дельта=диапазонеи</a:t>
            </a:r>
            <a:r>
              <a:rPr lang="ru-RU" dirty="0" smtClean="0"/>
              <a:t>  и возникает картина "</a:t>
            </a:r>
            <a:r>
              <a:rPr lang="ru-RU" dirty="0" err="1" smtClean="0"/>
              <a:t>гиперсинхронизации</a:t>
            </a:r>
            <a:r>
              <a:rPr lang="ru-RU" dirty="0" smtClean="0"/>
              <a:t>" ЭЭГ. </a:t>
            </a:r>
          </a:p>
          <a:p>
            <a:r>
              <a:rPr lang="ru-RU" dirty="0" smtClean="0"/>
              <a:t>Отдельные стадии сна   - дельта-ритм</a:t>
            </a:r>
            <a:endParaRPr lang="ru-RU" dirty="0"/>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 </a:t>
            </a:r>
            <a:r>
              <a:rPr lang="ru-RU" dirty="0" smtClean="0">
                <a:solidFill>
                  <a:schemeClr val="accent6">
                    <a:lumMod val="75000"/>
                  </a:schemeClr>
                </a:solidFill>
              </a:rPr>
              <a:t>Вегетативные показатели </a:t>
            </a:r>
            <a:endParaRPr lang="ru-RU" dirty="0">
              <a:solidFill>
                <a:schemeClr val="accent6">
                  <a:lumMod val="75000"/>
                </a:schemeClr>
              </a:solidFill>
            </a:endParaRPr>
          </a:p>
        </p:txBody>
      </p:sp>
      <p:sp>
        <p:nvSpPr>
          <p:cNvPr id="3" name="Содержимое 2"/>
          <p:cNvSpPr>
            <a:spLocks noGrp="1"/>
          </p:cNvSpPr>
          <p:nvPr>
            <p:ph idx="1"/>
          </p:nvPr>
        </p:nvSpPr>
        <p:spPr/>
        <p:txBody>
          <a:bodyPr>
            <a:normAutofit fontScale="62500" lnSpcReduction="20000"/>
          </a:bodyPr>
          <a:lstStyle/>
          <a:p>
            <a:pPr>
              <a:buNone/>
            </a:pPr>
            <a:r>
              <a:rPr lang="ru-RU" dirty="0" smtClean="0"/>
              <a:t>Показатели </a:t>
            </a:r>
            <a:r>
              <a:rPr lang="ru-RU" dirty="0" err="1" smtClean="0"/>
              <a:t>сердечно-сосудистой</a:t>
            </a:r>
            <a:r>
              <a:rPr lang="ru-RU" dirty="0" smtClean="0"/>
              <a:t>, мышечной, дыхательной, выделительной и других систем организма.</a:t>
            </a:r>
          </a:p>
          <a:p>
            <a:pPr>
              <a:buNone/>
            </a:pPr>
            <a:r>
              <a:rPr lang="ru-RU" dirty="0" smtClean="0"/>
              <a:t>Связаны с активацией   ВНС</a:t>
            </a:r>
          </a:p>
          <a:p>
            <a:r>
              <a:rPr lang="ru-RU" dirty="0" smtClean="0">
                <a:solidFill>
                  <a:srgbClr val="FF0000"/>
                </a:solidFill>
              </a:rPr>
              <a:t> </a:t>
            </a:r>
            <a:r>
              <a:rPr lang="ru-RU" b="1" dirty="0" smtClean="0">
                <a:solidFill>
                  <a:srgbClr val="FF0000"/>
                </a:solidFill>
              </a:rPr>
              <a:t>Симпатическая НС</a:t>
            </a:r>
            <a:r>
              <a:rPr lang="ru-RU" b="1" dirty="0" smtClean="0"/>
              <a:t> </a:t>
            </a:r>
            <a:r>
              <a:rPr lang="ru-RU" dirty="0" smtClean="0"/>
              <a:t>обеспечивает мобилизацию организма к деятельности,  состояние мобилизации и действия будет протекать на фоне вегетативных изменений по симпатическому варианту. </a:t>
            </a:r>
          </a:p>
          <a:p>
            <a:r>
              <a:rPr lang="ru-RU" dirty="0" smtClean="0">
                <a:solidFill>
                  <a:srgbClr val="FF0000"/>
                </a:solidFill>
              </a:rPr>
              <a:t>Парасимпатическая НС.  </a:t>
            </a:r>
            <a:r>
              <a:rPr lang="ru-RU" dirty="0" smtClean="0"/>
              <a:t>При снижении уровня напряжения и успокоении будет снижаться тонус симпатической нервной системы и возрастать тонус парасимпатической, при этом все изменения систем организма будут иметь соответствующую динамику.</a:t>
            </a:r>
            <a:endParaRPr lang="ru-RU" dirty="0"/>
          </a:p>
        </p:txBody>
      </p: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84"/>
            <a:ext cx="8229600" cy="365507"/>
          </a:xfrm>
        </p:spPr>
        <p:txBody>
          <a:bodyPr>
            <a:noAutofit/>
          </a:bodyPr>
          <a:lstStyle/>
          <a:p>
            <a:r>
              <a:rPr lang="ru-RU" sz="3200" dirty="0" smtClean="0"/>
              <a:t> </a:t>
            </a:r>
            <a:r>
              <a:rPr lang="ru-RU" sz="2000" dirty="0" smtClean="0"/>
              <a:t>Эффекты действия симпатической и парасимпатической систем</a:t>
            </a:r>
            <a:endParaRPr lang="ru-RU" sz="3200" dirty="0"/>
          </a:p>
        </p:txBody>
      </p:sp>
      <p:graphicFrame>
        <p:nvGraphicFramePr>
          <p:cNvPr id="4" name="Таблица 3"/>
          <p:cNvGraphicFramePr>
            <a:graphicFrameLocks noGrp="1"/>
          </p:cNvGraphicFramePr>
          <p:nvPr/>
        </p:nvGraphicFramePr>
        <p:xfrm>
          <a:off x="642920" y="642924"/>
          <a:ext cx="7858179" cy="4171084"/>
        </p:xfrm>
        <a:graphic>
          <a:graphicData uri="http://schemas.openxmlformats.org/drawingml/2006/table">
            <a:tbl>
              <a:tblPr/>
              <a:tblGrid>
                <a:gridCol w="2619393"/>
                <a:gridCol w="2619393"/>
                <a:gridCol w="2619393"/>
              </a:tblGrid>
              <a:tr h="388094">
                <a:tc>
                  <a:txBody>
                    <a:bodyPr/>
                    <a:lstStyle/>
                    <a:p>
                      <a:pPr algn="ctr"/>
                      <a:r>
                        <a:rPr lang="ru-RU" sz="1200" dirty="0">
                          <a:solidFill>
                            <a:srgbClr val="FF0000"/>
                          </a:solidFill>
                        </a:rPr>
                        <a:t>Системы и органы</a:t>
                      </a:r>
                    </a:p>
                  </a:txBody>
                  <a:tcPr marL="18306" marR="18306" marT="18306" marB="18306" anchor="ctr">
                    <a:lnL>
                      <a:noFill/>
                    </a:lnL>
                    <a:lnR>
                      <a:noFill/>
                    </a:lnR>
                    <a:lnT>
                      <a:noFill/>
                    </a:lnT>
                    <a:lnB>
                      <a:noFill/>
                    </a:lnB>
                    <a:solidFill>
                      <a:srgbClr val="F4EECA"/>
                    </a:solidFill>
                  </a:tcPr>
                </a:tc>
                <a:tc>
                  <a:txBody>
                    <a:bodyPr/>
                    <a:lstStyle/>
                    <a:p>
                      <a:pPr algn="ctr"/>
                      <a:r>
                        <a:rPr lang="ru-RU" sz="1200" dirty="0">
                          <a:solidFill>
                            <a:srgbClr val="FF0000"/>
                          </a:solidFill>
                        </a:rPr>
                        <a:t>Симпатическая система</a:t>
                      </a:r>
                    </a:p>
                  </a:txBody>
                  <a:tcPr marL="18306" marR="18306" marT="18306" marB="18306" anchor="ctr">
                    <a:lnL>
                      <a:noFill/>
                    </a:lnL>
                    <a:lnR>
                      <a:noFill/>
                    </a:lnR>
                    <a:lnT>
                      <a:noFill/>
                    </a:lnT>
                    <a:lnB>
                      <a:noFill/>
                    </a:lnB>
                    <a:solidFill>
                      <a:srgbClr val="F4EECA"/>
                    </a:solidFill>
                  </a:tcPr>
                </a:tc>
                <a:tc>
                  <a:txBody>
                    <a:bodyPr/>
                    <a:lstStyle/>
                    <a:p>
                      <a:pPr algn="ctr"/>
                      <a:r>
                        <a:rPr lang="ru-RU" sz="1200" dirty="0">
                          <a:solidFill>
                            <a:srgbClr val="FF0000"/>
                          </a:solidFill>
                        </a:rPr>
                        <a:t>Парасимпатическая система</a:t>
                      </a:r>
                    </a:p>
                  </a:txBody>
                  <a:tcPr marL="18306" marR="18306" marT="18306" marB="18306" anchor="ctr">
                    <a:lnL>
                      <a:noFill/>
                    </a:lnL>
                    <a:lnR>
                      <a:noFill/>
                    </a:lnR>
                    <a:lnT>
                      <a:noFill/>
                    </a:lnT>
                    <a:lnB>
                      <a:noFill/>
                    </a:lnB>
                    <a:solidFill>
                      <a:srgbClr val="F4EECA"/>
                    </a:solidFill>
                  </a:tcPr>
                </a:tc>
              </a:tr>
              <a:tr h="219492">
                <a:tc>
                  <a:txBody>
                    <a:bodyPr/>
                    <a:lstStyle/>
                    <a:p>
                      <a:pPr algn="ctr"/>
                      <a:r>
                        <a:rPr lang="ru-RU" sz="1200" dirty="0">
                          <a:solidFill>
                            <a:srgbClr val="FF0000"/>
                          </a:solidFill>
                        </a:rPr>
                        <a:t>Зрачок</a:t>
                      </a:r>
                    </a:p>
                  </a:txBody>
                  <a:tcPr marL="18306" marR="18306" marT="18306" marB="18306" anchor="ctr">
                    <a:lnL>
                      <a:noFill/>
                    </a:lnL>
                    <a:lnR>
                      <a:noFill/>
                    </a:lnR>
                    <a:lnT>
                      <a:noFill/>
                    </a:lnT>
                    <a:lnB>
                      <a:noFill/>
                    </a:lnB>
                    <a:solidFill>
                      <a:srgbClr val="F4EECA"/>
                    </a:solidFill>
                  </a:tcPr>
                </a:tc>
                <a:tc>
                  <a:txBody>
                    <a:bodyPr/>
                    <a:lstStyle/>
                    <a:p>
                      <a:pPr algn="ctr"/>
                      <a:r>
                        <a:rPr lang="ru-RU" sz="1200"/>
                        <a:t>Расширение</a:t>
                      </a:r>
                    </a:p>
                  </a:txBody>
                  <a:tcPr marL="18306" marR="18306" marT="18306" marB="18306" anchor="ctr">
                    <a:lnL>
                      <a:noFill/>
                    </a:lnL>
                    <a:lnR>
                      <a:noFill/>
                    </a:lnR>
                    <a:lnT>
                      <a:noFill/>
                    </a:lnT>
                    <a:lnB>
                      <a:noFill/>
                    </a:lnB>
                    <a:solidFill>
                      <a:srgbClr val="F4EECA"/>
                    </a:solidFill>
                  </a:tcPr>
                </a:tc>
                <a:tc>
                  <a:txBody>
                    <a:bodyPr/>
                    <a:lstStyle/>
                    <a:p>
                      <a:pPr algn="ctr"/>
                      <a:r>
                        <a:rPr lang="ru-RU" sz="1200"/>
                        <a:t>Сужение</a:t>
                      </a:r>
                    </a:p>
                  </a:txBody>
                  <a:tcPr marL="18306" marR="18306" marT="18306" marB="18306" anchor="ctr">
                    <a:lnL>
                      <a:noFill/>
                    </a:lnL>
                    <a:lnR>
                      <a:noFill/>
                    </a:lnR>
                    <a:lnT>
                      <a:noFill/>
                    </a:lnT>
                    <a:lnB>
                      <a:noFill/>
                    </a:lnB>
                    <a:solidFill>
                      <a:srgbClr val="F4EECA"/>
                    </a:solidFill>
                  </a:tcPr>
                </a:tc>
              </a:tr>
              <a:tr h="219492">
                <a:tc>
                  <a:txBody>
                    <a:bodyPr/>
                    <a:lstStyle/>
                    <a:p>
                      <a:pPr algn="ctr"/>
                      <a:r>
                        <a:rPr lang="ru-RU" sz="1200" dirty="0">
                          <a:solidFill>
                            <a:srgbClr val="FF0000"/>
                          </a:solidFill>
                        </a:rPr>
                        <a:t>Слезная железа</a:t>
                      </a:r>
                    </a:p>
                  </a:txBody>
                  <a:tcPr marL="18306" marR="18306" marT="18306" marB="18306" anchor="ctr">
                    <a:lnL>
                      <a:noFill/>
                    </a:lnL>
                    <a:lnR>
                      <a:noFill/>
                    </a:lnR>
                    <a:lnT>
                      <a:noFill/>
                    </a:lnT>
                    <a:lnB>
                      <a:noFill/>
                    </a:lnB>
                    <a:solidFill>
                      <a:srgbClr val="F4EECA"/>
                    </a:solidFill>
                  </a:tcPr>
                </a:tc>
                <a:tc>
                  <a:txBody>
                    <a:bodyPr/>
                    <a:lstStyle/>
                    <a:p>
                      <a:pPr algn="ctr"/>
                      <a:r>
                        <a:rPr lang="ru-RU" sz="1200"/>
                        <a:t>—</a:t>
                      </a:r>
                    </a:p>
                  </a:txBody>
                  <a:tcPr marL="18306" marR="18306" marT="18306" marB="18306" anchor="ctr">
                    <a:lnL>
                      <a:noFill/>
                    </a:lnL>
                    <a:lnR>
                      <a:noFill/>
                    </a:lnR>
                    <a:lnT>
                      <a:noFill/>
                    </a:lnT>
                    <a:lnB>
                      <a:noFill/>
                    </a:lnB>
                    <a:solidFill>
                      <a:srgbClr val="F4EECA"/>
                    </a:solidFill>
                  </a:tcPr>
                </a:tc>
                <a:tc>
                  <a:txBody>
                    <a:bodyPr/>
                    <a:lstStyle/>
                    <a:p>
                      <a:pPr algn="ctr"/>
                      <a:r>
                        <a:rPr lang="ru-RU" sz="1200"/>
                        <a:t>Усиление секреции</a:t>
                      </a:r>
                    </a:p>
                  </a:txBody>
                  <a:tcPr marL="18306" marR="18306" marT="18306" marB="18306" anchor="ctr">
                    <a:lnL>
                      <a:noFill/>
                    </a:lnL>
                    <a:lnR>
                      <a:noFill/>
                    </a:lnR>
                    <a:lnT>
                      <a:noFill/>
                    </a:lnT>
                    <a:lnB>
                      <a:noFill/>
                    </a:lnB>
                    <a:solidFill>
                      <a:srgbClr val="F4EECA"/>
                    </a:solidFill>
                  </a:tcPr>
                </a:tc>
              </a:tr>
              <a:tr h="402372">
                <a:tc>
                  <a:txBody>
                    <a:bodyPr/>
                    <a:lstStyle/>
                    <a:p>
                      <a:pPr algn="ctr"/>
                      <a:r>
                        <a:rPr lang="ru-RU" sz="1200" dirty="0">
                          <a:solidFill>
                            <a:srgbClr val="FF0000"/>
                          </a:solidFill>
                        </a:rPr>
                        <a:t>Слюнные железы</a:t>
                      </a:r>
                    </a:p>
                  </a:txBody>
                  <a:tcPr marL="18306" marR="18306" marT="18306" marB="18306" anchor="ctr">
                    <a:lnL>
                      <a:noFill/>
                    </a:lnL>
                    <a:lnR>
                      <a:noFill/>
                    </a:lnR>
                    <a:lnT>
                      <a:noFill/>
                    </a:lnT>
                    <a:lnB>
                      <a:noFill/>
                    </a:lnB>
                    <a:solidFill>
                      <a:srgbClr val="F4EECA"/>
                    </a:solidFill>
                  </a:tcPr>
                </a:tc>
                <a:tc>
                  <a:txBody>
                    <a:bodyPr/>
                    <a:lstStyle/>
                    <a:p>
                      <a:pPr algn="ctr"/>
                      <a:r>
                        <a:rPr lang="ru-RU" sz="1200"/>
                        <a:t>Малое количество густого секрета</a:t>
                      </a:r>
                    </a:p>
                  </a:txBody>
                  <a:tcPr marL="18306" marR="18306" marT="18306" marB="18306" anchor="ctr">
                    <a:lnL>
                      <a:noFill/>
                    </a:lnL>
                    <a:lnR>
                      <a:noFill/>
                    </a:lnR>
                    <a:lnT>
                      <a:noFill/>
                    </a:lnT>
                    <a:lnB>
                      <a:noFill/>
                    </a:lnB>
                    <a:solidFill>
                      <a:srgbClr val="F4EECA"/>
                    </a:solidFill>
                  </a:tcPr>
                </a:tc>
                <a:tc>
                  <a:txBody>
                    <a:bodyPr/>
                    <a:lstStyle/>
                    <a:p>
                      <a:pPr algn="ctr"/>
                      <a:r>
                        <a:rPr lang="ru-RU" sz="1200"/>
                        <a:t>Обильный водянистый секрет</a:t>
                      </a:r>
                    </a:p>
                  </a:txBody>
                  <a:tcPr marL="18306" marR="18306" marT="18306" marB="18306" anchor="ctr">
                    <a:lnL>
                      <a:noFill/>
                    </a:lnL>
                    <a:lnR>
                      <a:noFill/>
                    </a:lnR>
                    <a:lnT>
                      <a:noFill/>
                    </a:lnT>
                    <a:lnB>
                      <a:noFill/>
                    </a:lnB>
                    <a:solidFill>
                      <a:srgbClr val="F4EECA"/>
                    </a:solidFill>
                  </a:tcPr>
                </a:tc>
              </a:tr>
              <a:tr h="219492">
                <a:tc>
                  <a:txBody>
                    <a:bodyPr/>
                    <a:lstStyle/>
                    <a:p>
                      <a:pPr algn="ctr"/>
                      <a:r>
                        <a:rPr lang="ru-RU" sz="1200" dirty="0">
                          <a:solidFill>
                            <a:srgbClr val="FF0000"/>
                          </a:solidFill>
                        </a:rPr>
                        <a:t>Сердечный ритм</a:t>
                      </a:r>
                    </a:p>
                  </a:txBody>
                  <a:tcPr marL="18306" marR="18306" marT="18306" marB="18306" anchor="ctr">
                    <a:lnL>
                      <a:noFill/>
                    </a:lnL>
                    <a:lnR>
                      <a:noFill/>
                    </a:lnR>
                    <a:lnT>
                      <a:noFill/>
                    </a:lnT>
                    <a:lnB>
                      <a:noFill/>
                    </a:lnB>
                    <a:solidFill>
                      <a:srgbClr val="F4EECA"/>
                    </a:solidFill>
                  </a:tcPr>
                </a:tc>
                <a:tc>
                  <a:txBody>
                    <a:bodyPr/>
                    <a:lstStyle/>
                    <a:p>
                      <a:pPr algn="ctr"/>
                      <a:r>
                        <a:rPr lang="ru-RU" sz="1200"/>
                        <a:t>Усиление</a:t>
                      </a:r>
                    </a:p>
                  </a:txBody>
                  <a:tcPr marL="18306" marR="18306" marT="18306" marB="18306" anchor="ctr">
                    <a:lnL>
                      <a:noFill/>
                    </a:lnL>
                    <a:lnR>
                      <a:noFill/>
                    </a:lnR>
                    <a:lnT>
                      <a:noFill/>
                    </a:lnT>
                    <a:lnB>
                      <a:noFill/>
                    </a:lnB>
                    <a:solidFill>
                      <a:srgbClr val="F4EECA"/>
                    </a:solidFill>
                  </a:tcPr>
                </a:tc>
                <a:tc>
                  <a:txBody>
                    <a:bodyPr/>
                    <a:lstStyle/>
                    <a:p>
                      <a:pPr algn="ctr"/>
                      <a:r>
                        <a:rPr lang="ru-RU" sz="1200"/>
                        <a:t>Урежение</a:t>
                      </a:r>
                    </a:p>
                  </a:txBody>
                  <a:tcPr marL="18306" marR="18306" marT="18306" marB="18306" anchor="ctr">
                    <a:lnL>
                      <a:noFill/>
                    </a:lnL>
                    <a:lnR>
                      <a:noFill/>
                    </a:lnR>
                    <a:lnT>
                      <a:noFill/>
                    </a:lnT>
                    <a:lnB>
                      <a:noFill/>
                    </a:lnB>
                    <a:solidFill>
                      <a:srgbClr val="F4EECA"/>
                    </a:solidFill>
                  </a:tcPr>
                </a:tc>
              </a:tr>
              <a:tr h="219492">
                <a:tc>
                  <a:txBody>
                    <a:bodyPr/>
                    <a:lstStyle/>
                    <a:p>
                      <a:pPr algn="ctr"/>
                      <a:r>
                        <a:rPr lang="ru-RU" sz="1200" dirty="0">
                          <a:solidFill>
                            <a:srgbClr val="FF0000"/>
                          </a:solidFill>
                        </a:rPr>
                        <a:t>Сократимость сердца</a:t>
                      </a:r>
                    </a:p>
                  </a:txBody>
                  <a:tcPr marL="18306" marR="18306" marT="18306" marB="18306" anchor="ctr">
                    <a:lnL>
                      <a:noFill/>
                    </a:lnL>
                    <a:lnR>
                      <a:noFill/>
                    </a:lnR>
                    <a:lnT>
                      <a:noFill/>
                    </a:lnT>
                    <a:lnB>
                      <a:noFill/>
                    </a:lnB>
                    <a:solidFill>
                      <a:srgbClr val="F4EECA"/>
                    </a:solidFill>
                  </a:tcPr>
                </a:tc>
                <a:tc>
                  <a:txBody>
                    <a:bodyPr/>
                    <a:lstStyle/>
                    <a:p>
                      <a:pPr algn="ctr"/>
                      <a:r>
                        <a:rPr lang="ru-RU" sz="1200"/>
                        <a:t>Усиление</a:t>
                      </a:r>
                    </a:p>
                  </a:txBody>
                  <a:tcPr marL="18306" marR="18306" marT="18306" marB="18306" anchor="ctr">
                    <a:lnL>
                      <a:noFill/>
                    </a:lnL>
                    <a:lnR>
                      <a:noFill/>
                    </a:lnR>
                    <a:lnT>
                      <a:noFill/>
                    </a:lnT>
                    <a:lnB>
                      <a:noFill/>
                    </a:lnB>
                    <a:solidFill>
                      <a:srgbClr val="F4EECA"/>
                    </a:solidFill>
                  </a:tcPr>
                </a:tc>
                <a:tc>
                  <a:txBody>
                    <a:bodyPr/>
                    <a:lstStyle/>
                    <a:p>
                      <a:pPr algn="ctr"/>
                      <a:r>
                        <a:rPr lang="ru-RU" sz="1200"/>
                        <a:t>Урежение</a:t>
                      </a:r>
                    </a:p>
                  </a:txBody>
                  <a:tcPr marL="18306" marR="18306" marT="18306" marB="18306" anchor="ctr">
                    <a:lnL>
                      <a:noFill/>
                    </a:lnL>
                    <a:lnR>
                      <a:noFill/>
                    </a:lnR>
                    <a:lnT>
                      <a:noFill/>
                    </a:lnT>
                    <a:lnB>
                      <a:noFill/>
                    </a:lnB>
                    <a:solidFill>
                      <a:srgbClr val="F4EECA"/>
                    </a:solidFill>
                  </a:tcPr>
                </a:tc>
              </a:tr>
              <a:tr h="219492">
                <a:tc>
                  <a:txBody>
                    <a:bodyPr/>
                    <a:lstStyle/>
                    <a:p>
                      <a:pPr algn="ctr"/>
                      <a:r>
                        <a:rPr lang="ru-RU" sz="1200" dirty="0">
                          <a:solidFill>
                            <a:srgbClr val="FF0000"/>
                          </a:solidFill>
                        </a:rPr>
                        <a:t>Кровеносные сосуды</a:t>
                      </a:r>
                    </a:p>
                  </a:txBody>
                  <a:tcPr marL="18306" marR="18306" marT="18306" marB="18306" anchor="ctr">
                    <a:lnL>
                      <a:noFill/>
                    </a:lnL>
                    <a:lnR>
                      <a:noFill/>
                    </a:lnR>
                    <a:lnT>
                      <a:noFill/>
                    </a:lnT>
                    <a:lnB>
                      <a:noFill/>
                    </a:lnB>
                    <a:solidFill>
                      <a:srgbClr val="F4EECA"/>
                    </a:solidFill>
                  </a:tcPr>
                </a:tc>
                <a:tc>
                  <a:txBody>
                    <a:bodyPr/>
                    <a:lstStyle/>
                    <a:p>
                      <a:pPr algn="ctr"/>
                      <a:r>
                        <a:rPr lang="ru-RU" sz="1200"/>
                        <a:t>В целом сужение</a:t>
                      </a:r>
                    </a:p>
                  </a:txBody>
                  <a:tcPr marL="18306" marR="18306" marT="18306" marB="18306" anchor="ctr">
                    <a:lnL>
                      <a:noFill/>
                    </a:lnL>
                    <a:lnR>
                      <a:noFill/>
                    </a:lnR>
                    <a:lnT>
                      <a:noFill/>
                    </a:lnT>
                    <a:lnB>
                      <a:noFill/>
                    </a:lnB>
                    <a:solidFill>
                      <a:srgbClr val="F4EECA"/>
                    </a:solidFill>
                  </a:tcPr>
                </a:tc>
                <a:tc>
                  <a:txBody>
                    <a:bodyPr/>
                    <a:lstStyle/>
                    <a:p>
                      <a:pPr algn="ctr"/>
                      <a:r>
                        <a:rPr lang="ru-RU" sz="1200"/>
                        <a:t>Слабое влияние</a:t>
                      </a:r>
                    </a:p>
                  </a:txBody>
                  <a:tcPr marL="18306" marR="18306" marT="18306" marB="18306" anchor="ctr">
                    <a:lnL>
                      <a:noFill/>
                    </a:lnL>
                    <a:lnR>
                      <a:noFill/>
                    </a:lnR>
                    <a:lnT>
                      <a:noFill/>
                    </a:lnT>
                    <a:lnB>
                      <a:noFill/>
                    </a:lnB>
                    <a:solidFill>
                      <a:srgbClr val="F4EECA"/>
                    </a:solidFill>
                  </a:tcPr>
                </a:tc>
              </a:tr>
              <a:tr h="219492">
                <a:tc>
                  <a:txBody>
                    <a:bodyPr/>
                    <a:lstStyle/>
                    <a:p>
                      <a:pPr algn="ctr"/>
                      <a:r>
                        <a:rPr lang="ru-RU" sz="1200" dirty="0">
                          <a:solidFill>
                            <a:srgbClr val="FF0000"/>
                          </a:solidFill>
                        </a:rPr>
                        <a:t>Скелетные мышцы</a:t>
                      </a:r>
                    </a:p>
                  </a:txBody>
                  <a:tcPr marL="18306" marR="18306" marT="18306" marB="18306" anchor="ctr">
                    <a:lnL>
                      <a:noFill/>
                    </a:lnL>
                    <a:lnR>
                      <a:noFill/>
                    </a:lnR>
                    <a:lnT>
                      <a:noFill/>
                    </a:lnT>
                    <a:lnB>
                      <a:noFill/>
                    </a:lnB>
                    <a:solidFill>
                      <a:srgbClr val="F4EECA"/>
                    </a:solidFill>
                  </a:tcPr>
                </a:tc>
                <a:tc>
                  <a:txBody>
                    <a:bodyPr/>
                    <a:lstStyle/>
                    <a:p>
                      <a:pPr algn="ctr"/>
                      <a:r>
                        <a:rPr lang="ru-RU" sz="1200"/>
                        <a:t>Повышение тонуса</a:t>
                      </a:r>
                    </a:p>
                  </a:txBody>
                  <a:tcPr marL="18306" marR="18306" marT="18306" marB="18306" anchor="ctr">
                    <a:lnL>
                      <a:noFill/>
                    </a:lnL>
                    <a:lnR>
                      <a:noFill/>
                    </a:lnR>
                    <a:lnT>
                      <a:noFill/>
                    </a:lnT>
                    <a:lnB>
                      <a:noFill/>
                    </a:lnB>
                    <a:solidFill>
                      <a:srgbClr val="F4EECA"/>
                    </a:solidFill>
                  </a:tcPr>
                </a:tc>
                <a:tc>
                  <a:txBody>
                    <a:bodyPr/>
                    <a:lstStyle/>
                    <a:p>
                      <a:pPr algn="ctr"/>
                      <a:r>
                        <a:rPr lang="ru-RU" sz="1200"/>
                        <a:t>Расслабление</a:t>
                      </a:r>
                    </a:p>
                  </a:txBody>
                  <a:tcPr marL="18306" marR="18306" marT="18306" marB="18306" anchor="ctr">
                    <a:lnL>
                      <a:noFill/>
                    </a:lnL>
                    <a:lnR>
                      <a:noFill/>
                    </a:lnR>
                    <a:lnT>
                      <a:noFill/>
                    </a:lnT>
                    <a:lnB>
                      <a:noFill/>
                    </a:lnB>
                    <a:solidFill>
                      <a:srgbClr val="F4EECA"/>
                    </a:solidFill>
                  </a:tcPr>
                </a:tc>
              </a:tr>
              <a:tr h="219492">
                <a:tc>
                  <a:txBody>
                    <a:bodyPr/>
                    <a:lstStyle/>
                    <a:p>
                      <a:pPr algn="ctr"/>
                      <a:r>
                        <a:rPr lang="ru-RU" sz="1200" dirty="0">
                          <a:solidFill>
                            <a:srgbClr val="FF0000"/>
                          </a:solidFill>
                        </a:rPr>
                        <a:t>Частота дыхания</a:t>
                      </a:r>
                    </a:p>
                  </a:txBody>
                  <a:tcPr marL="18306" marR="18306" marT="18306" marB="18306" anchor="ctr">
                    <a:lnL>
                      <a:noFill/>
                    </a:lnL>
                    <a:lnR>
                      <a:noFill/>
                    </a:lnR>
                    <a:lnT>
                      <a:noFill/>
                    </a:lnT>
                    <a:lnB>
                      <a:noFill/>
                    </a:lnB>
                    <a:solidFill>
                      <a:srgbClr val="F4EECA"/>
                    </a:solidFill>
                  </a:tcPr>
                </a:tc>
                <a:tc>
                  <a:txBody>
                    <a:bodyPr/>
                    <a:lstStyle/>
                    <a:p>
                      <a:pPr algn="ctr"/>
                      <a:r>
                        <a:rPr lang="ru-RU" sz="1200"/>
                        <a:t>Усиление</a:t>
                      </a:r>
                    </a:p>
                  </a:txBody>
                  <a:tcPr marL="18306" marR="18306" marT="18306" marB="18306" anchor="ctr">
                    <a:lnL>
                      <a:noFill/>
                    </a:lnL>
                    <a:lnR>
                      <a:noFill/>
                    </a:lnR>
                    <a:lnT>
                      <a:noFill/>
                    </a:lnT>
                    <a:lnB>
                      <a:noFill/>
                    </a:lnB>
                    <a:solidFill>
                      <a:srgbClr val="F4EECA"/>
                    </a:solidFill>
                  </a:tcPr>
                </a:tc>
                <a:tc>
                  <a:txBody>
                    <a:bodyPr/>
                    <a:lstStyle/>
                    <a:p>
                      <a:pPr algn="ctr"/>
                      <a:r>
                        <a:rPr lang="ru-RU" sz="1200"/>
                        <a:t>Урежение</a:t>
                      </a:r>
                    </a:p>
                  </a:txBody>
                  <a:tcPr marL="18306" marR="18306" marT="18306" marB="18306" anchor="ctr">
                    <a:lnL>
                      <a:noFill/>
                    </a:lnL>
                    <a:lnR>
                      <a:noFill/>
                    </a:lnR>
                    <a:lnT>
                      <a:noFill/>
                    </a:lnT>
                    <a:lnB>
                      <a:noFill/>
                    </a:lnB>
                    <a:solidFill>
                      <a:srgbClr val="F4EECA"/>
                    </a:solidFill>
                  </a:tcPr>
                </a:tc>
              </a:tr>
              <a:tr h="219492">
                <a:tc>
                  <a:txBody>
                    <a:bodyPr/>
                    <a:lstStyle/>
                    <a:p>
                      <a:pPr algn="ctr"/>
                      <a:r>
                        <a:rPr lang="ru-RU" sz="1200" dirty="0">
                          <a:solidFill>
                            <a:srgbClr val="FF0000"/>
                          </a:solidFill>
                        </a:rPr>
                        <a:t>Бронхи</a:t>
                      </a:r>
                    </a:p>
                  </a:txBody>
                  <a:tcPr marL="18306" marR="18306" marT="18306" marB="18306" anchor="ctr">
                    <a:lnL>
                      <a:noFill/>
                    </a:lnL>
                    <a:lnR>
                      <a:noFill/>
                    </a:lnR>
                    <a:lnT>
                      <a:noFill/>
                    </a:lnT>
                    <a:lnB>
                      <a:noFill/>
                    </a:lnB>
                    <a:solidFill>
                      <a:srgbClr val="F4EECA"/>
                    </a:solidFill>
                  </a:tcPr>
                </a:tc>
                <a:tc>
                  <a:txBody>
                    <a:bodyPr/>
                    <a:lstStyle/>
                    <a:p>
                      <a:pPr algn="ctr"/>
                      <a:r>
                        <a:rPr lang="ru-RU" sz="1200"/>
                        <a:t>Расширение просвета</a:t>
                      </a:r>
                    </a:p>
                  </a:txBody>
                  <a:tcPr marL="18306" marR="18306" marT="18306" marB="18306" anchor="ctr">
                    <a:lnL>
                      <a:noFill/>
                    </a:lnL>
                    <a:lnR>
                      <a:noFill/>
                    </a:lnR>
                    <a:lnT>
                      <a:noFill/>
                    </a:lnT>
                    <a:lnB>
                      <a:noFill/>
                    </a:lnB>
                    <a:solidFill>
                      <a:srgbClr val="F4EECA"/>
                    </a:solidFill>
                  </a:tcPr>
                </a:tc>
                <a:tc>
                  <a:txBody>
                    <a:bodyPr/>
                    <a:lstStyle/>
                    <a:p>
                      <a:pPr algn="ctr"/>
                      <a:r>
                        <a:rPr lang="ru-RU" sz="1200"/>
                        <a:t>Сужение просвета</a:t>
                      </a:r>
                    </a:p>
                  </a:txBody>
                  <a:tcPr marL="18306" marR="18306" marT="18306" marB="18306" anchor="ctr">
                    <a:lnL>
                      <a:noFill/>
                    </a:lnL>
                    <a:lnR>
                      <a:noFill/>
                    </a:lnR>
                    <a:lnT>
                      <a:noFill/>
                    </a:lnT>
                    <a:lnB>
                      <a:noFill/>
                    </a:lnB>
                    <a:solidFill>
                      <a:srgbClr val="F4EECA"/>
                    </a:solidFill>
                  </a:tcPr>
                </a:tc>
              </a:tr>
              <a:tr h="219492">
                <a:tc>
                  <a:txBody>
                    <a:bodyPr/>
                    <a:lstStyle/>
                    <a:p>
                      <a:pPr algn="ctr"/>
                      <a:r>
                        <a:rPr lang="ru-RU" sz="1200" dirty="0">
                          <a:solidFill>
                            <a:srgbClr val="FF0000"/>
                          </a:solidFill>
                        </a:rPr>
                        <a:t>Потовые железы</a:t>
                      </a:r>
                    </a:p>
                  </a:txBody>
                  <a:tcPr marL="18306" marR="18306" marT="18306" marB="18306" anchor="ctr">
                    <a:lnL>
                      <a:noFill/>
                    </a:lnL>
                    <a:lnR>
                      <a:noFill/>
                    </a:lnR>
                    <a:lnT>
                      <a:noFill/>
                    </a:lnT>
                    <a:lnB>
                      <a:noFill/>
                    </a:lnB>
                    <a:solidFill>
                      <a:srgbClr val="F4EECA"/>
                    </a:solidFill>
                  </a:tcPr>
                </a:tc>
                <a:tc>
                  <a:txBody>
                    <a:bodyPr/>
                    <a:lstStyle/>
                    <a:p>
                      <a:pPr algn="ctr"/>
                      <a:r>
                        <a:rPr lang="ru-RU" sz="1200"/>
                        <a:t>Активация</a:t>
                      </a:r>
                    </a:p>
                  </a:txBody>
                  <a:tcPr marL="18306" marR="18306" marT="18306" marB="18306" anchor="ctr">
                    <a:lnL>
                      <a:noFill/>
                    </a:lnL>
                    <a:lnR>
                      <a:noFill/>
                    </a:lnR>
                    <a:lnT>
                      <a:noFill/>
                    </a:lnT>
                    <a:lnB>
                      <a:noFill/>
                    </a:lnB>
                    <a:solidFill>
                      <a:srgbClr val="F4EECA"/>
                    </a:solidFill>
                  </a:tcPr>
                </a:tc>
                <a:tc>
                  <a:txBody>
                    <a:bodyPr/>
                    <a:lstStyle/>
                    <a:p>
                      <a:pPr algn="ctr"/>
                      <a:r>
                        <a:rPr lang="ru-RU" sz="1200"/>
                        <a:t>—</a:t>
                      </a:r>
                    </a:p>
                  </a:txBody>
                  <a:tcPr marL="18306" marR="18306" marT="18306" marB="18306" anchor="ctr">
                    <a:lnL>
                      <a:noFill/>
                    </a:lnL>
                    <a:lnR>
                      <a:noFill/>
                    </a:lnR>
                    <a:lnT>
                      <a:noFill/>
                    </a:lnT>
                    <a:lnB>
                      <a:noFill/>
                    </a:lnB>
                    <a:solidFill>
                      <a:srgbClr val="F4EECA"/>
                    </a:solidFill>
                  </a:tcPr>
                </a:tc>
              </a:tr>
              <a:tr h="402372">
                <a:tc>
                  <a:txBody>
                    <a:bodyPr/>
                    <a:lstStyle/>
                    <a:p>
                      <a:pPr algn="ctr"/>
                      <a:r>
                        <a:rPr lang="ru-RU" sz="1200" dirty="0">
                          <a:solidFill>
                            <a:srgbClr val="FF0000"/>
                          </a:solidFill>
                        </a:rPr>
                        <a:t>Надпочечники и мозговое вещество</a:t>
                      </a:r>
                    </a:p>
                  </a:txBody>
                  <a:tcPr marL="18306" marR="18306" marT="18306" marB="18306" anchor="ctr">
                    <a:lnL>
                      <a:noFill/>
                    </a:lnL>
                    <a:lnR>
                      <a:noFill/>
                    </a:lnR>
                    <a:lnT>
                      <a:noFill/>
                    </a:lnT>
                    <a:lnB>
                      <a:noFill/>
                    </a:lnB>
                    <a:solidFill>
                      <a:srgbClr val="F4EECA"/>
                    </a:solidFill>
                  </a:tcPr>
                </a:tc>
                <a:tc>
                  <a:txBody>
                    <a:bodyPr/>
                    <a:lstStyle/>
                    <a:p>
                      <a:pPr algn="ctr"/>
                      <a:r>
                        <a:rPr lang="ru-RU" sz="1200"/>
                        <a:t>Секреция адреналина и норадреналина</a:t>
                      </a:r>
                    </a:p>
                  </a:txBody>
                  <a:tcPr marL="18306" marR="18306" marT="18306" marB="18306" anchor="ctr">
                    <a:lnL>
                      <a:noFill/>
                    </a:lnL>
                    <a:lnR>
                      <a:noFill/>
                    </a:lnR>
                    <a:lnT>
                      <a:noFill/>
                    </a:lnT>
                    <a:lnB>
                      <a:noFill/>
                    </a:lnB>
                    <a:solidFill>
                      <a:srgbClr val="F4EECA"/>
                    </a:solidFill>
                  </a:tcPr>
                </a:tc>
                <a:tc>
                  <a:txBody>
                    <a:bodyPr/>
                    <a:lstStyle/>
                    <a:p>
                      <a:pPr algn="ctr"/>
                      <a:r>
                        <a:rPr lang="ru-RU" sz="1200"/>
                        <a:t>—</a:t>
                      </a:r>
                    </a:p>
                  </a:txBody>
                  <a:tcPr marL="18306" marR="18306" marT="18306" marB="18306" anchor="ctr">
                    <a:lnL>
                      <a:noFill/>
                    </a:lnL>
                    <a:lnR>
                      <a:noFill/>
                    </a:lnR>
                    <a:lnT>
                      <a:noFill/>
                    </a:lnT>
                    <a:lnB>
                      <a:noFill/>
                    </a:lnB>
                    <a:solidFill>
                      <a:srgbClr val="F4EECA"/>
                    </a:solidFill>
                  </a:tcPr>
                </a:tc>
              </a:tr>
              <a:tr h="219492">
                <a:tc>
                  <a:txBody>
                    <a:bodyPr/>
                    <a:lstStyle/>
                    <a:p>
                      <a:pPr algn="ctr"/>
                      <a:r>
                        <a:rPr lang="ru-RU" sz="1200" dirty="0">
                          <a:solidFill>
                            <a:srgbClr val="FF0000"/>
                          </a:solidFill>
                        </a:rPr>
                        <a:t>Половые органы</a:t>
                      </a:r>
                    </a:p>
                  </a:txBody>
                  <a:tcPr marL="18306" marR="18306" marT="18306" marB="18306" anchor="ctr">
                    <a:lnL>
                      <a:noFill/>
                    </a:lnL>
                    <a:lnR>
                      <a:noFill/>
                    </a:lnR>
                    <a:lnT>
                      <a:noFill/>
                    </a:lnT>
                    <a:lnB>
                      <a:noFill/>
                    </a:lnB>
                    <a:solidFill>
                      <a:srgbClr val="F4EECA"/>
                    </a:solidFill>
                  </a:tcPr>
                </a:tc>
                <a:tc>
                  <a:txBody>
                    <a:bodyPr/>
                    <a:lstStyle/>
                    <a:p>
                      <a:pPr algn="ctr"/>
                      <a:r>
                        <a:rPr lang="ru-RU" sz="1200"/>
                        <a:t>Эякуляция</a:t>
                      </a:r>
                    </a:p>
                  </a:txBody>
                  <a:tcPr marL="18306" marR="18306" marT="18306" marB="18306" anchor="ctr">
                    <a:lnL>
                      <a:noFill/>
                    </a:lnL>
                    <a:lnR>
                      <a:noFill/>
                    </a:lnR>
                    <a:lnT>
                      <a:noFill/>
                    </a:lnT>
                    <a:lnB>
                      <a:noFill/>
                    </a:lnB>
                    <a:solidFill>
                      <a:srgbClr val="F4EECA"/>
                    </a:solidFill>
                  </a:tcPr>
                </a:tc>
                <a:tc>
                  <a:txBody>
                    <a:bodyPr/>
                    <a:lstStyle/>
                    <a:p>
                      <a:pPr algn="ctr"/>
                      <a:r>
                        <a:rPr lang="ru-RU" sz="1200"/>
                        <a:t>Эрекция</a:t>
                      </a:r>
                    </a:p>
                  </a:txBody>
                  <a:tcPr marL="18306" marR="18306" marT="18306" marB="18306" anchor="ctr">
                    <a:lnL>
                      <a:noFill/>
                    </a:lnL>
                    <a:lnR>
                      <a:noFill/>
                    </a:lnR>
                    <a:lnT>
                      <a:noFill/>
                    </a:lnT>
                    <a:lnB>
                      <a:noFill/>
                    </a:lnB>
                    <a:solidFill>
                      <a:srgbClr val="F4EECA"/>
                    </a:solidFill>
                  </a:tcPr>
                </a:tc>
              </a:tr>
              <a:tr h="563834">
                <a:tc>
                  <a:txBody>
                    <a:bodyPr/>
                    <a:lstStyle/>
                    <a:p>
                      <a:pPr algn="ctr"/>
                      <a:r>
                        <a:rPr lang="ru-RU" sz="1200" dirty="0">
                          <a:solidFill>
                            <a:srgbClr val="FF0000"/>
                          </a:solidFill>
                        </a:rPr>
                        <a:t>Подвижность и тонус желудочно-кишечного тракта</a:t>
                      </a:r>
                    </a:p>
                  </a:txBody>
                  <a:tcPr marL="18306" marR="18306" marT="18306" marB="18306" anchor="ctr">
                    <a:lnL>
                      <a:noFill/>
                    </a:lnL>
                    <a:lnR>
                      <a:noFill/>
                    </a:lnR>
                    <a:lnT>
                      <a:noFill/>
                    </a:lnT>
                    <a:lnB>
                      <a:noFill/>
                    </a:lnB>
                    <a:solidFill>
                      <a:srgbClr val="F4EECA"/>
                    </a:solidFill>
                  </a:tcPr>
                </a:tc>
                <a:tc>
                  <a:txBody>
                    <a:bodyPr/>
                    <a:lstStyle/>
                    <a:p>
                      <a:pPr algn="ctr"/>
                      <a:r>
                        <a:rPr lang="ru-RU" sz="1200"/>
                        <a:t>Торможение</a:t>
                      </a:r>
                    </a:p>
                  </a:txBody>
                  <a:tcPr marL="18306" marR="18306" marT="18306" marB="18306" anchor="ctr">
                    <a:lnL>
                      <a:noFill/>
                    </a:lnL>
                    <a:lnR>
                      <a:noFill/>
                    </a:lnR>
                    <a:lnT>
                      <a:noFill/>
                    </a:lnT>
                    <a:lnB>
                      <a:noFill/>
                    </a:lnB>
                    <a:solidFill>
                      <a:srgbClr val="F4EECA"/>
                    </a:solidFill>
                  </a:tcPr>
                </a:tc>
                <a:tc>
                  <a:txBody>
                    <a:bodyPr/>
                    <a:lstStyle/>
                    <a:p>
                      <a:pPr algn="ctr"/>
                      <a:r>
                        <a:rPr lang="ru-RU" sz="1200"/>
                        <a:t>Активация</a:t>
                      </a:r>
                    </a:p>
                  </a:txBody>
                  <a:tcPr marL="18306" marR="18306" marT="18306" marB="18306" anchor="ctr">
                    <a:lnL>
                      <a:noFill/>
                    </a:lnL>
                    <a:lnR>
                      <a:noFill/>
                    </a:lnR>
                    <a:lnT>
                      <a:noFill/>
                    </a:lnT>
                    <a:lnB>
                      <a:noFill/>
                    </a:lnB>
                    <a:solidFill>
                      <a:srgbClr val="F4EECA"/>
                    </a:solidFill>
                  </a:tcPr>
                </a:tc>
              </a:tr>
              <a:tr h="219492">
                <a:tc>
                  <a:txBody>
                    <a:bodyPr/>
                    <a:lstStyle/>
                    <a:p>
                      <a:pPr algn="ctr"/>
                      <a:r>
                        <a:rPr lang="ru-RU" sz="1200" dirty="0">
                          <a:solidFill>
                            <a:srgbClr val="FF0000"/>
                          </a:solidFill>
                        </a:rPr>
                        <a:t>Сфинктеры</a:t>
                      </a:r>
                    </a:p>
                  </a:txBody>
                  <a:tcPr marL="18306" marR="18306" marT="18306" marB="18306" anchor="ctr">
                    <a:lnL>
                      <a:noFill/>
                    </a:lnL>
                    <a:lnR>
                      <a:noFill/>
                    </a:lnR>
                    <a:lnT>
                      <a:noFill/>
                    </a:lnT>
                    <a:lnB>
                      <a:noFill/>
                    </a:lnB>
                    <a:solidFill>
                      <a:srgbClr val="F4EECA"/>
                    </a:solidFill>
                  </a:tcPr>
                </a:tc>
                <a:tc>
                  <a:txBody>
                    <a:bodyPr/>
                    <a:lstStyle/>
                    <a:p>
                      <a:pPr algn="ctr"/>
                      <a:r>
                        <a:rPr lang="ru-RU" sz="1200"/>
                        <a:t>Активация</a:t>
                      </a:r>
                    </a:p>
                  </a:txBody>
                  <a:tcPr marL="18306" marR="18306" marT="18306" marB="18306" anchor="ctr">
                    <a:lnL>
                      <a:noFill/>
                    </a:lnL>
                    <a:lnR>
                      <a:noFill/>
                    </a:lnR>
                    <a:lnT>
                      <a:noFill/>
                    </a:lnT>
                    <a:lnB>
                      <a:noFill/>
                    </a:lnB>
                    <a:solidFill>
                      <a:srgbClr val="F4EECA"/>
                    </a:solidFill>
                  </a:tcPr>
                </a:tc>
                <a:tc>
                  <a:txBody>
                    <a:bodyPr/>
                    <a:lstStyle/>
                    <a:p>
                      <a:pPr algn="ctr"/>
                      <a:r>
                        <a:rPr lang="ru-RU" sz="1200" dirty="0"/>
                        <a:t>Расслабление</a:t>
                      </a:r>
                    </a:p>
                  </a:txBody>
                  <a:tcPr marL="18306" marR="18306" marT="18306" marB="18306" anchor="ctr">
                    <a:lnL>
                      <a:noFill/>
                    </a:lnL>
                    <a:lnR>
                      <a:noFill/>
                    </a:lnR>
                    <a:lnT>
                      <a:noFill/>
                    </a:lnT>
                    <a:lnB>
                      <a:noFill/>
                    </a:lnB>
                    <a:solidFill>
                      <a:srgbClr val="F4EECA"/>
                    </a:solidFill>
                  </a:tcPr>
                </a:tc>
              </a:tr>
            </a:tbl>
          </a:graphicData>
        </a:graphic>
      </p:graphicFrame>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285998"/>
            <a:ext cx="3786214" cy="857250"/>
          </a:xfrm>
        </p:spPr>
        <p:txBody>
          <a:bodyPr>
            <a:noAutofit/>
          </a:bodyPr>
          <a:lstStyle/>
          <a:p>
            <a:pPr algn="l"/>
            <a:r>
              <a:rPr lang="ru-RU" sz="1600" dirty="0" smtClean="0"/>
              <a:t> I - уровни бодрствования; </a:t>
            </a:r>
            <a:br>
              <a:rPr lang="ru-RU" sz="1600" dirty="0" smtClean="0"/>
            </a:br>
            <a:r>
              <a:rPr lang="ru-RU" sz="1600" dirty="0" smtClean="0"/>
              <a:t>II - динамика ритмов ЭЭГ при разных уровнях бодрствования; </a:t>
            </a:r>
            <a:br>
              <a:rPr lang="ru-RU" sz="1600" dirty="0" smtClean="0"/>
            </a:br>
            <a:r>
              <a:rPr lang="ru-RU" sz="1600" dirty="0" smtClean="0"/>
              <a:t>А - пробуждение ото сна; </a:t>
            </a:r>
            <a:br>
              <a:rPr lang="ru-RU" sz="1600" dirty="0" smtClean="0"/>
            </a:br>
            <a:r>
              <a:rPr lang="ru-RU" sz="1600" dirty="0" smtClean="0"/>
              <a:t>Б - пробуждение внимания; </a:t>
            </a:r>
            <a:br>
              <a:rPr lang="ru-RU" sz="1600" dirty="0" smtClean="0"/>
            </a:br>
            <a:r>
              <a:rPr lang="ru-RU" sz="1600" dirty="0" smtClean="0"/>
              <a:t>В - пробуждение эмоций. </a:t>
            </a:r>
            <a:br>
              <a:rPr lang="ru-RU" sz="1600" dirty="0" smtClean="0"/>
            </a:br>
            <a:r>
              <a:rPr lang="ru-RU" sz="1600" dirty="0" smtClean="0"/>
              <a:t>Прямой линией обозначено возрастание уровней бодрствования в пределах континуума. </a:t>
            </a:r>
            <a:br>
              <a:rPr lang="ru-RU" sz="1600" dirty="0" smtClean="0"/>
            </a:br>
            <a:r>
              <a:rPr lang="ru-RU" sz="1600" dirty="0" smtClean="0"/>
              <a:t>Пунктирной линией обозначена динамика эффективности деятельности в зависимости от уровня бодрствования</a:t>
            </a:r>
            <a:br>
              <a:rPr lang="ru-RU" sz="1600" dirty="0" smtClean="0"/>
            </a:br>
            <a:endParaRPr lang="ru-RU" sz="1600" dirty="0"/>
          </a:p>
        </p:txBody>
      </p:sp>
      <p:pic>
        <p:nvPicPr>
          <p:cNvPr id="1026" name="Picture 2" descr="рисунок"/>
          <p:cNvPicPr>
            <a:picLocks noChangeAspect="1" noChangeArrowheads="1"/>
          </p:cNvPicPr>
          <p:nvPr/>
        </p:nvPicPr>
        <p:blipFill>
          <a:blip r:embed="rId2" cstate="print"/>
          <a:srcRect/>
          <a:stretch>
            <a:fillRect/>
          </a:stretch>
        </p:blipFill>
        <p:spPr bwMode="auto">
          <a:xfrm>
            <a:off x="4286248" y="1357304"/>
            <a:ext cx="4593004" cy="2571768"/>
          </a:xfrm>
          <a:prstGeom prst="rect">
            <a:avLst/>
          </a:prstGeom>
          <a:noFill/>
        </p:spPr>
      </p:pic>
      <p:sp>
        <p:nvSpPr>
          <p:cNvPr id="5" name="Прямоугольник 4"/>
          <p:cNvSpPr/>
          <p:nvPr/>
        </p:nvSpPr>
        <p:spPr>
          <a:xfrm>
            <a:off x="1000100" y="357177"/>
            <a:ext cx="7000924" cy="954107"/>
          </a:xfrm>
          <a:prstGeom prst="rect">
            <a:avLst/>
          </a:prstGeom>
        </p:spPr>
        <p:txBody>
          <a:bodyPr wrap="square">
            <a:spAutoFit/>
          </a:bodyPr>
          <a:lstStyle/>
          <a:p>
            <a:pPr algn="ctr"/>
            <a:r>
              <a:rPr lang="ru-RU" sz="3600" b="1" dirty="0" smtClean="0">
                <a:solidFill>
                  <a:schemeClr val="accent6">
                    <a:lumMod val="75000"/>
                  </a:schemeClr>
                </a:solidFill>
              </a:rPr>
              <a:t>ЭЭГ показатели ФС </a:t>
            </a:r>
            <a:endParaRPr lang="ru-RU" sz="3600" dirty="0" smtClean="0">
              <a:solidFill>
                <a:schemeClr val="accent6">
                  <a:lumMod val="75000"/>
                </a:schemeClr>
              </a:solidFill>
            </a:endParaRPr>
          </a:p>
          <a:p>
            <a:pPr algn="ctr"/>
            <a:r>
              <a:rPr lang="ru-RU" sz="2000" dirty="0" smtClean="0">
                <a:solidFill>
                  <a:srgbClr val="FF0000"/>
                </a:solidFill>
                <a:ea typeface="+mj-ea"/>
                <a:cs typeface="+mj-cs"/>
              </a:rPr>
              <a:t> </a:t>
            </a:r>
            <a:endParaRPr lang="ru-RU" sz="2400" dirty="0">
              <a:solidFill>
                <a:srgbClr val="FF0000"/>
              </a:solidFill>
            </a:endParaRPr>
          </a:p>
        </p:txBody>
      </p:sp>
      <p:sp>
        <p:nvSpPr>
          <p:cNvPr id="6" name="Прямоугольник 5"/>
          <p:cNvSpPr/>
          <p:nvPr/>
        </p:nvSpPr>
        <p:spPr>
          <a:xfrm>
            <a:off x="4714876" y="3939729"/>
            <a:ext cx="4000528" cy="584775"/>
          </a:xfrm>
          <a:prstGeom prst="rect">
            <a:avLst/>
          </a:prstGeom>
        </p:spPr>
        <p:txBody>
          <a:bodyPr wrap="square">
            <a:spAutoFit/>
          </a:bodyPr>
          <a:lstStyle/>
          <a:p>
            <a:pPr lvl="0" algn="ctr"/>
            <a:r>
              <a:rPr lang="ru-RU" sz="1600" dirty="0" smtClean="0">
                <a:solidFill>
                  <a:schemeClr val="accent6">
                    <a:lumMod val="75000"/>
                  </a:schemeClr>
                </a:solidFill>
              </a:rPr>
              <a:t>Динамика ЭЭГ в зависимости от уровней бодрствования (по В.Блоку, 1970) </a:t>
            </a:r>
            <a:endParaRPr lang="ru-RU" dirty="0">
              <a:solidFill>
                <a:schemeClr val="accent6">
                  <a:lumMod val="75000"/>
                </a:schemeClr>
              </a:solidFill>
            </a:endParaRP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 </a:t>
            </a:r>
            <a:r>
              <a:rPr lang="ru-RU" dirty="0" smtClean="0">
                <a:solidFill>
                  <a:schemeClr val="accent6">
                    <a:lumMod val="75000"/>
                  </a:schemeClr>
                </a:solidFill>
              </a:rPr>
              <a:t>Психофизиология стресса </a:t>
            </a:r>
            <a:endParaRPr lang="ru-RU" dirty="0">
              <a:solidFill>
                <a:schemeClr val="accent6">
                  <a:lumMod val="75000"/>
                </a:schemeClr>
              </a:solidFill>
            </a:endParaRPr>
          </a:p>
        </p:txBody>
      </p:sp>
      <p:sp>
        <p:nvSpPr>
          <p:cNvPr id="3" name="Содержимое 2"/>
          <p:cNvSpPr>
            <a:spLocks noGrp="1"/>
          </p:cNvSpPr>
          <p:nvPr>
            <p:ph idx="1"/>
          </p:nvPr>
        </p:nvSpPr>
        <p:spPr/>
        <p:txBody>
          <a:bodyPr>
            <a:noAutofit/>
          </a:bodyPr>
          <a:lstStyle/>
          <a:p>
            <a:r>
              <a:rPr lang="ru-RU" sz="1600" dirty="0" smtClean="0"/>
              <a:t> «неспецифическая реакция организма на любое требование извне» (</a:t>
            </a:r>
            <a:r>
              <a:rPr lang="ru-RU" sz="1600" dirty="0" err="1" smtClean="0"/>
              <a:t>Селье</a:t>
            </a:r>
            <a:r>
              <a:rPr lang="ru-RU" sz="1600" dirty="0" smtClean="0"/>
              <a:t>, 1974). </a:t>
            </a:r>
          </a:p>
          <a:p>
            <a:r>
              <a:rPr lang="ru-RU" sz="1600" dirty="0" smtClean="0"/>
              <a:t> особое функциональное состояние и в то же время как психофизиологическую реакцию организма на воздействия среды, выходящие за границы адаптивной нормы.</a:t>
            </a:r>
          </a:p>
          <a:p>
            <a:r>
              <a:rPr lang="ru-RU" sz="1600" dirty="0" smtClean="0"/>
              <a:t>неспецифический компонент адаптации, играющий мобилизующую роль и обусловливающий привлечение энергетических и пластических ресурсов для адаптационной перестройки организма </a:t>
            </a:r>
          </a:p>
          <a:p>
            <a:r>
              <a:rPr lang="ru-RU" sz="1600" dirty="0" smtClean="0">
                <a:solidFill>
                  <a:schemeClr val="accent6">
                    <a:lumMod val="75000"/>
                  </a:schemeClr>
                </a:solidFill>
              </a:rPr>
              <a:t>Стрессор</a:t>
            </a:r>
            <a:r>
              <a:rPr lang="ru-RU" sz="1600" dirty="0" smtClean="0"/>
              <a:t> - стимул, вызывающий стрессовую реакцию   (зависит от интерпретации).  </a:t>
            </a:r>
          </a:p>
          <a:p>
            <a:r>
              <a:rPr lang="ru-RU" sz="1600" dirty="0" smtClean="0">
                <a:solidFill>
                  <a:schemeClr val="accent6">
                    <a:lumMod val="75000"/>
                  </a:schemeClr>
                </a:solidFill>
              </a:rPr>
              <a:t>Значение стресса. </a:t>
            </a:r>
            <a:r>
              <a:rPr lang="ru-RU" sz="1600" dirty="0" smtClean="0"/>
              <a:t>активации всех систем организма, необходимой для преодоления «препятствия» и возвращения организма к нормальным условиям существования.  </a:t>
            </a:r>
            <a:endParaRPr lang="ru-RU" sz="1600" dirty="0"/>
          </a:p>
        </p:txBody>
      </p:sp>
    </p:spTree>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knigi.news/files/uch_group33/uch_pgroup98/uch_uch457/image/9330.jpg"/>
          <p:cNvPicPr>
            <a:picLocks noChangeAspect="1" noChangeArrowheads="1"/>
          </p:cNvPicPr>
          <p:nvPr/>
        </p:nvPicPr>
        <p:blipFill>
          <a:blip r:embed="rId2" cstate="print"/>
          <a:srcRect/>
          <a:stretch>
            <a:fillRect/>
          </a:stretch>
        </p:blipFill>
        <p:spPr bwMode="auto">
          <a:xfrm>
            <a:off x="1785918" y="571486"/>
            <a:ext cx="5429288" cy="4017513"/>
          </a:xfrm>
          <a:prstGeom prst="rect">
            <a:avLst/>
          </a:prstGeom>
          <a:noFill/>
        </p:spPr>
      </p:pic>
    </p:spTree>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dirty="0" smtClean="0">
                <a:solidFill>
                  <a:schemeClr val="accent6">
                    <a:lumMod val="75000"/>
                  </a:schemeClr>
                </a:solidFill>
              </a:rPr>
              <a:t>Физиологический механизм стресса</a:t>
            </a:r>
            <a:endParaRPr lang="ru-RU" dirty="0">
              <a:solidFill>
                <a:schemeClr val="accent6">
                  <a:lumMod val="75000"/>
                </a:schemeClr>
              </a:solidFill>
            </a:endParaRPr>
          </a:p>
        </p:txBody>
      </p:sp>
      <p:sp>
        <p:nvSpPr>
          <p:cNvPr id="4" name="Содержимое 3"/>
          <p:cNvSpPr>
            <a:spLocks noGrp="1"/>
          </p:cNvSpPr>
          <p:nvPr>
            <p:ph idx="1"/>
          </p:nvPr>
        </p:nvSpPr>
        <p:spPr/>
        <p:txBody>
          <a:bodyPr>
            <a:normAutofit fontScale="47500" lnSpcReduction="20000"/>
          </a:bodyPr>
          <a:lstStyle/>
          <a:p>
            <a:pPr>
              <a:buNone/>
            </a:pPr>
            <a:r>
              <a:rPr lang="ru-RU" dirty="0" smtClean="0"/>
              <a:t>        Стрессовая ситуация активирует гипоталамус, который, в свою очередь, управляет двумя нейроэндокринными системами: симпатической и </a:t>
            </a:r>
            <a:r>
              <a:rPr lang="ru-RU" dirty="0" err="1" smtClean="0"/>
              <a:t>адренокортикальной</a:t>
            </a:r>
            <a:r>
              <a:rPr lang="ru-RU" dirty="0" smtClean="0"/>
              <a:t>. Реагируя на нервные импульсы от гипоталамуса, симпатическая система (1) активирует подчиняющиеся ей различные органы и гладкую мускулатуру (2). Например, она учащает сердечный ритм и расширяет зрачки. Она также подает сигнал мозговому веществу надпочечника (3) на выделение в кровоток </a:t>
            </a:r>
            <a:r>
              <a:rPr lang="ru-RU" dirty="0" err="1" smtClean="0"/>
              <a:t>эпинефрина</a:t>
            </a:r>
            <a:r>
              <a:rPr lang="ru-RU" dirty="0" smtClean="0"/>
              <a:t> и </a:t>
            </a:r>
            <a:r>
              <a:rPr lang="ru-RU" dirty="0" err="1" smtClean="0"/>
              <a:t>норэпинефрина</a:t>
            </a:r>
            <a:r>
              <a:rPr lang="ru-RU" dirty="0" smtClean="0"/>
              <a:t> (4). </a:t>
            </a:r>
            <a:r>
              <a:rPr lang="ru-RU" dirty="0" err="1" smtClean="0"/>
              <a:t>Адренокортикальная</a:t>
            </a:r>
            <a:r>
              <a:rPr lang="ru-RU" dirty="0" smtClean="0"/>
              <a:t> система активируется, когда гипоталамус выделяет </a:t>
            </a:r>
            <a:r>
              <a:rPr lang="ru-RU" dirty="0" err="1" smtClean="0"/>
              <a:t>рилизинг-фактор</a:t>
            </a:r>
            <a:r>
              <a:rPr lang="ru-RU" dirty="0" smtClean="0"/>
              <a:t> кортикотропина (РФК) — вещество, которое воздействует на гипофиз, расположенный как раз под гипоталамусом (5). Гипофиз, в свою очередь, выделяет гормон АКТГ, который по кровотоку переносится в кору надпочечников (6), где стимулирует высвобождение группы гормонов, включая кортизол, которые регулируют содержание глюкозы в крови (7). АКТГ подает также сигнал другим эндокринным железам, выделяющим около 30 других гормонов. Объединенный эффект этих различных стрессовых гормонов, переносимых по кровотоку, в сочетании с нервной активностью симпатического отдела вегетативной нервной системы составляет реакцию «дерись или беги».</a:t>
            </a:r>
            <a:endParaRPr lang="ru-RU" dirty="0"/>
          </a:p>
        </p:txBody>
      </p:sp>
    </p:spTree>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 </a:t>
            </a:r>
            <a:r>
              <a:rPr lang="ru-RU" dirty="0" smtClean="0">
                <a:solidFill>
                  <a:schemeClr val="accent6">
                    <a:lumMod val="75000"/>
                  </a:schemeClr>
                </a:solidFill>
              </a:rPr>
              <a:t>Виды стресса </a:t>
            </a:r>
            <a:endParaRPr lang="ru-RU" dirty="0">
              <a:solidFill>
                <a:schemeClr val="accent6">
                  <a:lumMod val="75000"/>
                </a:schemeClr>
              </a:solidFill>
            </a:endParaRPr>
          </a:p>
        </p:txBody>
      </p:sp>
      <p:sp>
        <p:nvSpPr>
          <p:cNvPr id="3" name="Содержимое 2"/>
          <p:cNvSpPr>
            <a:spLocks noGrp="1"/>
          </p:cNvSpPr>
          <p:nvPr>
            <p:ph idx="1"/>
          </p:nvPr>
        </p:nvSpPr>
        <p:spPr/>
        <p:txBody>
          <a:bodyPr>
            <a:normAutofit fontScale="62500" lnSpcReduction="20000"/>
          </a:bodyPr>
          <a:lstStyle/>
          <a:p>
            <a:r>
              <a:rPr lang="ru-RU" dirty="0" smtClean="0"/>
              <a:t> </a:t>
            </a:r>
            <a:r>
              <a:rPr lang="ru-RU" dirty="0" smtClean="0">
                <a:solidFill>
                  <a:schemeClr val="accent6">
                    <a:lumMod val="75000"/>
                  </a:schemeClr>
                </a:solidFill>
              </a:rPr>
              <a:t>Физический</a:t>
            </a:r>
            <a:r>
              <a:rPr lang="ru-RU" dirty="0" smtClean="0"/>
              <a:t> (физиологический, </a:t>
            </a:r>
            <a:r>
              <a:rPr lang="ru-RU" dirty="0" err="1" smtClean="0"/>
              <a:t>первосигнальный</a:t>
            </a:r>
            <a:r>
              <a:rPr lang="ru-RU" dirty="0" smtClean="0"/>
              <a:t>)  защитный механизм биологической системы и </a:t>
            </a:r>
            <a:r>
              <a:rPr lang="ru-RU" dirty="0" err="1" smtClean="0">
                <a:solidFill>
                  <a:schemeClr val="accent6">
                    <a:lumMod val="75000"/>
                  </a:schemeClr>
                </a:solidFill>
              </a:rPr>
              <a:t>психоэмоциональный</a:t>
            </a:r>
            <a:r>
              <a:rPr lang="ru-RU" dirty="0" smtClean="0">
                <a:solidFill>
                  <a:schemeClr val="accent6">
                    <a:lumMod val="75000"/>
                  </a:schemeClr>
                </a:solidFill>
              </a:rPr>
              <a:t> </a:t>
            </a:r>
            <a:r>
              <a:rPr lang="ru-RU" dirty="0" smtClean="0"/>
              <a:t>(</a:t>
            </a:r>
            <a:r>
              <a:rPr lang="ru-RU" dirty="0" err="1" smtClean="0"/>
              <a:t>второсигнальный</a:t>
            </a:r>
            <a:r>
              <a:rPr lang="ru-RU" dirty="0" smtClean="0"/>
              <a:t>)  -  неадекватное возбуждение примитивных защитных механизмов, когда организм активизируется для физической деятельности, которая не может быть осуществлена.  </a:t>
            </a:r>
          </a:p>
          <a:p>
            <a:pPr>
              <a:buNone/>
            </a:pPr>
            <a:r>
              <a:rPr lang="ru-RU" dirty="0" smtClean="0"/>
              <a:t>       основание: особенностями раздражителя </a:t>
            </a:r>
          </a:p>
          <a:p>
            <a:r>
              <a:rPr lang="ru-RU" dirty="0" err="1" smtClean="0">
                <a:solidFill>
                  <a:srgbClr val="FF0000"/>
                </a:solidFill>
              </a:rPr>
              <a:t>Дистресс</a:t>
            </a:r>
            <a:r>
              <a:rPr lang="ru-RU" dirty="0" smtClean="0">
                <a:solidFill>
                  <a:srgbClr val="FF0000"/>
                </a:solidFill>
              </a:rPr>
              <a:t> и </a:t>
            </a:r>
            <a:r>
              <a:rPr lang="ru-RU" dirty="0" err="1" smtClean="0">
                <a:solidFill>
                  <a:srgbClr val="FF0000"/>
                </a:solidFill>
              </a:rPr>
              <a:t>эвстресс</a:t>
            </a:r>
            <a:r>
              <a:rPr lang="ru-RU" dirty="0" smtClean="0"/>
              <a:t>.   </a:t>
            </a:r>
            <a:r>
              <a:rPr lang="ru-RU" dirty="0" err="1" smtClean="0"/>
              <a:t>Эвстресс</a:t>
            </a:r>
            <a:r>
              <a:rPr lang="ru-RU" dirty="0" smtClean="0"/>
              <a:t> -  обогащает человека осознанием своих реальных возможностей. </a:t>
            </a:r>
            <a:r>
              <a:rPr lang="ru-RU" dirty="0" err="1" smtClean="0"/>
              <a:t>Дистресс</a:t>
            </a:r>
            <a:r>
              <a:rPr lang="ru-RU" dirty="0" smtClean="0"/>
              <a:t> -   ослабляющий и разрушающий стресс  (криволинейная зависимость между стадией развития и степенью полезности  - также есть оптимум.</a:t>
            </a:r>
          </a:p>
          <a:p>
            <a:r>
              <a:rPr lang="ru-RU" dirty="0" smtClean="0">
                <a:solidFill>
                  <a:schemeClr val="accent6">
                    <a:lumMod val="75000"/>
                  </a:schemeClr>
                </a:solidFill>
              </a:rPr>
              <a:t>Кратковременный </a:t>
            </a:r>
            <a:r>
              <a:rPr lang="ru-RU" dirty="0" smtClean="0"/>
              <a:t>(актуализируются уже сложившиеся программы реагирования и мобилизации ресурсов) и </a:t>
            </a:r>
            <a:r>
              <a:rPr lang="ru-RU" dirty="0" smtClean="0">
                <a:solidFill>
                  <a:schemeClr val="accent6">
                    <a:lumMod val="75000"/>
                  </a:schemeClr>
                </a:solidFill>
              </a:rPr>
              <a:t>хронический </a:t>
            </a:r>
            <a:r>
              <a:rPr lang="ru-RU" dirty="0" smtClean="0"/>
              <a:t>стресс.  </a:t>
            </a:r>
            <a:endParaRPr lang="ru-RU" dirty="0"/>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solidFill>
                  <a:schemeClr val="accent6">
                    <a:lumMod val="75000"/>
                  </a:schemeClr>
                </a:solidFill>
              </a:rPr>
              <a:t>Функциональное состояние</a:t>
            </a:r>
            <a:endParaRPr lang="ru-RU" dirty="0">
              <a:solidFill>
                <a:schemeClr val="accent6">
                  <a:lumMod val="75000"/>
                </a:schemeClr>
              </a:solidFill>
            </a:endParaRPr>
          </a:p>
        </p:txBody>
      </p:sp>
      <p:sp>
        <p:nvSpPr>
          <p:cNvPr id="5" name="Содержимое 4"/>
          <p:cNvSpPr>
            <a:spLocks noGrp="1"/>
          </p:cNvSpPr>
          <p:nvPr>
            <p:ph idx="1"/>
          </p:nvPr>
        </p:nvSpPr>
        <p:spPr/>
        <p:txBody>
          <a:bodyPr>
            <a:normAutofit fontScale="62500" lnSpcReduction="20000"/>
          </a:bodyPr>
          <a:lstStyle/>
          <a:p>
            <a:pPr>
              <a:buNone/>
            </a:pPr>
            <a:r>
              <a:rPr lang="ru-RU" b="1" dirty="0" smtClean="0"/>
              <a:t>Функциональное состояние </a:t>
            </a:r>
            <a:r>
              <a:rPr lang="ru-RU" dirty="0" smtClean="0"/>
              <a:t>-  интегральный комплекс различных характеристик, процессов, свойств и качеств человека, которые прямо или косвенно обусловливают выполнение деятельности.</a:t>
            </a:r>
          </a:p>
          <a:p>
            <a:pPr>
              <a:buNone/>
            </a:pPr>
            <a:endParaRPr lang="ru-RU" dirty="0" smtClean="0"/>
          </a:p>
          <a:p>
            <a:pPr>
              <a:buNone/>
            </a:pPr>
            <a:r>
              <a:rPr lang="ru-RU" dirty="0" smtClean="0"/>
              <a:t>Разнообразные виды состояний человека, оказывающие благоприятное или отрицательное влияние на протекание трудовой деятельности. </a:t>
            </a:r>
          </a:p>
          <a:p>
            <a:pPr>
              <a:buNone/>
            </a:pPr>
            <a:endParaRPr lang="ru-RU" dirty="0" smtClean="0"/>
          </a:p>
          <a:p>
            <a:pPr>
              <a:buNone/>
            </a:pPr>
            <a:r>
              <a:rPr lang="ru-RU" dirty="0" smtClean="0"/>
              <a:t>Психические состояния рассматриваются А. Б. Леоновой как отражение того наличного </a:t>
            </a:r>
            <a:r>
              <a:rPr lang="ru-RU" dirty="0" smtClean="0">
                <a:solidFill>
                  <a:schemeClr val="accent6">
                    <a:lumMod val="75000"/>
                  </a:schemeClr>
                </a:solidFill>
              </a:rPr>
              <a:t>потенциала внутренних ресурсов </a:t>
            </a:r>
            <a:r>
              <a:rPr lang="ru-RU" dirty="0" smtClean="0"/>
              <a:t>человека, который актуализируется или доступен для актуализации в процессе выполнения работы в текущей ситуации</a:t>
            </a:r>
            <a:r>
              <a:rPr lang="en-US" dirty="0" smtClean="0"/>
              <a:t>.</a:t>
            </a:r>
            <a:r>
              <a:rPr lang="ru-RU" dirty="0" smtClean="0"/>
              <a:t> </a:t>
            </a:r>
          </a:p>
          <a:p>
            <a:pPr>
              <a:buNone/>
            </a:pPr>
            <a:endParaRPr lang="ru-RU" dirty="0" smtClean="0"/>
          </a:p>
          <a:p>
            <a:endParaRPr lang="ru-RU" dirty="0"/>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solidFill>
                  <a:schemeClr val="accent6">
                    <a:lumMod val="75000"/>
                  </a:schemeClr>
                </a:solidFill>
              </a:rPr>
              <a:t>Общий  адаптационный синдром </a:t>
            </a:r>
            <a:endParaRPr lang="ru-RU" dirty="0">
              <a:solidFill>
                <a:schemeClr val="accent6">
                  <a:lumMod val="75000"/>
                </a:schemeClr>
              </a:solidFill>
            </a:endParaRPr>
          </a:p>
        </p:txBody>
      </p:sp>
      <p:sp>
        <p:nvSpPr>
          <p:cNvPr id="3" name="Содержимое 2"/>
          <p:cNvSpPr>
            <a:spLocks noGrp="1"/>
          </p:cNvSpPr>
          <p:nvPr>
            <p:ph idx="1"/>
          </p:nvPr>
        </p:nvSpPr>
        <p:spPr/>
        <p:txBody>
          <a:bodyPr>
            <a:normAutofit fontScale="55000" lnSpcReduction="20000"/>
          </a:bodyPr>
          <a:lstStyle/>
          <a:p>
            <a:pPr>
              <a:buNone/>
            </a:pPr>
            <a:r>
              <a:rPr lang="ru-RU" dirty="0" smtClean="0">
                <a:solidFill>
                  <a:schemeClr val="accent6">
                    <a:lumMod val="75000"/>
                  </a:schemeClr>
                </a:solidFill>
              </a:rPr>
              <a:t>ОАС</a:t>
            </a:r>
            <a:r>
              <a:rPr lang="ru-RU" dirty="0" smtClean="0"/>
              <a:t>   - усилие организма приспособиться к изменившимся условиям среды за счет включения специальных защитных механизмов, выработанных в процессе эволюции.  </a:t>
            </a:r>
          </a:p>
          <a:p>
            <a:pPr>
              <a:buNone/>
            </a:pPr>
            <a:r>
              <a:rPr lang="ru-RU" dirty="0" smtClean="0">
                <a:solidFill>
                  <a:schemeClr val="accent6">
                    <a:lumMod val="75000"/>
                  </a:schemeClr>
                </a:solidFill>
              </a:rPr>
              <a:t>Три стадии: </a:t>
            </a:r>
          </a:p>
          <a:p>
            <a:r>
              <a:rPr lang="ru-RU" dirty="0" smtClean="0">
                <a:solidFill>
                  <a:schemeClr val="accent6">
                    <a:lumMod val="75000"/>
                  </a:schemeClr>
                </a:solidFill>
              </a:rPr>
              <a:t>Стадия тревоги.</a:t>
            </a:r>
            <a:r>
              <a:rPr lang="ru-RU" dirty="0" smtClean="0"/>
              <a:t>  Мобилизация защитных механизмов организма. Во время этой стадии эндокринная система отвечает нарастающей активацией.   Главную роль играет </a:t>
            </a:r>
            <a:r>
              <a:rPr lang="ru-RU" dirty="0" err="1" smtClean="0"/>
              <a:t>адрено-кортикальная</a:t>
            </a:r>
            <a:r>
              <a:rPr lang="ru-RU" dirty="0" smtClean="0"/>
              <a:t> система. </a:t>
            </a:r>
          </a:p>
          <a:p>
            <a:r>
              <a:rPr lang="ru-RU" dirty="0" smtClean="0">
                <a:solidFill>
                  <a:schemeClr val="accent6">
                    <a:lumMod val="75000"/>
                  </a:schemeClr>
                </a:solidFill>
              </a:rPr>
              <a:t>Стадия сопротивления или </a:t>
            </a:r>
            <a:r>
              <a:rPr lang="ru-RU" dirty="0" err="1" smtClean="0">
                <a:solidFill>
                  <a:schemeClr val="accent6">
                    <a:lumMod val="75000"/>
                  </a:schemeClr>
                </a:solidFill>
              </a:rPr>
              <a:t>резистентности</a:t>
            </a:r>
            <a:r>
              <a:rPr lang="ru-RU" dirty="0" smtClean="0">
                <a:solidFill>
                  <a:schemeClr val="accent6">
                    <a:lumMod val="75000"/>
                  </a:schemeClr>
                </a:solidFill>
              </a:rPr>
              <a:t>. </a:t>
            </a:r>
            <a:r>
              <a:rPr lang="ru-RU" dirty="0" smtClean="0"/>
              <a:t>Эту стадию отличает максимально высокий уровень сопротивляемости организма к действию вредоносных факторов. Она выражает усилия организма поддержать состояние гомеостаза (равновесия внутренней среды) в изменившихся условиях.  </a:t>
            </a:r>
          </a:p>
          <a:p>
            <a:r>
              <a:rPr lang="ru-RU" dirty="0" smtClean="0">
                <a:solidFill>
                  <a:schemeClr val="accent6">
                    <a:lumMod val="75000"/>
                  </a:schemeClr>
                </a:solidFill>
              </a:rPr>
              <a:t>Стадия истощения.  </a:t>
            </a:r>
            <a:r>
              <a:rPr lang="ru-RU" dirty="0" smtClean="0"/>
              <a:t>Если воздействие стрессора  продолжается, «энергия адаптации», т. е. адаптивные механизмы, участвующие в поддержании стадии </a:t>
            </a:r>
            <a:r>
              <a:rPr lang="ru-RU" dirty="0" err="1" smtClean="0"/>
              <a:t>резистентности</a:t>
            </a:r>
            <a:r>
              <a:rPr lang="ru-RU" dirty="0" smtClean="0"/>
              <a:t>, исчерпывают ют себя.   </a:t>
            </a:r>
            <a:endParaRPr lang="ru-RU" dirty="0"/>
          </a:p>
        </p:txBody>
      </p:sp>
    </p:spTree>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migha.ru/imgs/programma-po-profilaktike-adiktivnogo-povedeniya-s-doshkol/42211.gif"/>
          <p:cNvPicPr>
            <a:picLocks noChangeAspect="1" noChangeArrowheads="1"/>
          </p:cNvPicPr>
          <p:nvPr/>
        </p:nvPicPr>
        <p:blipFill>
          <a:blip r:embed="rId2" cstate="print"/>
          <a:srcRect t="9656"/>
          <a:stretch>
            <a:fillRect/>
          </a:stretch>
        </p:blipFill>
        <p:spPr bwMode="auto">
          <a:xfrm>
            <a:off x="714348" y="428610"/>
            <a:ext cx="7774699" cy="4220080"/>
          </a:xfrm>
          <a:prstGeom prst="rect">
            <a:avLst/>
          </a:prstGeom>
          <a:noFill/>
        </p:spPr>
      </p:pic>
    </p:spTree>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chemeClr val="accent6">
                    <a:lumMod val="75000"/>
                  </a:schemeClr>
                </a:solidFill>
              </a:rPr>
              <a:t>Последствия длительного стресса</a:t>
            </a:r>
            <a:endParaRPr lang="ru-RU" dirty="0">
              <a:solidFill>
                <a:schemeClr val="accent6">
                  <a:lumMod val="75000"/>
                </a:schemeClr>
              </a:solidFill>
            </a:endParaRPr>
          </a:p>
        </p:txBody>
      </p:sp>
      <p:sp>
        <p:nvSpPr>
          <p:cNvPr id="3" name="Содержимое 2"/>
          <p:cNvSpPr>
            <a:spLocks noGrp="1"/>
          </p:cNvSpPr>
          <p:nvPr>
            <p:ph idx="1"/>
          </p:nvPr>
        </p:nvSpPr>
        <p:spPr/>
        <p:txBody>
          <a:bodyPr>
            <a:normAutofit fontScale="77500" lnSpcReduction="20000"/>
          </a:bodyPr>
          <a:lstStyle/>
          <a:p>
            <a:r>
              <a:rPr lang="ru-RU" dirty="0" smtClean="0"/>
              <a:t> Симптомы, вызванные стрессом, являются психосоматическими.   </a:t>
            </a:r>
          </a:p>
          <a:p>
            <a:r>
              <a:rPr lang="ru-RU" dirty="0" smtClean="0"/>
              <a:t>Стресс вызывает ухудшение деятельности самого «слабого» звена в организме, уже больного органа, например, язву желудка на фоне хронического гастрита и т. п. </a:t>
            </a:r>
          </a:p>
          <a:p>
            <a:r>
              <a:rPr lang="ru-RU" dirty="0" smtClean="0"/>
              <a:t>Ослабляя иммунную систему организма, стресс повышает риск инфекционных заболеваний. </a:t>
            </a:r>
          </a:p>
          <a:p>
            <a:r>
              <a:rPr lang="ru-RU" dirty="0" smtClean="0"/>
              <a:t>Наиболее часто стресс влияет на состояние </a:t>
            </a:r>
            <a:r>
              <a:rPr lang="ru-RU" dirty="0" err="1" smtClean="0"/>
              <a:t>сердечно-сосудистой</a:t>
            </a:r>
            <a:r>
              <a:rPr lang="ru-RU" dirty="0" smtClean="0"/>
              <a:t> системы. </a:t>
            </a:r>
            <a:endParaRPr lang="ru-RU" dirty="0"/>
          </a:p>
        </p:txBody>
      </p:sp>
      <p:pic>
        <p:nvPicPr>
          <p:cNvPr id="8194" name="Picture 2" descr="http://f.tqn.com/y/webclipart/1/S/j/6/6/Zebra.png"/>
          <p:cNvPicPr>
            <a:picLocks noChangeAspect="1" noChangeArrowheads="1"/>
          </p:cNvPicPr>
          <p:nvPr/>
        </p:nvPicPr>
        <p:blipFill>
          <a:blip r:embed="rId2" cstate="print"/>
          <a:srcRect/>
          <a:stretch>
            <a:fillRect/>
          </a:stretch>
        </p:blipFill>
        <p:spPr bwMode="auto">
          <a:xfrm>
            <a:off x="7358082" y="785800"/>
            <a:ext cx="1613947" cy="1495419"/>
          </a:xfrm>
          <a:prstGeom prst="rect">
            <a:avLst/>
          </a:prstGeom>
          <a:noFill/>
        </p:spPr>
      </p:pic>
    </p:spTree>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accent6">
                    <a:lumMod val="75000"/>
                  </a:schemeClr>
                </a:solidFill>
              </a:rPr>
              <a:t>Индивидуальные различия</a:t>
            </a:r>
            <a:r>
              <a:rPr lang="ru-RU" dirty="0" smtClean="0"/>
              <a:t>  </a:t>
            </a:r>
            <a:endParaRPr lang="ru-RU" dirty="0"/>
          </a:p>
        </p:txBody>
      </p:sp>
      <p:sp>
        <p:nvSpPr>
          <p:cNvPr id="3" name="Содержимое 2"/>
          <p:cNvSpPr>
            <a:spLocks noGrp="1"/>
          </p:cNvSpPr>
          <p:nvPr>
            <p:ph idx="1"/>
          </p:nvPr>
        </p:nvSpPr>
        <p:spPr/>
        <p:txBody>
          <a:bodyPr>
            <a:normAutofit fontScale="62500" lnSpcReduction="20000"/>
          </a:bodyPr>
          <a:lstStyle/>
          <a:p>
            <a:pPr>
              <a:buNone/>
            </a:pPr>
            <a:r>
              <a:rPr lang="ru-RU" dirty="0" smtClean="0"/>
              <a:t>В М. Фридман  и Р. </a:t>
            </a:r>
            <a:r>
              <a:rPr lang="ru-RU" dirty="0" err="1" smtClean="0"/>
              <a:t>Розенман</a:t>
            </a:r>
            <a:r>
              <a:rPr lang="ru-RU" dirty="0" smtClean="0"/>
              <a:t> «Поведение А-типа и ваше сердце» 1974 г. </a:t>
            </a:r>
          </a:p>
          <a:p>
            <a:pPr>
              <a:buNone/>
            </a:pPr>
            <a:r>
              <a:rPr lang="ru-RU" dirty="0" smtClean="0"/>
              <a:t>Исследование взаимосвязи стресса и заболеваний </a:t>
            </a:r>
            <a:r>
              <a:rPr lang="ru-RU" dirty="0" err="1" smtClean="0"/>
              <a:t>сердечно-сосудистой</a:t>
            </a:r>
            <a:r>
              <a:rPr lang="ru-RU" dirty="0" smtClean="0"/>
              <a:t> системы.  </a:t>
            </a:r>
          </a:p>
          <a:p>
            <a:pPr>
              <a:buNone/>
            </a:pPr>
            <a:r>
              <a:rPr lang="ru-RU" dirty="0" smtClean="0"/>
              <a:t>Два полярных типа поведения: тип А или тип Б. </a:t>
            </a:r>
          </a:p>
          <a:p>
            <a:r>
              <a:rPr lang="ru-RU" dirty="0" smtClean="0"/>
              <a:t> </a:t>
            </a:r>
            <a:r>
              <a:rPr lang="ru-RU" dirty="0" smtClean="0">
                <a:solidFill>
                  <a:schemeClr val="accent6">
                    <a:lumMod val="75000"/>
                  </a:schemeClr>
                </a:solidFill>
              </a:rPr>
              <a:t>тип А</a:t>
            </a:r>
            <a:r>
              <a:rPr lang="ru-RU" dirty="0" smtClean="0"/>
              <a:t>  -  ориентированное на успех и жизненные достижения с повышенным  риском </a:t>
            </a:r>
            <a:r>
              <a:rPr lang="ru-RU" dirty="0" err="1" smtClean="0"/>
              <a:t>сердечно-сосудистых</a:t>
            </a:r>
            <a:r>
              <a:rPr lang="ru-RU" dirty="0" smtClean="0"/>
              <a:t> заболеваний и скоропостижной смерти,   преобладает симпатический отдел ВНС,   характерен высокий уровень двигательной активности,   постоянная готовность к действию. </a:t>
            </a:r>
          </a:p>
          <a:p>
            <a:r>
              <a:rPr lang="ru-RU" dirty="0" smtClean="0">
                <a:solidFill>
                  <a:schemeClr val="accent6">
                    <a:lumMod val="75000"/>
                  </a:schemeClr>
                </a:solidFill>
              </a:rPr>
              <a:t>Тип Б </a:t>
            </a:r>
            <a:r>
              <a:rPr lang="ru-RU" dirty="0" smtClean="0"/>
              <a:t> - </a:t>
            </a:r>
            <a:r>
              <a:rPr lang="ru-RU" dirty="0" err="1" smtClean="0"/>
              <a:t>реагированиес</a:t>
            </a:r>
            <a:r>
              <a:rPr lang="ru-RU" dirty="0" smtClean="0"/>
              <a:t> преобладанием парасимпатических эффектов,  характерно снижение двигательной активности и относительно низкая готовность включаться в действие. </a:t>
            </a:r>
            <a:endParaRPr lang="ru-RU" dirty="0"/>
          </a:p>
        </p:txBody>
      </p:sp>
    </p:spTree>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www.baskentmuhendislik.com/wp-content/uploads/2015/09/causes-of-stress-in-college.jpg"/>
          <p:cNvPicPr>
            <a:picLocks noChangeAspect="1" noChangeArrowheads="1"/>
          </p:cNvPicPr>
          <p:nvPr/>
        </p:nvPicPr>
        <p:blipFill>
          <a:blip r:embed="rId2" cstate="print"/>
          <a:srcRect/>
          <a:stretch>
            <a:fillRect/>
          </a:stretch>
        </p:blipFill>
        <p:spPr bwMode="auto">
          <a:xfrm>
            <a:off x="1643042" y="214296"/>
            <a:ext cx="5769715" cy="4733910"/>
          </a:xfrm>
          <a:prstGeom prst="rect">
            <a:avLst/>
          </a:prstGeom>
          <a:noFill/>
        </p:spPr>
      </p:pic>
    </p:spTree>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857250"/>
          </a:xfrm>
        </p:spPr>
        <p:txBody>
          <a:bodyPr/>
          <a:lstStyle/>
          <a:p>
            <a:r>
              <a:rPr lang="ru-RU" dirty="0" smtClean="0">
                <a:solidFill>
                  <a:schemeClr val="accent6">
                    <a:lumMod val="75000"/>
                  </a:schemeClr>
                </a:solidFill>
              </a:rPr>
              <a:t>Модель управления стрессом</a:t>
            </a:r>
            <a:endParaRPr lang="ru-RU" dirty="0">
              <a:solidFill>
                <a:schemeClr val="accent6">
                  <a:lumMod val="75000"/>
                </a:schemeClr>
              </a:solidFill>
            </a:endParaRPr>
          </a:p>
        </p:txBody>
      </p:sp>
      <p:sp>
        <p:nvSpPr>
          <p:cNvPr id="3" name="Содержимое 2"/>
          <p:cNvSpPr>
            <a:spLocks noGrp="1"/>
          </p:cNvSpPr>
          <p:nvPr>
            <p:ph idx="1"/>
          </p:nvPr>
        </p:nvSpPr>
        <p:spPr>
          <a:xfrm>
            <a:off x="428596" y="857238"/>
            <a:ext cx="8229600" cy="4143386"/>
          </a:xfrm>
        </p:spPr>
        <p:txBody>
          <a:bodyPr>
            <a:normAutofit fontScale="47500" lnSpcReduction="20000"/>
          </a:bodyPr>
          <a:lstStyle/>
          <a:p>
            <a:r>
              <a:rPr lang="ru-RU" sz="4000" dirty="0" smtClean="0"/>
              <a:t>  отслеживать признаки стресса и его последствий у себя и других людей. Оценка своего состояния как стрессового позволяет принимать своевременные меры для уменьшения стрессового напряжения. </a:t>
            </a:r>
          </a:p>
          <a:p>
            <a:r>
              <a:rPr lang="ru-RU" sz="4000" dirty="0" smtClean="0"/>
              <a:t> осознавать  триггеры стресса  -  стимулы запускающие механизмы стрессовых реакций)   (особенности поведения других, негативные мысли, особенности ситуации и др.) – запускающих стресс с тем, чтобы контролировать собственное поведение в ситуации стресса.</a:t>
            </a:r>
          </a:p>
          <a:p>
            <a:r>
              <a:rPr lang="ru-RU" sz="4000" dirty="0" smtClean="0"/>
              <a:t> применять  техники эффективного общения, </a:t>
            </a:r>
            <a:r>
              <a:rPr lang="ru-RU" sz="4000" dirty="0" err="1" smtClean="0"/>
              <a:t>ассертивности</a:t>
            </a:r>
            <a:r>
              <a:rPr lang="ru-RU" sz="4000" dirty="0" smtClean="0"/>
              <a:t>, эффективной критики, аргументации, аттракции, ослабляющие или предотвращающие действие </a:t>
            </a:r>
            <a:r>
              <a:rPr lang="ru-RU" sz="4000" dirty="0" err="1" smtClean="0"/>
              <a:t>стрессогенных</a:t>
            </a:r>
            <a:r>
              <a:rPr lang="ru-RU" sz="4000" dirty="0" smtClean="0"/>
              <a:t> факторов в ситуациях межличностного взаимодействие,  а также техники эффективного планирования и организации жизнедеятельности.</a:t>
            </a:r>
          </a:p>
          <a:p>
            <a:r>
              <a:rPr lang="ru-RU" sz="4000" dirty="0" smtClean="0"/>
              <a:t> использовать  методы (приемы)  самопомощи и </a:t>
            </a:r>
            <a:r>
              <a:rPr lang="ru-RU" sz="4000" dirty="0" err="1" smtClean="0"/>
              <a:t>саморегуляции</a:t>
            </a:r>
            <a:r>
              <a:rPr lang="ru-RU" sz="4000" dirty="0" smtClean="0"/>
              <a:t> в ситуациях, когда давление  стресса максимальное или длительное (техники реагирования на сильные эмоции других, снятия эмоционального напряжения).</a:t>
            </a:r>
          </a:p>
          <a:p>
            <a:endParaRPr lang="ru-RU" dirty="0"/>
          </a:p>
        </p:txBody>
      </p:sp>
    </p:spTree>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t>
            </a:r>
            <a:r>
              <a:rPr lang="ru-RU" sz="3600" dirty="0" smtClean="0">
                <a:solidFill>
                  <a:schemeClr val="accent6">
                    <a:lumMod val="75000"/>
                  </a:schemeClr>
                </a:solidFill>
              </a:rPr>
              <a:t>Психофизиологические методы коррекции </a:t>
            </a:r>
            <a:r>
              <a:rPr lang="ru-RU" sz="3600" dirty="0" err="1" smtClean="0">
                <a:solidFill>
                  <a:schemeClr val="accent6">
                    <a:lumMod val="75000"/>
                  </a:schemeClr>
                </a:solidFill>
              </a:rPr>
              <a:t>стрессогенных</a:t>
            </a:r>
            <a:r>
              <a:rPr lang="ru-RU" sz="3600" dirty="0" smtClean="0">
                <a:solidFill>
                  <a:schemeClr val="accent6">
                    <a:lumMod val="75000"/>
                  </a:schemeClr>
                </a:solidFill>
              </a:rPr>
              <a:t> состояний</a:t>
            </a:r>
            <a:endParaRPr lang="ru-RU" dirty="0">
              <a:solidFill>
                <a:schemeClr val="accent6">
                  <a:lumMod val="75000"/>
                </a:schemeClr>
              </a:solidFill>
            </a:endParaRPr>
          </a:p>
        </p:txBody>
      </p:sp>
      <p:sp>
        <p:nvSpPr>
          <p:cNvPr id="3" name="Содержимое 2"/>
          <p:cNvSpPr>
            <a:spLocks noGrp="1"/>
          </p:cNvSpPr>
          <p:nvPr>
            <p:ph idx="1"/>
          </p:nvPr>
        </p:nvSpPr>
        <p:spPr>
          <a:xfrm>
            <a:off x="642910" y="2143122"/>
            <a:ext cx="5214974" cy="1357322"/>
          </a:xfrm>
        </p:spPr>
        <p:txBody>
          <a:bodyPr>
            <a:normAutofit/>
          </a:bodyPr>
          <a:lstStyle/>
          <a:p>
            <a:r>
              <a:rPr lang="ru-RU" sz="2400" dirty="0" smtClean="0"/>
              <a:t>связаны,  в первую очередь, с использованием приемов обратной связи </a:t>
            </a:r>
            <a:endParaRPr lang="ru-RU" sz="2400" dirty="0"/>
          </a:p>
        </p:txBody>
      </p:sp>
      <p:pic>
        <p:nvPicPr>
          <p:cNvPr id="6146" name="Picture 2" descr="http://rlv.zcache.com.au/time_management_square_sticker-r8cabc602d6234f8ab26cdb50a421f903_v9wf3_8byvr_324.jpg"/>
          <p:cNvPicPr>
            <a:picLocks noChangeAspect="1" noChangeArrowheads="1"/>
          </p:cNvPicPr>
          <p:nvPr/>
        </p:nvPicPr>
        <p:blipFill>
          <a:blip r:embed="rId2" cstate="print"/>
          <a:srcRect/>
          <a:stretch>
            <a:fillRect/>
          </a:stretch>
        </p:blipFill>
        <p:spPr bwMode="auto">
          <a:xfrm>
            <a:off x="5500663" y="1357304"/>
            <a:ext cx="3643337" cy="3643338"/>
          </a:xfrm>
          <a:prstGeom prst="rect">
            <a:avLst/>
          </a:prstGeom>
          <a:noFill/>
        </p:spPr>
      </p:pic>
    </p:spTree>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Приемы обратной связи </a:t>
            </a:r>
            <a:br>
              <a:rPr lang="ru-RU" dirty="0" smtClean="0"/>
            </a:br>
            <a:r>
              <a:rPr lang="ru-RU" dirty="0" smtClean="0"/>
              <a:t>в регуляции ФС</a:t>
            </a:r>
            <a:endParaRPr lang="ru-RU" dirty="0"/>
          </a:p>
        </p:txBody>
      </p:sp>
      <p:sp>
        <p:nvSpPr>
          <p:cNvPr id="3" name="Содержимое 2"/>
          <p:cNvSpPr>
            <a:spLocks noGrp="1"/>
          </p:cNvSpPr>
          <p:nvPr>
            <p:ph idx="1"/>
          </p:nvPr>
        </p:nvSpPr>
        <p:spPr/>
        <p:txBody>
          <a:bodyPr>
            <a:normAutofit fontScale="62500" lnSpcReduction="20000"/>
          </a:bodyPr>
          <a:lstStyle/>
          <a:p>
            <a:r>
              <a:rPr lang="ru-RU" dirty="0" smtClean="0"/>
              <a:t>БОС -процесс </a:t>
            </a:r>
            <a:r>
              <a:rPr lang="ru-RU" dirty="0" err="1" smtClean="0"/>
              <a:t>саморегуляции</a:t>
            </a:r>
            <a:r>
              <a:rPr lang="ru-RU" dirty="0" smtClean="0"/>
              <a:t> поведенческих и физиологических функций.</a:t>
            </a:r>
          </a:p>
          <a:p>
            <a:r>
              <a:rPr lang="ru-RU" dirty="0" smtClean="0"/>
              <a:t>Гомеостаз (В. </a:t>
            </a:r>
            <a:r>
              <a:rPr lang="ru-RU" dirty="0" err="1" smtClean="0"/>
              <a:t>Кеннон</a:t>
            </a:r>
            <a:r>
              <a:rPr lang="ru-RU" dirty="0" smtClean="0"/>
              <a:t>, 1932 )  - координация физиологических процессов, поддерживающих большинство устойчивых состояний организма.   Предполагает наличие равновесия, устойчивого состояния и стабильности большинства физиологических систем  (температура тела, кровяное давление, концентрация глюкозы и кислорода в крови ). БОС – механизм гомеостаза. </a:t>
            </a:r>
          </a:p>
          <a:p>
            <a:r>
              <a:rPr lang="ru-RU" dirty="0" smtClean="0"/>
              <a:t> Свойства систем (биологических и иных) с ОС: 1) генерирует движение к цели по определенному пути, 2) обнаруживает ошибку путем сравнения реального действия с правильным путем, 3) использует сигнал об ошибке для изменения направления действия.</a:t>
            </a:r>
          </a:p>
          <a:p>
            <a:endParaRPr lang="ru-RU" dirty="0"/>
          </a:p>
        </p:txBody>
      </p:sp>
    </p:spTree>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 Искусственная обратная связь </a:t>
            </a:r>
            <a:endParaRPr lang="ru-RU" dirty="0"/>
          </a:p>
        </p:txBody>
      </p:sp>
      <p:sp>
        <p:nvSpPr>
          <p:cNvPr id="3" name="Содержимое 2"/>
          <p:cNvSpPr>
            <a:spLocks noGrp="1"/>
          </p:cNvSpPr>
          <p:nvPr>
            <p:ph idx="1"/>
          </p:nvPr>
        </p:nvSpPr>
        <p:spPr/>
        <p:txBody>
          <a:bodyPr>
            <a:normAutofit fontScale="62500" lnSpcReduction="20000"/>
          </a:bodyPr>
          <a:lstStyle/>
          <a:p>
            <a:r>
              <a:rPr lang="ru-RU" dirty="0" smtClean="0"/>
              <a:t> метод регуляции </a:t>
            </a:r>
            <a:r>
              <a:rPr lang="ru-RU" dirty="0" smtClean="0">
                <a:solidFill>
                  <a:schemeClr val="accent6">
                    <a:lumMod val="75000"/>
                  </a:schemeClr>
                </a:solidFill>
              </a:rPr>
              <a:t>функциональных состояний организма </a:t>
            </a:r>
            <a:r>
              <a:rPr lang="ru-RU" dirty="0" smtClean="0"/>
              <a:t>и управления деятельностью человека. </a:t>
            </a:r>
          </a:p>
          <a:p>
            <a:r>
              <a:rPr lang="ru-RU" dirty="0" smtClean="0"/>
              <a:t>Специально сконструированные приборы дают информацию о ФС или результатах его деятельности,  преобразуя ее в  доступную для восприятия форму.   </a:t>
            </a:r>
          </a:p>
          <a:p>
            <a:r>
              <a:rPr lang="ru-RU" dirty="0" smtClean="0"/>
              <a:t>Анализируя «вернувшуюся» информацию, человек принимает решение о дальнейших шагах в своем поведении (управление ФС или выполнение производственной задачи). Образуется искусственная петля БОС.</a:t>
            </a:r>
          </a:p>
          <a:p>
            <a:r>
              <a:rPr lang="ru-RU" dirty="0" smtClean="0"/>
              <a:t>Возможно  научиться изменять такие функции своего организма, которые ранее считались недоступными для произвольной регуляции и осознанного контроля. </a:t>
            </a:r>
          </a:p>
          <a:p>
            <a:endParaRPr lang="ru-RU" dirty="0"/>
          </a:p>
        </p:txBody>
      </p:sp>
    </p:spTree>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 Виды искусственной ОС  </a:t>
            </a:r>
            <a:endParaRPr lang="ru-RU" dirty="0"/>
          </a:p>
        </p:txBody>
      </p:sp>
      <p:sp>
        <p:nvSpPr>
          <p:cNvPr id="3" name="Содержимое 2"/>
          <p:cNvSpPr>
            <a:spLocks noGrp="1"/>
          </p:cNvSpPr>
          <p:nvPr>
            <p:ph idx="1"/>
          </p:nvPr>
        </p:nvSpPr>
        <p:spPr>
          <a:xfrm>
            <a:off x="457200" y="1200151"/>
            <a:ext cx="8043890" cy="3394472"/>
          </a:xfrm>
        </p:spPr>
        <p:txBody>
          <a:bodyPr>
            <a:normAutofit fontScale="70000" lnSpcReduction="20000"/>
          </a:bodyPr>
          <a:lstStyle/>
          <a:p>
            <a:r>
              <a:rPr lang="ru-RU" dirty="0" smtClean="0"/>
              <a:t> </a:t>
            </a:r>
            <a:r>
              <a:rPr lang="ru-RU" dirty="0" err="1" smtClean="0">
                <a:solidFill>
                  <a:schemeClr val="accent6">
                    <a:lumMod val="75000"/>
                  </a:schemeClr>
                </a:solidFill>
              </a:rPr>
              <a:t>Электромиографическая</a:t>
            </a:r>
            <a:r>
              <a:rPr lang="ru-RU" dirty="0" smtClean="0">
                <a:solidFill>
                  <a:schemeClr val="accent6">
                    <a:lumMod val="75000"/>
                  </a:schemeClr>
                </a:solidFill>
              </a:rPr>
              <a:t> </a:t>
            </a:r>
            <a:r>
              <a:rPr lang="ru-RU" dirty="0" smtClean="0"/>
              <a:t> обратная связь  осуществляется при помощи световых или звуковых сигналов. Цель –  релаксация.</a:t>
            </a:r>
          </a:p>
          <a:p>
            <a:r>
              <a:rPr lang="ru-RU" dirty="0" smtClean="0">
                <a:solidFill>
                  <a:schemeClr val="accent6">
                    <a:lumMod val="75000"/>
                  </a:schemeClr>
                </a:solidFill>
              </a:rPr>
              <a:t>Температурная</a:t>
            </a:r>
            <a:r>
              <a:rPr lang="ru-RU" dirty="0" smtClean="0"/>
              <a:t> -  оценка сужения кровеносных сосудов , параметра регулируемого симпатическим отделом АНС.   Влияние на активность вегетативной НС.</a:t>
            </a:r>
          </a:p>
          <a:p>
            <a:r>
              <a:rPr lang="ru-RU" dirty="0" smtClean="0">
                <a:solidFill>
                  <a:schemeClr val="accent6">
                    <a:lumMod val="75000"/>
                  </a:schemeClr>
                </a:solidFill>
              </a:rPr>
              <a:t>Электроэнцефалографическая  - </a:t>
            </a:r>
            <a:r>
              <a:rPr lang="ru-RU" dirty="0" smtClean="0"/>
              <a:t>определяются частотные и амплитудные характеристики контролируемых показателей испытуемого (как правило, </a:t>
            </a:r>
            <a:r>
              <a:rPr lang="ru-RU" dirty="0" err="1" smtClean="0"/>
              <a:t>альфа-ритма</a:t>
            </a:r>
            <a:r>
              <a:rPr lang="ru-RU" dirty="0" smtClean="0"/>
              <a:t> или </a:t>
            </a:r>
            <a:r>
              <a:rPr lang="ru-RU" dirty="0" err="1" smtClean="0"/>
              <a:t>тета-ритма</a:t>
            </a:r>
            <a:r>
              <a:rPr lang="ru-RU" dirty="0" smtClean="0"/>
              <a:t>) и по их величине настраивается «окно» звуковой обратной связи.  </a:t>
            </a:r>
          </a:p>
          <a:p>
            <a:r>
              <a:rPr lang="ru-RU" dirty="0" smtClean="0">
                <a:solidFill>
                  <a:schemeClr val="accent6">
                    <a:lumMod val="75000"/>
                  </a:schemeClr>
                </a:solidFill>
              </a:rPr>
              <a:t> </a:t>
            </a:r>
            <a:r>
              <a:rPr lang="ru-RU" dirty="0" err="1" smtClean="0">
                <a:solidFill>
                  <a:schemeClr val="accent6">
                    <a:lumMod val="75000"/>
                  </a:schemeClr>
                </a:solidFill>
              </a:rPr>
              <a:t>Электрокожная</a:t>
            </a:r>
            <a:r>
              <a:rPr lang="ru-RU" dirty="0" smtClean="0">
                <a:solidFill>
                  <a:schemeClr val="accent6">
                    <a:lumMod val="75000"/>
                  </a:schemeClr>
                </a:solidFill>
              </a:rPr>
              <a:t>  </a:t>
            </a:r>
            <a:r>
              <a:rPr lang="ru-RU" dirty="0" smtClean="0"/>
              <a:t>- регуляция уровня  активации симпатического отдела вегетативной нервной системы. </a:t>
            </a:r>
            <a:endParaRPr lang="ru-RU" dirty="0"/>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accent6">
                    <a:lumMod val="75000"/>
                  </a:schemeClr>
                </a:solidFill>
              </a:rPr>
              <a:t>Параметры ФС</a:t>
            </a:r>
            <a:endParaRPr lang="ru-RU" dirty="0">
              <a:solidFill>
                <a:schemeClr val="accent6">
                  <a:lumMod val="75000"/>
                </a:schemeClr>
              </a:solidFill>
            </a:endParaRPr>
          </a:p>
        </p:txBody>
      </p:sp>
      <p:sp>
        <p:nvSpPr>
          <p:cNvPr id="3" name="Содержимое 2"/>
          <p:cNvSpPr>
            <a:spLocks noGrp="1"/>
          </p:cNvSpPr>
          <p:nvPr>
            <p:ph idx="1"/>
          </p:nvPr>
        </p:nvSpPr>
        <p:spPr>
          <a:xfrm>
            <a:off x="500034" y="1393024"/>
            <a:ext cx="8229600" cy="3394472"/>
          </a:xfrm>
        </p:spPr>
        <p:txBody>
          <a:bodyPr>
            <a:normAutofit/>
          </a:bodyPr>
          <a:lstStyle/>
          <a:p>
            <a:r>
              <a:rPr lang="ru-RU" sz="2400" dirty="0" smtClean="0"/>
              <a:t> изменения в функционировании различных </a:t>
            </a:r>
            <a:r>
              <a:rPr lang="ru-RU" sz="2400" i="1" dirty="0" smtClean="0"/>
              <a:t>физиологических систем. </a:t>
            </a:r>
            <a:r>
              <a:rPr lang="ru-RU" sz="2400" dirty="0" smtClean="0"/>
              <a:t>  </a:t>
            </a:r>
          </a:p>
          <a:p>
            <a:r>
              <a:rPr lang="ru-RU" sz="2400" dirty="0" smtClean="0"/>
              <a:t>сдвиги в протекании основных </a:t>
            </a:r>
            <a:r>
              <a:rPr lang="ru-RU" sz="2400" i="1" dirty="0" smtClean="0"/>
              <a:t>психических процессов</a:t>
            </a:r>
            <a:r>
              <a:rPr lang="ru-RU" sz="2400" dirty="0" smtClean="0"/>
              <a:t>: восприятия, внимания, памяти, мышления и изменения в эмоционально-волевой сфере.  </a:t>
            </a:r>
          </a:p>
          <a:p>
            <a:r>
              <a:rPr lang="ru-RU" sz="2400" dirty="0" smtClean="0"/>
              <a:t>комплексы  </a:t>
            </a:r>
            <a:r>
              <a:rPr lang="ru-RU" sz="2400" i="1" dirty="0" smtClean="0"/>
              <a:t>субъективных переживаний. </a:t>
            </a:r>
            <a:r>
              <a:rPr lang="ru-RU" sz="2400" dirty="0" smtClean="0"/>
              <a:t> </a:t>
            </a:r>
          </a:p>
          <a:p>
            <a:r>
              <a:rPr lang="ru-RU" sz="2400" dirty="0" smtClean="0"/>
              <a:t>изменений на </a:t>
            </a:r>
            <a:r>
              <a:rPr lang="ru-RU" sz="2400" i="1" dirty="0" smtClean="0"/>
              <a:t>поведенческом уровне (качественные и количественные)</a:t>
            </a:r>
            <a:r>
              <a:rPr lang="en-US" sz="2400" i="1" dirty="0" smtClean="0"/>
              <a:t>.</a:t>
            </a:r>
            <a:endParaRPr lang="ru-RU" sz="2400" dirty="0" smtClean="0"/>
          </a:p>
          <a:p>
            <a:endParaRPr lang="ru-RU" dirty="0" smtClean="0"/>
          </a:p>
          <a:p>
            <a:endParaRPr lang="ru-RU" dirty="0"/>
          </a:p>
        </p:txBody>
      </p:sp>
    </p:spTree>
  </p:cSld>
  <p:clrMapOvr>
    <a:masterClrMapping/>
  </p:clrMapOvr>
  <p:transition>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medcentr58.ru/images/pictures/person_zdor-6.jpg"/>
          <p:cNvPicPr>
            <a:picLocks noChangeAspect="1" noChangeArrowheads="1"/>
          </p:cNvPicPr>
          <p:nvPr/>
        </p:nvPicPr>
        <p:blipFill>
          <a:blip r:embed="rId2" cstate="print"/>
          <a:srcRect/>
          <a:stretch>
            <a:fillRect/>
          </a:stretch>
        </p:blipFill>
        <p:spPr bwMode="auto">
          <a:xfrm>
            <a:off x="1714480" y="428610"/>
            <a:ext cx="5786478" cy="4129942"/>
          </a:xfrm>
          <a:prstGeom prst="rect">
            <a:avLst/>
          </a:prstGeom>
          <a:noFill/>
        </p:spPr>
      </p:pic>
    </p:spTree>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zrenielib.ru/tw_refs/11/10026/10026_html_mb345758.jpg"/>
          <p:cNvPicPr>
            <a:picLocks noChangeAspect="1" noChangeArrowheads="1"/>
          </p:cNvPicPr>
          <p:nvPr/>
        </p:nvPicPr>
        <p:blipFill>
          <a:blip r:embed="rId2" cstate="print"/>
          <a:srcRect/>
          <a:stretch>
            <a:fillRect/>
          </a:stretch>
        </p:blipFill>
        <p:spPr bwMode="auto">
          <a:xfrm>
            <a:off x="500034" y="357172"/>
            <a:ext cx="7715304" cy="4016047"/>
          </a:xfrm>
          <a:prstGeom prst="rect">
            <a:avLst/>
          </a:prstGeom>
          <a:noFill/>
        </p:spPr>
      </p:pic>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ylemook.com/wp-content/uploads/2012/09/pluggin-in1.jpg"/>
          <p:cNvPicPr>
            <a:picLocks noChangeAspect="1" noChangeArrowheads="1"/>
          </p:cNvPicPr>
          <p:nvPr/>
        </p:nvPicPr>
        <p:blipFill>
          <a:blip r:embed="rId2" cstate="screen"/>
          <a:srcRect/>
          <a:stretch>
            <a:fillRect/>
          </a:stretch>
        </p:blipFill>
        <p:spPr bwMode="auto">
          <a:xfrm>
            <a:off x="7569384" y="3635405"/>
            <a:ext cx="1574616" cy="1508095"/>
          </a:xfrm>
          <a:prstGeom prst="rect">
            <a:avLst/>
          </a:prstGeom>
          <a:noFill/>
        </p:spPr>
      </p:pic>
      <p:sp>
        <p:nvSpPr>
          <p:cNvPr id="2" name="Заголовок 1"/>
          <p:cNvSpPr>
            <a:spLocks noGrp="1"/>
          </p:cNvSpPr>
          <p:nvPr>
            <p:ph type="title"/>
          </p:nvPr>
        </p:nvSpPr>
        <p:spPr/>
        <p:txBody>
          <a:bodyPr>
            <a:normAutofit/>
          </a:bodyPr>
          <a:lstStyle/>
          <a:p>
            <a:r>
              <a:rPr lang="ru-RU" sz="3200" dirty="0" smtClean="0">
                <a:solidFill>
                  <a:schemeClr val="accent6">
                    <a:lumMod val="75000"/>
                  </a:schemeClr>
                </a:solidFill>
              </a:rPr>
              <a:t>Основные разновидности ФС</a:t>
            </a:r>
            <a:endParaRPr lang="ru-RU" sz="3200" dirty="0">
              <a:solidFill>
                <a:schemeClr val="accent6">
                  <a:lumMod val="75000"/>
                </a:schemeClr>
              </a:solidFill>
            </a:endParaRPr>
          </a:p>
        </p:txBody>
      </p:sp>
      <p:sp>
        <p:nvSpPr>
          <p:cNvPr id="3" name="Содержимое 2"/>
          <p:cNvSpPr>
            <a:spLocks noGrp="1"/>
          </p:cNvSpPr>
          <p:nvPr>
            <p:ph idx="1"/>
          </p:nvPr>
        </p:nvSpPr>
        <p:spPr/>
        <p:txBody>
          <a:bodyPr>
            <a:normAutofit fontScale="47500" lnSpcReduction="20000"/>
          </a:bodyPr>
          <a:lstStyle/>
          <a:p>
            <a:r>
              <a:rPr lang="ru-RU" sz="2900" dirty="0" err="1" smtClean="0">
                <a:solidFill>
                  <a:schemeClr val="accent6">
                    <a:lumMod val="75000"/>
                  </a:schemeClr>
                </a:solidFill>
              </a:rPr>
              <a:t>монотония</a:t>
            </a:r>
            <a:r>
              <a:rPr lang="ru-RU" sz="2900" dirty="0" smtClean="0">
                <a:solidFill>
                  <a:schemeClr val="accent6">
                    <a:lumMod val="75000"/>
                  </a:schemeClr>
                </a:solidFill>
              </a:rPr>
              <a:t> </a:t>
            </a:r>
            <a:r>
              <a:rPr lang="ru-RU" sz="2900" dirty="0" smtClean="0"/>
              <a:t>— состояние сниженного сознательного контроля за исполнением деятельности, возникающее в ситуациях однообразной работы с частым повторением стереотипных действий и обедненной внешней средой, сопровождающееся переживанием скуки/ сонливости и доминирующей мотивацией к смене деятельности;</a:t>
            </a:r>
            <a:endParaRPr lang="en-US" sz="2900" dirty="0" smtClean="0"/>
          </a:p>
          <a:p>
            <a:r>
              <a:rPr lang="ru-RU" sz="2900" dirty="0" smtClean="0">
                <a:solidFill>
                  <a:schemeClr val="accent6">
                    <a:lumMod val="75000"/>
                  </a:schemeClr>
                </a:solidFill>
              </a:rPr>
              <a:t>психическое пресыщение </a:t>
            </a:r>
            <a:r>
              <a:rPr lang="ru-RU" sz="2900" dirty="0" smtClean="0"/>
              <a:t>— состояние непринятия слишком простой и субъективно неинтересной или малоосмысленной деятельности, которое проявляется в выраженном стремлении прекратить работу (отказ от деятельности) или внести разнообразие в заданный стереотип исполнения;</a:t>
            </a:r>
          </a:p>
          <a:p>
            <a:r>
              <a:rPr lang="ru-RU" sz="2900" dirty="0" smtClean="0">
                <a:solidFill>
                  <a:schemeClr val="accent6">
                    <a:lumMod val="75000"/>
                  </a:schemeClr>
                </a:solidFill>
              </a:rPr>
              <a:t>напряженность/стресс </a:t>
            </a:r>
            <a:r>
              <a:rPr lang="ru-RU" sz="2900" dirty="0" smtClean="0"/>
              <a:t>— состояние повышенной мобилизации психологических и энергетических ресурсов, развивающееся в ответ на повышение сложности или субъективной значимости деятельности, с доминированием мотивации на преодоление затруднений, реализуемой как в продуктивной, так и в деструктивной форме (преобладание процессуальных мотивов — </a:t>
            </a:r>
            <a:r>
              <a:rPr lang="ru-RU" sz="2900" dirty="0" err="1" smtClean="0"/>
              <a:t>мотивов</a:t>
            </a:r>
            <a:r>
              <a:rPr lang="ru-RU" sz="2900" dirty="0" smtClean="0"/>
              <a:t> самосохранения или психологической защиты);</a:t>
            </a:r>
          </a:p>
          <a:p>
            <a:r>
              <a:rPr lang="ru-RU" sz="2900" dirty="0" smtClean="0">
                <a:solidFill>
                  <a:schemeClr val="accent6">
                    <a:lumMod val="75000"/>
                  </a:schemeClr>
                </a:solidFill>
              </a:rPr>
              <a:t>утомление </a:t>
            </a:r>
            <a:r>
              <a:rPr lang="ru-RU" sz="2900" dirty="0" smtClean="0"/>
              <a:t>— состояние истощения и </a:t>
            </a:r>
            <a:r>
              <a:rPr lang="ru-RU" sz="2900" dirty="0" err="1" smtClean="0"/>
              <a:t>дискоординации</a:t>
            </a:r>
            <a:r>
              <a:rPr lang="ru-RU" sz="2900" dirty="0" smtClean="0"/>
              <a:t> в протекании основных реализующих деятельность процессов, развивающееся вследствие продолжительного и интенсивного воздействия рабочих нагрузок, с доминирующей мотивацией на завершение работы и отдых. </a:t>
            </a:r>
            <a:endParaRPr lang="ru-RU" sz="3300" dirty="0" smtClean="0"/>
          </a:p>
          <a:p>
            <a:endParaRPr lang="ru-RU" dirty="0"/>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smtClean="0">
                <a:solidFill>
                  <a:schemeClr val="accent6">
                    <a:lumMod val="75000"/>
                  </a:schemeClr>
                </a:solidFill>
              </a:rPr>
              <a:t>Факторы, определяющих </a:t>
            </a:r>
            <a:r>
              <a:rPr lang="en-US" sz="3600" dirty="0" smtClean="0">
                <a:solidFill>
                  <a:schemeClr val="accent6">
                    <a:lumMod val="75000"/>
                  </a:schemeClr>
                </a:solidFill>
              </a:rPr>
              <a:t> </a:t>
            </a:r>
            <a:r>
              <a:rPr lang="ru-RU" sz="3600" dirty="0" smtClean="0">
                <a:solidFill>
                  <a:schemeClr val="accent6">
                    <a:lumMod val="75000"/>
                  </a:schemeClr>
                </a:solidFill>
              </a:rPr>
              <a:t>уровень и особенности ФС</a:t>
            </a:r>
            <a:endParaRPr lang="ru-RU" sz="3600" dirty="0">
              <a:solidFill>
                <a:schemeClr val="accent6">
                  <a:lumMod val="75000"/>
                </a:schemeClr>
              </a:solidFill>
            </a:endParaRPr>
          </a:p>
        </p:txBody>
      </p:sp>
      <p:sp>
        <p:nvSpPr>
          <p:cNvPr id="3" name="Содержимое 2"/>
          <p:cNvSpPr>
            <a:spLocks noGrp="1"/>
          </p:cNvSpPr>
          <p:nvPr>
            <p:ph idx="1"/>
          </p:nvPr>
        </p:nvSpPr>
        <p:spPr>
          <a:xfrm>
            <a:off x="428596" y="1428742"/>
            <a:ext cx="8229600" cy="3394472"/>
          </a:xfrm>
        </p:spPr>
        <p:txBody>
          <a:bodyPr>
            <a:normAutofit fontScale="40000" lnSpcReduction="20000"/>
          </a:bodyPr>
          <a:lstStyle/>
          <a:p>
            <a:pPr>
              <a:buNone/>
            </a:pPr>
            <a:r>
              <a:rPr lang="ru-RU" sz="4000" i="1" dirty="0" smtClean="0">
                <a:solidFill>
                  <a:schemeClr val="accent6">
                    <a:lumMod val="75000"/>
                  </a:schemeClr>
                </a:solidFill>
              </a:rPr>
              <a:t>Мотивация </a:t>
            </a:r>
            <a:r>
              <a:rPr lang="ru-RU" sz="4000" i="1" dirty="0" smtClean="0"/>
              <a:t>– </a:t>
            </a:r>
            <a:r>
              <a:rPr lang="ru-RU" sz="4000" dirty="0" smtClean="0"/>
              <a:t>то, ради чего выполняется конкретная деятельность. Увлеченность работой, стремление к успеху, престижное достижение, заинтересованность в вознаграждении, чувство долга, обязательство, помощь </a:t>
            </a:r>
          </a:p>
          <a:p>
            <a:pPr>
              <a:buNone/>
            </a:pPr>
            <a:r>
              <a:rPr lang="ru-RU" sz="4000" i="1" dirty="0" smtClean="0">
                <a:solidFill>
                  <a:schemeClr val="accent6">
                    <a:lumMod val="75000"/>
                  </a:schemeClr>
                </a:solidFill>
              </a:rPr>
              <a:t>Содержание труда. </a:t>
            </a:r>
            <a:r>
              <a:rPr lang="ru-RU" sz="4000" dirty="0" smtClean="0">
                <a:solidFill>
                  <a:schemeClr val="accent6">
                    <a:lumMod val="75000"/>
                  </a:schemeClr>
                </a:solidFill>
              </a:rPr>
              <a:t> </a:t>
            </a:r>
            <a:r>
              <a:rPr lang="ru-RU" sz="4000" dirty="0" smtClean="0"/>
              <a:t>Определяет требования к специфике и уровню функционального состояния.  Темп  выполнения заданий, автоматизация действий, ответственность за результат, применение физической силы или интеллекта и т.д.</a:t>
            </a:r>
          </a:p>
          <a:p>
            <a:pPr>
              <a:buNone/>
            </a:pPr>
            <a:r>
              <a:rPr lang="ru-RU" sz="4000" i="1" dirty="0" smtClean="0">
                <a:solidFill>
                  <a:schemeClr val="accent6">
                    <a:lumMod val="75000"/>
                  </a:schemeClr>
                </a:solidFill>
              </a:rPr>
              <a:t>Величина сенсорной нагрузки</a:t>
            </a:r>
            <a:r>
              <a:rPr lang="ru-RU" sz="4000" dirty="0" smtClean="0"/>
              <a:t>, которая может меняться от сенсорного перенасыщения, перегрузки до сенсорной </a:t>
            </a:r>
            <a:r>
              <a:rPr lang="ru-RU" sz="4000" dirty="0" err="1" smtClean="0"/>
              <a:t>депривации</a:t>
            </a:r>
            <a:r>
              <a:rPr lang="ru-RU" sz="4000" dirty="0" smtClean="0"/>
              <a:t> с крайним недостатком сенсорных воздействий.</a:t>
            </a:r>
          </a:p>
          <a:p>
            <a:pPr>
              <a:buNone/>
            </a:pPr>
            <a:r>
              <a:rPr lang="ru-RU" sz="4000" i="1" dirty="0" smtClean="0">
                <a:solidFill>
                  <a:schemeClr val="accent6">
                    <a:lumMod val="75000"/>
                  </a:schemeClr>
                </a:solidFill>
              </a:rPr>
              <a:t>Исходный фоновый уровень</a:t>
            </a:r>
            <a:r>
              <a:rPr lang="ru-RU" sz="4000" dirty="0" smtClean="0">
                <a:solidFill>
                  <a:schemeClr val="accent6">
                    <a:lumMod val="75000"/>
                  </a:schemeClr>
                </a:solidFill>
              </a:rPr>
              <a:t>, </a:t>
            </a:r>
            <a:r>
              <a:rPr lang="ru-RU" sz="4000" dirty="0" smtClean="0"/>
              <a:t>сохраняющий след от предшествующей деятельности субъекта.</a:t>
            </a:r>
          </a:p>
          <a:p>
            <a:pPr>
              <a:buNone/>
            </a:pPr>
            <a:r>
              <a:rPr lang="ru-RU" sz="4000" i="1" dirty="0" smtClean="0">
                <a:solidFill>
                  <a:schemeClr val="accent6">
                    <a:lumMod val="75000"/>
                  </a:schemeClr>
                </a:solidFill>
              </a:rPr>
              <a:t>Индивидуальные особенности субъекта</a:t>
            </a:r>
            <a:r>
              <a:rPr lang="ru-RU" sz="4000" i="1" dirty="0" smtClean="0"/>
              <a:t>. </a:t>
            </a:r>
            <a:r>
              <a:rPr lang="ru-RU" sz="4000" dirty="0" smtClean="0"/>
              <a:t>Например, монотонная работа по-разному влияет на лиц с сильной и слабой нервной системой.</a:t>
            </a:r>
          </a:p>
          <a:p>
            <a:pPr>
              <a:buNone/>
            </a:pPr>
            <a:r>
              <a:rPr lang="ru-RU" sz="4000" i="1" dirty="0" smtClean="0">
                <a:solidFill>
                  <a:schemeClr val="accent6">
                    <a:lumMod val="75000"/>
                  </a:schemeClr>
                </a:solidFill>
              </a:rPr>
              <a:t>Фармакологические, электрические и другие воздействия на организм.</a:t>
            </a:r>
            <a:endParaRPr lang="ru-RU" i="1" dirty="0">
              <a:solidFill>
                <a:schemeClr val="accent6">
                  <a:lumMod val="75000"/>
                </a:schemeClr>
              </a:solidFill>
            </a:endParaRPr>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smtClean="0">
                <a:solidFill>
                  <a:schemeClr val="accent6">
                    <a:lumMod val="75000"/>
                  </a:schemeClr>
                </a:solidFill>
              </a:rPr>
              <a:t>Методы для оценки ФС</a:t>
            </a:r>
            <a:endParaRPr lang="ru-RU" sz="3600" dirty="0">
              <a:solidFill>
                <a:schemeClr val="accent6">
                  <a:lumMod val="75000"/>
                </a:schemeClr>
              </a:solidFill>
            </a:endParaRPr>
          </a:p>
        </p:txBody>
      </p:sp>
      <p:sp>
        <p:nvSpPr>
          <p:cNvPr id="3" name="Содержимое 2"/>
          <p:cNvSpPr>
            <a:spLocks noGrp="1"/>
          </p:cNvSpPr>
          <p:nvPr>
            <p:ph idx="1"/>
          </p:nvPr>
        </p:nvSpPr>
        <p:spPr>
          <a:xfrm>
            <a:off x="457200" y="1200150"/>
            <a:ext cx="8229600" cy="3943350"/>
          </a:xfrm>
        </p:spPr>
        <p:txBody>
          <a:bodyPr>
            <a:normAutofit fontScale="55000" lnSpcReduction="20000"/>
          </a:bodyPr>
          <a:lstStyle/>
          <a:p>
            <a:pPr>
              <a:buNone/>
            </a:pPr>
            <a:endParaRPr lang="ru-RU" dirty="0" smtClean="0"/>
          </a:p>
          <a:p>
            <a:pPr>
              <a:buNone/>
            </a:pPr>
            <a:r>
              <a:rPr lang="ru-RU" i="1" dirty="0" smtClean="0">
                <a:solidFill>
                  <a:schemeClr val="accent6">
                    <a:lumMod val="75000"/>
                  </a:schemeClr>
                </a:solidFill>
              </a:rPr>
              <a:t>поведенческие</a:t>
            </a:r>
            <a:r>
              <a:rPr lang="ru-RU" i="1" dirty="0" smtClean="0"/>
              <a:t> </a:t>
            </a:r>
            <a:r>
              <a:rPr lang="ru-RU" dirty="0" smtClean="0"/>
              <a:t>(хронометраж продуктивности работы, анализ брака в разные часы работы; тестовые задания, моделирующие работу психики в профессиональных задачах, например корректурная проба Бурдона);</a:t>
            </a:r>
          </a:p>
          <a:p>
            <a:pPr>
              <a:buNone/>
            </a:pPr>
            <a:r>
              <a:rPr lang="ru-RU" i="1" dirty="0" smtClean="0">
                <a:solidFill>
                  <a:schemeClr val="accent6">
                    <a:lumMod val="75000"/>
                  </a:schemeClr>
                </a:solidFill>
              </a:rPr>
              <a:t>психометрические</a:t>
            </a:r>
            <a:r>
              <a:rPr lang="ru-RU" i="1" dirty="0" smtClean="0"/>
              <a:t> </a:t>
            </a:r>
            <a:r>
              <a:rPr lang="ru-RU" dirty="0" smtClean="0"/>
              <a:t>(методы, ориентированные на оценку состояния психических функций, например, задания на проверку эффективности оперативной кратковременной памяти или проба измерения критической частоты слияния мельканий — КЧСМ);</a:t>
            </a:r>
          </a:p>
          <a:p>
            <a:pPr>
              <a:buNone/>
            </a:pPr>
            <a:r>
              <a:rPr lang="ru-RU" i="1" dirty="0" smtClean="0">
                <a:solidFill>
                  <a:schemeClr val="accent6">
                    <a:lumMod val="75000"/>
                  </a:schemeClr>
                </a:solidFill>
              </a:rPr>
              <a:t>физиологические</a:t>
            </a:r>
            <a:r>
              <a:rPr lang="ru-RU" i="1" dirty="0" smtClean="0"/>
              <a:t> </a:t>
            </a:r>
            <a:r>
              <a:rPr lang="ru-RU" dirty="0" smtClean="0"/>
              <a:t>(оценивающие состояние физиологических  функций, например, замеры частоты сердечных сокращений, дыхания, артериального давления);</a:t>
            </a:r>
          </a:p>
          <a:p>
            <a:pPr>
              <a:buNone/>
            </a:pPr>
            <a:r>
              <a:rPr lang="ru-RU" i="1" dirty="0" smtClean="0">
                <a:solidFill>
                  <a:schemeClr val="accent6">
                    <a:lumMod val="75000"/>
                  </a:schemeClr>
                </a:solidFill>
              </a:rPr>
              <a:t>методы субъектной оценки и </a:t>
            </a:r>
            <a:r>
              <a:rPr lang="ru-RU" i="1" dirty="0" err="1" smtClean="0">
                <a:solidFill>
                  <a:schemeClr val="accent6">
                    <a:lumMod val="75000"/>
                  </a:schemeClr>
                </a:solidFill>
              </a:rPr>
              <a:t>шкалирования</a:t>
            </a:r>
            <a:r>
              <a:rPr lang="ru-RU" i="1" dirty="0" smtClean="0">
                <a:solidFill>
                  <a:schemeClr val="accent6">
                    <a:lumMod val="75000"/>
                  </a:schemeClr>
                </a:solidFill>
              </a:rPr>
              <a:t> </a:t>
            </a:r>
            <a:r>
              <a:rPr lang="ru-RU" dirty="0" smtClean="0"/>
              <a:t>ощущений усталости, самочувствия, настроения (методика «САН») или сбор  количества симптомов утомления и измерение их интенсивности.</a:t>
            </a:r>
            <a:br>
              <a:rPr lang="ru-RU" dirty="0" smtClean="0"/>
            </a:br>
            <a:endParaRPr lang="ru-RU" dirty="0" smtClean="0"/>
          </a:p>
          <a:p>
            <a:endParaRPr lang="ru-RU" dirty="0"/>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solidFill>
                  <a:schemeClr val="accent6">
                    <a:lumMod val="75000"/>
                  </a:schemeClr>
                </a:solidFill>
              </a:rPr>
              <a:t>Подходы к пониманию и описанию ФС</a:t>
            </a:r>
            <a:endParaRPr lang="ru-RU" dirty="0">
              <a:solidFill>
                <a:schemeClr val="accent6">
                  <a:lumMod val="75000"/>
                </a:schemeClr>
              </a:solidFill>
            </a:endParaRPr>
          </a:p>
        </p:txBody>
      </p:sp>
      <p:sp>
        <p:nvSpPr>
          <p:cNvPr id="3" name="Подзаголовок 2"/>
          <p:cNvSpPr>
            <a:spLocks noGrp="1"/>
          </p:cNvSpPr>
          <p:nvPr>
            <p:ph type="subTitle" idx="1"/>
          </p:nvPr>
        </p:nvSpPr>
        <p:spPr/>
        <p:txBody>
          <a:bodyPr/>
          <a:lstStyle/>
          <a:p>
            <a:endParaRPr lang="ru-RU"/>
          </a:p>
        </p:txBody>
      </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accent6">
                    <a:lumMod val="75000"/>
                  </a:schemeClr>
                </a:solidFill>
              </a:rPr>
              <a:t>Комплексный подход </a:t>
            </a:r>
            <a:endParaRPr lang="ru-RU" dirty="0">
              <a:solidFill>
                <a:schemeClr val="accent6">
                  <a:lumMod val="75000"/>
                </a:schemeClr>
              </a:solidFill>
            </a:endParaRPr>
          </a:p>
        </p:txBody>
      </p:sp>
      <p:sp>
        <p:nvSpPr>
          <p:cNvPr id="3" name="Содержимое 2"/>
          <p:cNvSpPr>
            <a:spLocks noGrp="1"/>
          </p:cNvSpPr>
          <p:nvPr>
            <p:ph idx="1"/>
          </p:nvPr>
        </p:nvSpPr>
        <p:spPr/>
        <p:txBody>
          <a:bodyPr>
            <a:normAutofit fontScale="47500" lnSpcReduction="20000"/>
          </a:bodyPr>
          <a:lstStyle/>
          <a:p>
            <a:r>
              <a:rPr lang="ru-RU" dirty="0" smtClean="0"/>
              <a:t>Разрабатывается как следствие возможности множественной регистрации психофизиологических индикаторов. </a:t>
            </a:r>
          </a:p>
          <a:p>
            <a:r>
              <a:rPr lang="ru-RU" dirty="0" smtClean="0"/>
              <a:t>ФС - интегральный комплекс наличных характеристик тех качеств и свойств организма человека, которые прямо или косвенно определяют его деятельность и сопровождают различные аспекты человеческой деятельности и поведения.</a:t>
            </a:r>
          </a:p>
          <a:p>
            <a:r>
              <a:rPr lang="ru-RU" dirty="0" smtClean="0"/>
              <a:t>результат динамического взаимодействия организма с внешней средой и отражает состояние «организованного» целого. </a:t>
            </a:r>
          </a:p>
          <a:p>
            <a:r>
              <a:rPr lang="ru-RU" dirty="0" smtClean="0"/>
              <a:t> изменение ФС представляет собой смену одного комплекса реакций другим, причем все эти реакции взаимосвязаны между собой и обеспечивают более или менее адекватное поведение организма в окружающей среде. </a:t>
            </a:r>
          </a:p>
          <a:p>
            <a:r>
              <a:rPr lang="ru-RU" dirty="0" smtClean="0"/>
              <a:t> + -  каждое ФС  характеризуется своим собственным уникальным сочетанием показателей и реакций (однозначным многомерным вектором). </a:t>
            </a:r>
          </a:p>
          <a:p>
            <a:r>
              <a:rPr lang="ru-RU" dirty="0" smtClean="0"/>
              <a:t>-  -   набор показателей, пусть даже строго упорядоченный и уникальный, не позволяет выявить сущность конкретного функционального состояния, поскольку всегда оказывается лишь внешним описанием и перечислением, лишенным содержательной характеристики наиболее значимой для понимания сути ФС. </a:t>
            </a:r>
            <a:endParaRPr lang="ru-RU" dirty="0"/>
          </a:p>
        </p:txBody>
      </p:sp>
    </p:spTree>
  </p:cSld>
  <p:clrMapOvr>
    <a:masterClrMapping/>
  </p:clrMapOvr>
  <p:transition>
    <p:wipe dir="r"/>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471</TotalTime>
  <Words>2703</Words>
  <Application>Microsoft Office PowerPoint</Application>
  <PresentationFormat>Экран (16:9)</PresentationFormat>
  <Paragraphs>230</Paragraphs>
  <Slides>41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Тема Office</vt:lpstr>
      <vt:lpstr>Психофизиология функциональных состояний. Психофизиология стресса</vt:lpstr>
      <vt:lpstr>Основные вопросы</vt:lpstr>
      <vt:lpstr>Функциональное состояние</vt:lpstr>
      <vt:lpstr>Параметры ФС</vt:lpstr>
      <vt:lpstr>Основные разновидности ФС</vt:lpstr>
      <vt:lpstr>Факторы, определяющих  уровень и особенности ФС</vt:lpstr>
      <vt:lpstr>Методы для оценки ФС</vt:lpstr>
      <vt:lpstr>Подходы к пониманию и описанию ФС</vt:lpstr>
      <vt:lpstr>Комплексный подход </vt:lpstr>
      <vt:lpstr>Эргономический подход</vt:lpstr>
      <vt:lpstr>Два класса ФС</vt:lpstr>
      <vt:lpstr> Психофизиологический подход     </vt:lpstr>
      <vt:lpstr> Уровень бодрствования </vt:lpstr>
      <vt:lpstr>Состояние бодрствования и эффективность деятельности </vt:lpstr>
      <vt:lpstr>Закон Йеркса -Додсона</vt:lpstr>
      <vt:lpstr>Картография внутреннего пространства</vt:lpstr>
      <vt:lpstr>Континуум восприятие- галлюцинация</vt:lpstr>
      <vt:lpstr>Континуум восприятие- медитация</vt:lpstr>
      <vt:lpstr>Уровни регуляции бодрствования: </vt:lpstr>
      <vt:lpstr> Нейрохимический подход </vt:lpstr>
      <vt:lpstr>Методы диагностики функциональных состояний</vt:lpstr>
      <vt:lpstr>ЭЭГ показатели ФС  </vt:lpstr>
      <vt:lpstr> Вегетативные показатели </vt:lpstr>
      <vt:lpstr> Эффекты действия симпатической и парасимпатической систем</vt:lpstr>
      <vt:lpstr> I - уровни бодрствования;  II - динамика ритмов ЭЭГ при разных уровнях бодрствования;  А - пробуждение ото сна;  Б - пробуждение внимания;  В - пробуждение эмоций.  Прямой линией обозначено возрастание уровней бодрствования в пределах континуума.  Пунктирной линией обозначена динамика эффективности деятельности в зависимости от уровня бодрствования </vt:lpstr>
      <vt:lpstr> Психофизиология стресса </vt:lpstr>
      <vt:lpstr>Слайд 27</vt:lpstr>
      <vt:lpstr>Физиологический механизм стресса</vt:lpstr>
      <vt:lpstr> Виды стресса </vt:lpstr>
      <vt:lpstr>Общий  адаптационный синдром </vt:lpstr>
      <vt:lpstr>Слайд 31</vt:lpstr>
      <vt:lpstr>Последствия длительного стресса</vt:lpstr>
      <vt:lpstr>Индивидуальные различия  </vt:lpstr>
      <vt:lpstr>Слайд 34</vt:lpstr>
      <vt:lpstr>Модель управления стрессом</vt:lpstr>
      <vt:lpstr> Психофизиологические методы коррекции стрессогенных состояний</vt:lpstr>
      <vt:lpstr>Приемы обратной связи  в регуляции ФС</vt:lpstr>
      <vt:lpstr> Искусственная обратная связь </vt:lpstr>
      <vt:lpstr> Виды искусственной ОС  </vt:lpstr>
      <vt:lpstr>Слайд 40</vt:lpstr>
      <vt:lpstr>Слайд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Психофизиология функциональных состояний</dc:title>
  <dc:creator>Vad</dc:creator>
  <cp:lastModifiedBy>Бэла</cp:lastModifiedBy>
  <cp:revision>11</cp:revision>
  <dcterms:created xsi:type="dcterms:W3CDTF">2016-02-04T09:07:05Z</dcterms:created>
  <dcterms:modified xsi:type="dcterms:W3CDTF">2022-09-20T18:20:05Z</dcterms:modified>
</cp:coreProperties>
</file>