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F7C7-79B1-45E6-B204-4439F3B802D8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6939-E16A-45F2-BDB2-1957CB283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21497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МИНИСТЕРСТВО</a:t>
            </a:r>
            <a:r>
              <a:rPr lang="en-US" sz="2700" b="1" dirty="0" smtClean="0"/>
              <a:t>  </a:t>
            </a:r>
            <a:r>
              <a:rPr lang="ru-RU" sz="2700" b="1" dirty="0" smtClean="0"/>
              <a:t>НАУКИ И ВЫСШЕГО </a:t>
            </a:r>
            <a:r>
              <a:rPr lang="en-US" sz="2700" b="1" dirty="0" smtClean="0"/>
              <a:t>  </a:t>
            </a:r>
            <a:r>
              <a:rPr lang="ru-RU" sz="2700" b="1" dirty="0" smtClean="0"/>
              <a:t>ОБРАЗОВАНИЯ  РОССИЙСКОЙ ФЕДЕРАЦИИ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dirty="0" smtClean="0"/>
              <a:t>АДЫГЕЙСКИЙ ГОСУДАРСТВЕННЫЙ УНИВЕРСИТЕТ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ПОЛЕВАЯ ПРАКТИКА ПО БОТАНИКЕ (ОЗНАКОМИТЕЛЬНАЯ) 1 курс ,З</a:t>
            </a:r>
            <a:r>
              <a:rPr lang="en-US" sz="2700" b="1" dirty="0" smtClean="0"/>
              <a:t>/</a:t>
            </a:r>
            <a:r>
              <a:rPr lang="ru-RU" sz="2700" b="1" dirty="0"/>
              <a:t>О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Исполнитель: </a:t>
            </a:r>
            <a:r>
              <a:rPr lang="en-US" sz="2200" b="1" dirty="0" smtClean="0"/>
              <a:t> </a:t>
            </a:r>
            <a:r>
              <a:rPr lang="ru-RU" sz="2200" b="1" dirty="0" smtClean="0"/>
              <a:t>к.б.н., </a:t>
            </a:r>
            <a:r>
              <a:rPr lang="ru-RU" sz="2200" b="1" dirty="0" err="1" smtClean="0"/>
              <a:t>Бибалова</a:t>
            </a:r>
            <a:r>
              <a:rPr lang="ru-RU" sz="2200" b="1" dirty="0" smtClean="0"/>
              <a:t> Л.В.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Монтирование гербария</a:t>
            </a:r>
            <a:endParaRPr lang="ru-RU" sz="3200" dirty="0"/>
          </a:p>
        </p:txBody>
      </p:sp>
      <p:pic>
        <p:nvPicPr>
          <p:cNvPr id="4" name="Содержимое 3" descr="https://shtory-deco.ru/wp-content/uploads/1/b/1/1b1cc8dfe8c71480b93f8093acd2f65b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7" y="1500174"/>
            <a:ext cx="7358114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</a:t>
            </a:r>
            <a:r>
              <a:rPr lang="ru-RU" sz="3200" b="1" dirty="0" smtClean="0"/>
              <a:t>аполнение </a:t>
            </a:r>
            <a:r>
              <a:rPr lang="ru-RU" sz="3200" b="1" dirty="0"/>
              <a:t>гербарной этикетки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r>
              <a:rPr lang="ru-RU" sz="2000" b="1" dirty="0"/>
              <a:t>ГЕРБАРИЙ  ФГБОУ ВО «Адыгейский государственный университет»</a:t>
            </a:r>
            <a:endParaRPr lang="ru-RU" sz="2000" dirty="0"/>
          </a:p>
          <a:p>
            <a:r>
              <a:rPr lang="en-US" sz="2000" b="1" i="1" u="sng" dirty="0"/>
              <a:t>___________</a:t>
            </a:r>
            <a:r>
              <a:rPr lang="en-US" sz="2000" b="1" i="1" u="sng" dirty="0" err="1"/>
              <a:t>Ranunculaceae</a:t>
            </a:r>
            <a:r>
              <a:rPr lang="en-US" sz="2000" b="1" i="1" u="sng" dirty="0"/>
              <a:t> – </a:t>
            </a:r>
            <a:r>
              <a:rPr lang="ru-RU" sz="2000" b="1" i="1" u="sng" dirty="0"/>
              <a:t>Лютиковые</a:t>
            </a:r>
            <a:r>
              <a:rPr lang="en-US" sz="2000" b="1" i="1" u="sng" dirty="0"/>
              <a:t>_____________</a:t>
            </a:r>
            <a:endParaRPr lang="ru-RU" sz="2000" dirty="0"/>
          </a:p>
          <a:p>
            <a:r>
              <a:rPr lang="en-US" sz="2000" b="1" i="1" u="sng" dirty="0"/>
              <a:t>____________Ranunculus </a:t>
            </a:r>
            <a:r>
              <a:rPr lang="en-US" sz="2000" b="1" i="1" u="sng" dirty="0" err="1"/>
              <a:t>repens</a:t>
            </a:r>
            <a:r>
              <a:rPr lang="en-US" sz="2000" b="1" i="1" u="sng" dirty="0"/>
              <a:t> L.__________________</a:t>
            </a:r>
            <a:endParaRPr lang="ru-RU" sz="2000" dirty="0"/>
          </a:p>
          <a:p>
            <a:r>
              <a:rPr lang="ru-RU" sz="2000" b="1" i="1" u="sng" dirty="0" err="1"/>
              <a:t>______________Лютик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ползучий___________________</a:t>
            </a:r>
            <a:endParaRPr lang="ru-RU" sz="2000" dirty="0"/>
          </a:p>
          <a:p>
            <a:r>
              <a:rPr lang="ru-RU" sz="2000" dirty="0" err="1"/>
              <a:t>Местонахождение:</a:t>
            </a:r>
            <a:r>
              <a:rPr lang="ru-RU" sz="2000" i="1" u="sng" dirty="0" err="1"/>
              <a:t>Республика</a:t>
            </a:r>
            <a:r>
              <a:rPr lang="ru-RU" sz="2000" i="1" u="sng" dirty="0"/>
              <a:t> Адыгея, северо-восточная окраина г. Майкоп</a:t>
            </a:r>
            <a:endParaRPr lang="ru-RU" sz="2000" dirty="0"/>
          </a:p>
          <a:p>
            <a:r>
              <a:rPr lang="ru-RU" sz="2000" dirty="0"/>
              <a:t>Условия обитания: </a:t>
            </a:r>
            <a:r>
              <a:rPr lang="ru-RU" sz="2000" dirty="0" err="1"/>
              <a:t>_</a:t>
            </a:r>
            <a:r>
              <a:rPr lang="ru-RU" sz="2000" i="1" u="sng" dirty="0" err="1"/>
              <a:t>разнотравно-злаковый</a:t>
            </a:r>
            <a:r>
              <a:rPr lang="ru-RU" sz="2000" i="1" u="sng" dirty="0"/>
              <a:t> увлажненный луг на обочине </a:t>
            </a:r>
            <a:r>
              <a:rPr lang="ru-RU" sz="2000" i="1" u="sng" dirty="0" smtClean="0"/>
              <a:t>дороги</a:t>
            </a:r>
          </a:p>
          <a:p>
            <a:endParaRPr lang="ru-RU" sz="2000" i="1" u="sng" dirty="0"/>
          </a:p>
          <a:p>
            <a:pPr algn="r">
              <a:lnSpc>
                <a:spcPct val="120000"/>
              </a:lnSpc>
              <a:buNone/>
            </a:pPr>
            <a:r>
              <a:rPr lang="ru-RU" sz="2000" dirty="0" smtClean="0"/>
              <a:t>Дата </a:t>
            </a:r>
            <a:r>
              <a:rPr lang="ru-RU" sz="2000" dirty="0"/>
              <a:t>сбора:  5.06.2022 г.                               </a:t>
            </a:r>
            <a:r>
              <a:rPr lang="ru-RU" sz="2000" dirty="0" smtClean="0"/>
              <a:t> 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2000" dirty="0" smtClean="0"/>
              <a:t>Собрал</a:t>
            </a:r>
            <a:r>
              <a:rPr lang="ru-RU" sz="2000" dirty="0"/>
              <a:t>: </a:t>
            </a:r>
            <a:r>
              <a:rPr lang="ru-RU" sz="2000" i="1" dirty="0"/>
              <a:t>Иванова Е.М.</a:t>
            </a:r>
            <a:endParaRPr lang="ru-RU" sz="2000" dirty="0"/>
          </a:p>
          <a:p>
            <a:pPr>
              <a:lnSpc>
                <a:spcPct val="120000"/>
              </a:lnSpc>
              <a:buNone/>
            </a:pPr>
            <a:r>
              <a:rPr lang="ru-RU" sz="2000" dirty="0"/>
              <a:t>                                                                       </a:t>
            </a:r>
            <a:r>
              <a:rPr lang="ru-RU" sz="2000" dirty="0" smtClean="0"/>
              <a:t>                   Определил</a:t>
            </a:r>
            <a:r>
              <a:rPr lang="ru-RU" sz="2000" dirty="0"/>
              <a:t>: </a:t>
            </a:r>
            <a:r>
              <a:rPr lang="ru-RU" sz="2000" i="1" dirty="0"/>
              <a:t>Иванова Е.М.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Монтирование гербария</a:t>
            </a:r>
            <a:endParaRPr lang="ru-RU" sz="3200" dirty="0"/>
          </a:p>
        </p:txBody>
      </p:sp>
      <p:pic>
        <p:nvPicPr>
          <p:cNvPr id="4" name="Содержимое 3" descr="https://www.maam.ru/upload/blogs/detsad-2626-14480440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56185" y="1600200"/>
            <a:ext cx="603163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ЗАДАНИЕ№2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786346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8000" b="1" dirty="0" smtClean="0"/>
          </a:p>
          <a:p>
            <a:pPr algn="ctr">
              <a:buNone/>
            </a:pPr>
            <a:r>
              <a:rPr lang="en-US" sz="8000" b="1" dirty="0" smtClean="0"/>
              <a:t> </a:t>
            </a:r>
            <a:r>
              <a:rPr lang="ru-RU" sz="8000" b="1" dirty="0" smtClean="0"/>
              <a:t>Тема: </a:t>
            </a:r>
            <a:r>
              <a:rPr lang="ru-RU" sz="8000" b="1" dirty="0" err="1" smtClean="0"/>
              <a:t>Биоморфологическое</a:t>
            </a:r>
            <a:r>
              <a:rPr lang="ru-RU" sz="8000" b="1" dirty="0" smtClean="0"/>
              <a:t> описание растений</a:t>
            </a:r>
            <a:r>
              <a:rPr lang="en-US" sz="8000" b="1" dirty="0" smtClean="0"/>
              <a:t> 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    </a:t>
            </a:r>
            <a:r>
              <a:rPr lang="ru-RU" sz="8000" b="1" dirty="0" err="1" smtClean="0"/>
              <a:t>Цель:Изучение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биоморфологических</a:t>
            </a:r>
            <a:r>
              <a:rPr lang="ru-RU" sz="8000" b="1" dirty="0" smtClean="0"/>
              <a:t> особенностей местных видов растений.</a:t>
            </a:r>
            <a:endParaRPr lang="ru-RU" sz="8000" dirty="0" smtClean="0"/>
          </a:p>
          <a:p>
            <a:pPr>
              <a:buNone/>
            </a:pPr>
            <a:r>
              <a:rPr lang="en-US" sz="8000" b="1" dirty="0" smtClean="0"/>
              <a:t>         </a:t>
            </a:r>
            <a:r>
              <a:rPr lang="ru-RU" sz="8000" b="1" dirty="0" smtClean="0"/>
              <a:t>Дать </a:t>
            </a:r>
            <a:r>
              <a:rPr lang="ru-RU" sz="8000" b="1" dirty="0" err="1" smtClean="0"/>
              <a:t>биоморфологическую</a:t>
            </a:r>
            <a:r>
              <a:rPr lang="ru-RU" sz="8000" b="1" dirty="0" smtClean="0"/>
              <a:t> характеристику представителю одного из распространенных или редких семейств растений в Узбекистане.</a:t>
            </a:r>
            <a:endParaRPr lang="ru-RU" sz="8000" dirty="0" smtClean="0"/>
          </a:p>
          <a:p>
            <a:r>
              <a:rPr lang="ru-RU" sz="8000" b="1" dirty="0" smtClean="0"/>
              <a:t>План </a:t>
            </a:r>
            <a:r>
              <a:rPr lang="ru-RU" sz="8000" b="1" dirty="0" err="1" smtClean="0"/>
              <a:t>биоморфологического</a:t>
            </a:r>
            <a:r>
              <a:rPr lang="ru-RU" sz="8000" dirty="0" smtClean="0"/>
              <a:t> анализа цветкового растения </a:t>
            </a:r>
          </a:p>
          <a:p>
            <a:r>
              <a:rPr lang="ru-RU" sz="8000" dirty="0" smtClean="0"/>
              <a:t>1. СИСТЕМАТИЧЕСКАЯ ПРИНАДЛЕЖНОСТЬ – отдел, класс, порядок, семейство, род, вид.</a:t>
            </a:r>
          </a:p>
          <a:p>
            <a:r>
              <a:rPr lang="ru-RU" sz="8000" dirty="0" smtClean="0"/>
              <a:t> 2. ЦВЕТОК – а) окраска цветков; б) форма околоцветника (двойной, простой); в) обоеполый или однополый; г) число листьев околоцветника (пятичленный, четырехчленный, трехчленный, двухчленный); </a:t>
            </a:r>
            <a:r>
              <a:rPr lang="ru-RU" sz="8000" dirty="0" err="1" smtClean="0"/>
              <a:t>д</a:t>
            </a:r>
            <a:r>
              <a:rPr lang="ru-RU" sz="8000" dirty="0" smtClean="0"/>
              <a:t>) отсутствие околоцветника; е) расположения членов цветка (ациклическое, </a:t>
            </a:r>
            <a:r>
              <a:rPr lang="ru-RU" sz="8000" dirty="0" err="1" smtClean="0"/>
              <a:t>гемицикличнское</a:t>
            </a:r>
            <a:r>
              <a:rPr lang="ru-RU" sz="8000" dirty="0" smtClean="0"/>
              <a:t>, циклическое). </a:t>
            </a:r>
          </a:p>
          <a:p>
            <a:r>
              <a:rPr lang="ru-RU" sz="8000" dirty="0" smtClean="0"/>
              <a:t>3.ОКОЛОЦВЕТНИК (Р) – простой (венчиковидный или </a:t>
            </a:r>
            <a:r>
              <a:rPr lang="ru-RU" sz="8000" dirty="0" err="1" smtClean="0"/>
              <a:t>чашечковидный</a:t>
            </a:r>
            <a:r>
              <a:rPr lang="ru-RU" sz="8000" dirty="0" smtClean="0"/>
              <a:t>), </a:t>
            </a:r>
            <a:r>
              <a:rPr lang="ru-RU" sz="8000" dirty="0" err="1" smtClean="0"/>
              <a:t>свободнолистный</a:t>
            </a:r>
            <a:r>
              <a:rPr lang="ru-RU" sz="8000" dirty="0" smtClean="0"/>
              <a:t> </a:t>
            </a:r>
            <a:r>
              <a:rPr lang="ru-RU" sz="8000" dirty="0" err="1" smtClean="0"/>
              <a:t>или</a:t>
            </a:r>
            <a:r>
              <a:rPr lang="ru-RU" sz="8000" dirty="0" smtClean="0"/>
              <a:t> сростнолистный, актиноморфный или зигоморфный, число членов околоцветника.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полевая практика по ботанике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4.ЧАШЕЧКА (</a:t>
            </a:r>
            <a:r>
              <a:rPr lang="ru-RU" dirty="0" err="1" smtClean="0"/>
              <a:t>Са</a:t>
            </a:r>
            <a:r>
              <a:rPr lang="ru-RU" dirty="0" smtClean="0"/>
              <a:t>) – </a:t>
            </a:r>
            <a:r>
              <a:rPr lang="ru-RU" dirty="0" err="1" smtClean="0"/>
              <a:t>свободнолистная</a:t>
            </a:r>
            <a:r>
              <a:rPr lang="ru-RU" dirty="0" smtClean="0"/>
              <a:t> или сростнолистная (цилиндрическая, колокольчатая, вздутая, двугубая, чашечка с </a:t>
            </a:r>
            <a:r>
              <a:rPr lang="ru-RU" dirty="0" err="1" smtClean="0"/>
              <a:t>подчашием</a:t>
            </a:r>
            <a:r>
              <a:rPr lang="ru-RU" dirty="0" smtClean="0"/>
              <a:t>, </a:t>
            </a:r>
            <a:r>
              <a:rPr lang="ru-RU" dirty="0" err="1" smtClean="0"/>
              <a:t>раздельнолистная</a:t>
            </a:r>
            <a:r>
              <a:rPr lang="ru-RU" dirty="0" smtClean="0"/>
              <a:t>), актиноморфная или зигоморфная, число чашелистиков. </a:t>
            </a:r>
          </a:p>
          <a:p>
            <a:r>
              <a:rPr lang="ru-RU" dirty="0" smtClean="0"/>
              <a:t>5.ВЕНЧИК (Со) – </a:t>
            </a:r>
            <a:r>
              <a:rPr lang="ru-RU" dirty="0" err="1" smtClean="0"/>
              <a:t>свободнолистный</a:t>
            </a:r>
            <a:r>
              <a:rPr lang="ru-RU" dirty="0" smtClean="0"/>
              <a:t> или сростнолистный (</a:t>
            </a:r>
            <a:r>
              <a:rPr lang="ru-RU" dirty="0" err="1" smtClean="0"/>
              <a:t>трубчатоколесовидный</a:t>
            </a:r>
            <a:r>
              <a:rPr lang="ru-RU" dirty="0" smtClean="0"/>
              <a:t>, колесовидный, двугубый, воронковидный, колокольчатый, </a:t>
            </a:r>
            <a:r>
              <a:rPr lang="ru-RU" dirty="0" err="1" smtClean="0"/>
              <a:t>одногубый</a:t>
            </a:r>
            <a:r>
              <a:rPr lang="ru-RU" dirty="0" smtClean="0"/>
              <a:t>, </a:t>
            </a:r>
            <a:r>
              <a:rPr lang="ru-RU" dirty="0" err="1" smtClean="0"/>
              <a:t>шлемообразный</a:t>
            </a:r>
            <a:r>
              <a:rPr lang="ru-RU" dirty="0" smtClean="0"/>
              <a:t>, мотыльковый, со шпорцем, язычковый, трубчатый, </a:t>
            </a:r>
            <a:r>
              <a:rPr lang="ru-RU" dirty="0" err="1" smtClean="0"/>
              <a:t>ложноязычковый</a:t>
            </a:r>
            <a:r>
              <a:rPr lang="ru-RU" dirty="0" smtClean="0"/>
              <a:t>), актиноморфный или зигоморфный; наличие и форма нектарников; форма и цвет трубки, зева, отгиба и губы; число лепестков. </a:t>
            </a:r>
          </a:p>
          <a:p>
            <a:r>
              <a:rPr lang="ru-RU" dirty="0" smtClean="0"/>
              <a:t>6.АНДРОЦЕЙ (совокупность тычинок) (А) – свободный или сросшийся (</a:t>
            </a:r>
            <a:r>
              <a:rPr lang="ru-RU" dirty="0" err="1" smtClean="0"/>
              <a:t>многобратственный</a:t>
            </a:r>
            <a:r>
              <a:rPr lang="ru-RU" dirty="0" smtClean="0"/>
              <a:t>, </a:t>
            </a:r>
            <a:r>
              <a:rPr lang="ru-RU" dirty="0" err="1" smtClean="0"/>
              <a:t>однобратственный</a:t>
            </a:r>
            <a:r>
              <a:rPr lang="ru-RU" dirty="0" smtClean="0"/>
              <a:t>, </a:t>
            </a:r>
            <a:r>
              <a:rPr lang="ru-RU" dirty="0" err="1" smtClean="0"/>
              <a:t>двубратственный</a:t>
            </a:r>
            <a:r>
              <a:rPr lang="ru-RU" dirty="0" smtClean="0"/>
              <a:t>, </a:t>
            </a:r>
            <a:r>
              <a:rPr lang="ru-RU" dirty="0" err="1" smtClean="0"/>
              <a:t>двусильный</a:t>
            </a:r>
            <a:r>
              <a:rPr lang="ru-RU" dirty="0" smtClean="0"/>
              <a:t>, </a:t>
            </a:r>
            <a:r>
              <a:rPr lang="ru-RU" dirty="0" err="1" smtClean="0"/>
              <a:t>четырехсильный</a:t>
            </a:r>
            <a:r>
              <a:rPr lang="ru-RU" dirty="0" smtClean="0"/>
              <a:t>); наличие стаминодиев, расположение тычинок (циклическое, спирально-ациклическое); число тычинок. </a:t>
            </a:r>
          </a:p>
          <a:p>
            <a:r>
              <a:rPr lang="ru-RU" dirty="0" smtClean="0"/>
              <a:t>7.ГИНЕЦЕЙ (совокупность плодолистиков) (G) – число плодолистиков, тип гинецея (апокарпный, </a:t>
            </a:r>
            <a:r>
              <a:rPr lang="ru-RU" dirty="0" err="1" smtClean="0"/>
              <a:t>ценокарпный</a:t>
            </a:r>
            <a:r>
              <a:rPr lang="ru-RU" dirty="0" smtClean="0"/>
              <a:t>); число пестиков; число столби- 7 ков и рылец в пестике, их длина и форма; тип завязи (верхняя, нижняя, полунижняя). </a:t>
            </a:r>
          </a:p>
          <a:p>
            <a:r>
              <a:rPr lang="ru-RU" dirty="0" smtClean="0"/>
              <a:t>8. ФОРМУЛА ЦВЕТКА.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596" y="-142900"/>
            <a:ext cx="8229600" cy="142900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9. СОЦВЕТИЕ – форма соцветия, простое или сложное, </a:t>
            </a:r>
            <a:r>
              <a:rPr lang="ru-RU" sz="1800" dirty="0" err="1" smtClean="0"/>
              <a:t>ботрическое</a:t>
            </a:r>
            <a:r>
              <a:rPr lang="ru-RU" sz="1800" dirty="0" smtClean="0"/>
              <a:t> (моноподиальное) или </a:t>
            </a:r>
            <a:r>
              <a:rPr lang="ru-RU" sz="1800" dirty="0" err="1" smtClean="0"/>
              <a:t>цимозное</a:t>
            </a:r>
            <a:r>
              <a:rPr lang="ru-RU" sz="1800" dirty="0" smtClean="0"/>
              <a:t> (</a:t>
            </a:r>
            <a:r>
              <a:rPr lang="ru-RU" sz="1800" dirty="0" err="1" smtClean="0"/>
              <a:t>симподиальное</a:t>
            </a:r>
            <a:r>
              <a:rPr lang="ru-RU" sz="1800" dirty="0" smtClean="0"/>
              <a:t>) по типу ветвления соцветия. </a:t>
            </a:r>
          </a:p>
          <a:p>
            <a:pPr>
              <a:buNone/>
            </a:pPr>
            <a:r>
              <a:rPr lang="ru-RU" sz="1800" dirty="0" smtClean="0"/>
              <a:t>10. ПЛОД – морфологический тип плода (сухой, сочный; листовка, орешек, боб, стручок, коробочка, ягода, тыквина, яблоко и т.д.) простой или сборный; генетический тип плода (апокарпный или </a:t>
            </a:r>
            <a:r>
              <a:rPr lang="ru-RU" sz="1800" dirty="0" err="1" smtClean="0"/>
              <a:t>ценокарпный</a:t>
            </a:r>
            <a:r>
              <a:rPr lang="ru-RU" sz="1800" dirty="0" smtClean="0"/>
              <a:t>). </a:t>
            </a:r>
          </a:p>
          <a:p>
            <a:pPr>
              <a:buNone/>
            </a:pPr>
            <a:r>
              <a:rPr lang="ru-RU" sz="1800" dirty="0" smtClean="0"/>
              <a:t>11. ЛИСТ – простой или сложный; форма листовой пластинки; характер расчленения листовой пластинки; край и основание листовой пластинки; черешковый или сидячий; наличие и форма прилистников, влагалища, раструба, язычка; тип листорасположения. </a:t>
            </a:r>
          </a:p>
          <a:p>
            <a:pPr>
              <a:buNone/>
            </a:pPr>
            <a:r>
              <a:rPr lang="ru-RU" sz="1800" dirty="0" smtClean="0"/>
              <a:t>12. СТЕБЕЛЬ – форма стебля в пространстве (прямостоячий, стелющийся, лазающий, приподнимающийся и т.д.); форма стебля в поперечном сечении (многогранный, 2-3-4-гранный, округлый, сплюснутый, крылатый, ребристый, бороздчатый); видоизменения стебля. </a:t>
            </a:r>
          </a:p>
          <a:p>
            <a:pPr>
              <a:buNone/>
            </a:pPr>
            <a:r>
              <a:rPr lang="ru-RU" sz="1800" dirty="0" smtClean="0"/>
              <a:t>13. ПОДЗЕМНЫЕ ОРГАНЫ – корень или </a:t>
            </a:r>
            <a:r>
              <a:rPr lang="ru-RU" sz="1800" dirty="0" err="1" smtClean="0"/>
              <a:t>видоизменные</a:t>
            </a:r>
            <a:r>
              <a:rPr lang="ru-RU" sz="1800" dirty="0" smtClean="0"/>
              <a:t> побеги; тип корневой системы; тип метаморфоза побега (корневище, </a:t>
            </a:r>
            <a:r>
              <a:rPr lang="ru-RU" sz="1800" dirty="0" err="1" smtClean="0"/>
              <a:t>каудекс</a:t>
            </a:r>
            <a:r>
              <a:rPr lang="ru-RU" sz="1800" dirty="0" smtClean="0"/>
              <a:t>, луковица, клубень, клубнелуковица). </a:t>
            </a:r>
          </a:p>
          <a:p>
            <a:pPr>
              <a:buNone/>
            </a:pPr>
            <a:r>
              <a:rPr lang="ru-RU" sz="1800" dirty="0" smtClean="0"/>
              <a:t>14. БИОМОРФА – жизненная форма по почке возобновления; жизненная форма по габитусу; экологическая группа по отношению к свету, влаге, почве; </a:t>
            </a:r>
            <a:r>
              <a:rPr lang="ru-RU" sz="1800" dirty="0" err="1" smtClean="0"/>
              <a:t>экобиоморфа</a:t>
            </a:r>
            <a:r>
              <a:rPr lang="ru-RU" sz="1800" dirty="0" smtClean="0"/>
              <a:t> по характеру вегетации. </a:t>
            </a:r>
          </a:p>
          <a:p>
            <a:pPr>
              <a:buNone/>
            </a:pPr>
            <a:r>
              <a:rPr lang="ru-RU" sz="1800" dirty="0" smtClean="0"/>
              <a:t>15. МЕСТООБИТАНИЕ – тип фитоценоза. </a:t>
            </a:r>
          </a:p>
          <a:p>
            <a:pPr>
              <a:buNone/>
            </a:pPr>
            <a:r>
              <a:rPr lang="ru-RU" sz="1800" dirty="0" smtClean="0"/>
              <a:t>16. ЗНАЧИМОСТЬ – </a:t>
            </a:r>
            <a:r>
              <a:rPr lang="ru-RU" sz="1800" dirty="0" err="1" smtClean="0"/>
              <a:t>фитоценотическое</a:t>
            </a:r>
            <a:r>
              <a:rPr lang="ru-RU" sz="1800" dirty="0" smtClean="0"/>
              <a:t> значение (доминант, </a:t>
            </a:r>
            <a:r>
              <a:rPr lang="ru-RU" sz="1800" dirty="0" err="1" smtClean="0"/>
              <a:t>содоминант</a:t>
            </a:r>
            <a:r>
              <a:rPr lang="ru-RU" sz="1800" dirty="0" smtClean="0"/>
              <a:t>), хозяйственное значение (редкое, лекарственное, ядовитое, съедобное ) 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Согласно Международному кодексу ботанической номенклатуры</a:t>
            </a:r>
          </a:p>
          <a:p>
            <a:pPr>
              <a:buNone/>
            </a:pPr>
            <a:r>
              <a:rPr lang="ru-RU" sz="2000" dirty="0" smtClean="0"/>
              <a:t>(МКБН), в ботанике установлены следующие основные таксономические категории: </a:t>
            </a:r>
            <a:r>
              <a:rPr lang="ru-RU" sz="2000" b="1" dirty="0" smtClean="0"/>
              <a:t>царство </a:t>
            </a:r>
            <a:r>
              <a:rPr lang="ru-RU" sz="2000" dirty="0" smtClean="0"/>
              <a:t>(</a:t>
            </a:r>
            <a:r>
              <a:rPr lang="ru-RU" sz="2000" i="1" dirty="0" err="1" smtClean="0"/>
              <a:t>regnum</a:t>
            </a:r>
            <a:r>
              <a:rPr lang="ru-RU" sz="2000" dirty="0" smtClean="0"/>
              <a:t>), </a:t>
            </a:r>
            <a:r>
              <a:rPr lang="ru-RU" sz="2000" b="1" dirty="0" smtClean="0"/>
              <a:t>отдел </a:t>
            </a:r>
            <a:r>
              <a:rPr lang="ru-RU" sz="2000" dirty="0" smtClean="0"/>
              <a:t>(</a:t>
            </a:r>
            <a:r>
              <a:rPr lang="ru-RU" sz="2000" i="1" dirty="0" err="1" smtClean="0"/>
              <a:t>divisio</a:t>
            </a:r>
            <a:r>
              <a:rPr lang="ru-RU" sz="2000" dirty="0" smtClean="0"/>
              <a:t>), </a:t>
            </a:r>
            <a:r>
              <a:rPr lang="ru-RU" sz="2000" b="1" dirty="0" smtClean="0"/>
              <a:t>класс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classis</a:t>
            </a:r>
            <a:r>
              <a:rPr lang="ru-RU" sz="2000" dirty="0" smtClean="0"/>
              <a:t>), </a:t>
            </a:r>
            <a:r>
              <a:rPr lang="ru-RU" sz="2000" b="1" dirty="0" smtClean="0"/>
              <a:t>порядок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ordo</a:t>
            </a:r>
            <a:r>
              <a:rPr lang="ru-RU" sz="2000" dirty="0" smtClean="0"/>
              <a:t>),</a:t>
            </a:r>
            <a:r>
              <a:rPr lang="ru-RU" sz="2000" b="1" dirty="0" smtClean="0"/>
              <a:t>семейство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familia</a:t>
            </a:r>
            <a:r>
              <a:rPr lang="ru-RU" sz="2000" dirty="0" smtClean="0"/>
              <a:t>), </a:t>
            </a:r>
            <a:r>
              <a:rPr lang="ru-RU" sz="2000" b="1" dirty="0" smtClean="0"/>
              <a:t>род</a:t>
            </a:r>
            <a:r>
              <a:rPr lang="ru-RU" sz="2000" dirty="0" smtClean="0"/>
              <a:t> (</a:t>
            </a:r>
            <a:r>
              <a:rPr lang="ru-RU" sz="2000" i="1" dirty="0" err="1" smtClean="0"/>
              <a:t>genus</a:t>
            </a:r>
            <a:r>
              <a:rPr lang="ru-RU" sz="2000" dirty="0" smtClean="0"/>
              <a:t>) и </a:t>
            </a:r>
            <a:r>
              <a:rPr lang="ru-RU" sz="2000" b="1" dirty="0" smtClean="0"/>
              <a:t>вид (</a:t>
            </a:r>
            <a:r>
              <a:rPr lang="ru-RU" sz="2000" i="1" dirty="0" err="1" smtClean="0"/>
              <a:t>species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Например: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http://900igr.net/up/datas/136448/01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928802"/>
            <a:ext cx="5486400" cy="445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ЗАДАНИЕ 2-а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ПРЕДСТАВИТЕЛИ ОСНОВНЫХ  СЕМЕЙСТВ  ВЫСШИХ СОСУДИСТЫХ РАСТЕНИЙ</a:t>
            </a:r>
            <a:endParaRPr lang="ru-RU" sz="2000" dirty="0" smtClean="0"/>
          </a:p>
          <a:p>
            <a:r>
              <a:rPr lang="ru-RU" sz="2000" b="1" dirty="0" smtClean="0"/>
              <a:t>(пример как описывать виды основных семейств Адыгеи и Узбекистана)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Отдел МАГНОЛЕОБРАЗНЫЕ (</a:t>
            </a:r>
            <a:r>
              <a:rPr lang="ru-RU" sz="2000" b="1" i="1" dirty="0" smtClean="0"/>
              <a:t>MAGNOLIOPHYTA</a:t>
            </a:r>
            <a:r>
              <a:rPr lang="ru-RU" sz="2000" b="1" dirty="0" smtClean="0"/>
              <a:t>) или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ПОКРЫТОСЕМЕННЫЕ (</a:t>
            </a:r>
            <a:r>
              <a:rPr lang="ru-RU" sz="2000" b="1" i="1" dirty="0" smtClean="0"/>
              <a:t>ANGIOSPERMAE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 algn="ctr"/>
            <a:r>
              <a:rPr lang="ru-RU" sz="2000" b="1" dirty="0" smtClean="0"/>
              <a:t>Класс Двудольные (</a:t>
            </a:r>
            <a:r>
              <a:rPr lang="ru-RU" sz="2000" b="1" i="1" dirty="0" err="1" smtClean="0"/>
              <a:t>Magnoliopsida</a:t>
            </a:r>
            <a:r>
              <a:rPr lang="ru-RU" sz="2000" b="1" dirty="0" smtClean="0"/>
              <a:t>, </a:t>
            </a:r>
            <a:r>
              <a:rPr lang="ru-RU" sz="2000" b="1" i="1" dirty="0" err="1" smtClean="0"/>
              <a:t>Dicotyledones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 algn="ctr"/>
            <a:r>
              <a:rPr lang="ru-RU" sz="2000" b="1" dirty="0" smtClean="0"/>
              <a:t>Подкласс </a:t>
            </a:r>
            <a:r>
              <a:rPr lang="ru-RU" sz="2000" b="1" dirty="0" err="1" smtClean="0"/>
              <a:t>Гамаммелидиды</a:t>
            </a:r>
            <a:r>
              <a:rPr lang="ru-RU" sz="2000" b="1" dirty="0" smtClean="0"/>
              <a:t> (</a:t>
            </a:r>
            <a:r>
              <a:rPr lang="ru-RU" sz="2000" b="1" i="1" dirty="0" err="1" smtClean="0"/>
              <a:t>Hamammelididae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Порядок </a:t>
            </a:r>
            <a:r>
              <a:rPr lang="ru-RU" sz="2000" b="1" dirty="0" err="1" smtClean="0"/>
              <a:t>Буковыe</a:t>
            </a:r>
            <a:r>
              <a:rPr lang="ru-RU" sz="2000" b="1" dirty="0" smtClean="0"/>
              <a:t> (</a:t>
            </a:r>
            <a:r>
              <a:rPr lang="ru-RU" sz="2000" b="1" i="1" dirty="0" err="1" smtClean="0"/>
              <a:t>Fagales</a:t>
            </a:r>
            <a:r>
              <a:rPr lang="ru-RU" sz="2000" b="1" dirty="0" smtClean="0"/>
              <a:t>), семейство Буковые (</a:t>
            </a:r>
            <a:r>
              <a:rPr lang="ru-RU" sz="2000" b="1" i="1" dirty="0" err="1" smtClean="0"/>
              <a:t>Fagaceae</a:t>
            </a:r>
            <a:r>
              <a:rPr lang="ru-RU" sz="2000" b="1" dirty="0" smtClean="0"/>
              <a:t>), род Дуб(</a:t>
            </a:r>
            <a:r>
              <a:rPr lang="ru-RU" sz="2000" b="1" i="1" dirty="0" err="1" smtClean="0"/>
              <a:t>Quercus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полевая практика по ботанике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8000" y="1428737"/>
            <a:ext cx="5344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3214686"/>
            <a:ext cx="5572164" cy="167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929198"/>
            <a:ext cx="8072494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Рис. 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Дуб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черешчатый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(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Quercus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robur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1 – цветущая ветка: а – соцветие тычиночных цветков, б – соцветие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пестич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цветков; 2 – пестичный цветок; 3 – разрез пестичного цветка; 4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тычи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ночные цветки; 5 – плод: в – плюска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полевая практика по ботанике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572164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Класс </a:t>
            </a:r>
            <a:r>
              <a:rPr lang="ru-RU" sz="2000" b="1" dirty="0" err="1" smtClean="0"/>
              <a:t>Магнолиевидные</a:t>
            </a:r>
            <a:r>
              <a:rPr lang="ru-RU" sz="2000" b="1" dirty="0" smtClean="0"/>
              <a:t> (</a:t>
            </a:r>
            <a:r>
              <a:rPr lang="ru-RU" sz="2000" b="1" i="1" dirty="0" err="1" smtClean="0"/>
              <a:t>Magnoliopsida</a:t>
            </a:r>
            <a:r>
              <a:rPr lang="ru-RU" sz="2000" b="1" dirty="0" smtClean="0"/>
              <a:t>) или Двудольные (</a:t>
            </a:r>
            <a:r>
              <a:rPr lang="ru-RU" sz="2000" b="1" i="1" dirty="0" err="1" smtClean="0"/>
              <a:t>Dicotylodones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Подкласс </a:t>
            </a:r>
            <a:r>
              <a:rPr lang="ru-RU" sz="2000" b="1" dirty="0" err="1" smtClean="0"/>
              <a:t>Ранункулиды</a:t>
            </a:r>
            <a:r>
              <a:rPr lang="ru-RU" sz="2000" b="1" dirty="0" smtClean="0"/>
              <a:t> (</a:t>
            </a:r>
            <a:r>
              <a:rPr lang="ru-RU" sz="2000" b="1" i="1" dirty="0" err="1" smtClean="0"/>
              <a:t>Ranunculidae</a:t>
            </a:r>
            <a:r>
              <a:rPr lang="ru-RU" sz="2000" b="1" dirty="0" smtClean="0"/>
              <a:t>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Порядок </a:t>
            </a:r>
            <a:r>
              <a:rPr lang="ru-RU" sz="2000" b="1" dirty="0" err="1" smtClean="0"/>
              <a:t>Лютикоцветные</a:t>
            </a:r>
            <a:r>
              <a:rPr lang="ru-RU" sz="2000" b="1" dirty="0" smtClean="0"/>
              <a:t> (</a:t>
            </a:r>
            <a:r>
              <a:rPr lang="ru-RU" sz="2000" b="1" i="1" dirty="0" err="1" smtClean="0"/>
              <a:t>Ranunculales</a:t>
            </a:r>
            <a:r>
              <a:rPr lang="ru-RU" sz="2000" b="1" dirty="0" smtClean="0"/>
              <a:t>), семейство Лютиковые (</a:t>
            </a:r>
            <a:r>
              <a:rPr lang="ru-RU" sz="2000" b="1" i="1" dirty="0" err="1" smtClean="0"/>
              <a:t>Ranunculaceae</a:t>
            </a:r>
            <a:r>
              <a:rPr lang="ru-RU" sz="2000" b="1" dirty="0" smtClean="0"/>
              <a:t>)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786058"/>
            <a:ext cx="250033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298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857884" y="4643446"/>
            <a:ext cx="3071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Рис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. 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Лютик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едкий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(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Ranunculus 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acris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1 – внешний вид; 2 – гинецей (а) и</a:t>
            </a:r>
            <a:r>
              <a:rPr lang="ru-RU" sz="1600" dirty="0" smtClean="0">
                <a:latin typeface="Arial" pitchFamily="34" charset="0"/>
                <a:ea typeface="TimesNewRomanPSMT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андроцей (б); 3 – пестик; 4 – лепесток; 5 – диаграмма цветка;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6 – плод (орешек)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полевая практика по ботанике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marL="432000"/>
            <a:r>
              <a:rPr lang="ru-RU" b="1" dirty="0"/>
              <a:t>Цель летней полевой практики</a:t>
            </a:r>
            <a:r>
              <a:rPr lang="ru-RU" dirty="0"/>
              <a:t> - закрепление студентами теоретических знаний и приобретение практических навыков ботанических исследований. В процессе прохождения практики ставятся следующие </a:t>
            </a:r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1. углубление знаний по морфологии и систематике растений; </a:t>
            </a:r>
          </a:p>
          <a:p>
            <a:r>
              <a:rPr lang="ru-RU" dirty="0"/>
              <a:t>2. углубление знаний по экологии и географии растений; </a:t>
            </a:r>
          </a:p>
          <a:p>
            <a:r>
              <a:rPr lang="ru-RU" dirty="0"/>
              <a:t>3. приобретение практических навыков в технике сбора, сушки и монтировки гербария;</a:t>
            </a:r>
          </a:p>
          <a:p>
            <a:r>
              <a:rPr lang="ru-RU" dirty="0"/>
              <a:t> 4. приобретение и углубление практических навыков в определении растений из различных таксонов; </a:t>
            </a:r>
          </a:p>
          <a:p>
            <a:r>
              <a:rPr lang="ru-RU" dirty="0"/>
              <a:t>5. знакомство с различными типами растительных сообществ; </a:t>
            </a:r>
          </a:p>
          <a:p>
            <a:r>
              <a:rPr lang="ru-RU" dirty="0"/>
              <a:t>6. привитие навыков рационального использования растений и их охраны.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Семейство </a:t>
            </a:r>
            <a:r>
              <a:rPr lang="ru-RU" sz="2400" b="1" dirty="0" smtClean="0"/>
              <a:t>злаковые (</a:t>
            </a:r>
            <a:r>
              <a:rPr lang="ru-RU" sz="2400" b="1" i="1" dirty="0" err="1" smtClean="0"/>
              <a:t>Gramineae</a:t>
            </a:r>
            <a:r>
              <a:rPr lang="ru-RU" sz="2400" b="1" dirty="0" smtClean="0"/>
              <a:t>) </a:t>
            </a:r>
            <a:r>
              <a:rPr lang="ru-RU" sz="2400" dirty="0" smtClean="0"/>
              <a:t>или </a:t>
            </a:r>
            <a:r>
              <a:rPr lang="ru-RU" sz="2400" b="1" dirty="0" smtClean="0"/>
              <a:t>мятликовые (</a:t>
            </a:r>
            <a:r>
              <a:rPr lang="ru-RU" sz="2400" b="1" i="1" dirty="0" err="1" smtClean="0"/>
              <a:t>Poaceae</a:t>
            </a:r>
            <a:r>
              <a:rPr lang="ru-RU" sz="2400" b="1" dirty="0" smtClean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0072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0109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4929198"/>
            <a:ext cx="8286808" cy="18873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Рис. 3. Строение вегетативных органов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злаковых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Poaceae-мятлик луговой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1 – схема роста боковых побегов: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интравагинальный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б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экстраваги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нальный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смешанный; 2 – схема кущения: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рыхлокустовой злак,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плотнокустовые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злаки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экстравагинальными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побегами,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плотнокустовые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злаки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интравагинальными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побегами; 3 – ветвление корневищного злака;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4– часть побега: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ж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узел,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з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стебель,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язычок,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листовая пластинка,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– влагалище листа.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ЛИТЕРАТУРА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1.Алексеев Е. Б., Губанов И. А., Тихомиров В. Н. Ботаническая </a:t>
            </a:r>
            <a:r>
              <a:rPr lang="ru-RU" sz="8000" dirty="0" err="1" smtClean="0"/>
              <a:t>номен</a:t>
            </a:r>
            <a:r>
              <a:rPr lang="ru-RU" sz="8000" dirty="0" smtClean="0"/>
              <a:t>-</a:t>
            </a:r>
          </a:p>
          <a:p>
            <a:pPr>
              <a:buNone/>
            </a:pPr>
            <a:r>
              <a:rPr lang="en-US" sz="8000" dirty="0" smtClean="0"/>
              <a:t>       </a:t>
            </a:r>
            <a:r>
              <a:rPr lang="ru-RU" sz="8000" dirty="0" err="1" smtClean="0"/>
              <a:t>клатура</a:t>
            </a:r>
            <a:r>
              <a:rPr lang="ru-RU" sz="8000" dirty="0" smtClean="0"/>
              <a:t>. – М.: изд-во МГУ, 1989. – 168 с.</a:t>
            </a:r>
          </a:p>
          <a:p>
            <a:r>
              <a:rPr lang="ru-RU" sz="8000" dirty="0" smtClean="0"/>
              <a:t>2. Анненков Н. И. Ботанический словарь. – СПб.: тип. </a:t>
            </a:r>
            <a:r>
              <a:rPr lang="ru-RU" sz="8000" dirty="0" err="1" smtClean="0"/>
              <a:t>имп</a:t>
            </a:r>
            <a:r>
              <a:rPr lang="ru-RU" sz="8000" dirty="0" smtClean="0"/>
              <a:t>. акад. наук,</a:t>
            </a:r>
          </a:p>
          <a:p>
            <a:r>
              <a:rPr lang="ru-RU" sz="8000" dirty="0" smtClean="0"/>
              <a:t>1878. – 670 с.</a:t>
            </a:r>
          </a:p>
          <a:p>
            <a:r>
              <a:rPr lang="ru-RU" sz="8000" dirty="0" smtClean="0"/>
              <a:t>3.Ботанический атлас / Под. ред. Б. К. Шишкина. – М.-Л.: </a:t>
            </a:r>
            <a:r>
              <a:rPr lang="ru-RU" sz="8000" dirty="0" err="1" smtClean="0"/>
              <a:t>Сельхозиздат</a:t>
            </a:r>
            <a:r>
              <a:rPr lang="ru-RU" sz="8000" dirty="0" smtClean="0"/>
              <a:t>,</a:t>
            </a:r>
          </a:p>
          <a:p>
            <a:pPr>
              <a:buNone/>
            </a:pPr>
            <a:r>
              <a:rPr lang="en-US" sz="8000" dirty="0" smtClean="0"/>
              <a:t>       </a:t>
            </a:r>
            <a:r>
              <a:rPr lang="ru-RU" sz="8000" dirty="0" smtClean="0"/>
              <a:t>1963</a:t>
            </a:r>
            <a:r>
              <a:rPr lang="ru-RU" sz="8000" dirty="0" smtClean="0"/>
              <a:t>. – 504 с</a:t>
            </a:r>
            <a:r>
              <a:rPr lang="ru-RU" sz="8000" dirty="0" smtClean="0"/>
              <a:t>.</a:t>
            </a:r>
            <a:r>
              <a:rPr lang="ru-RU" sz="8000" dirty="0" smtClean="0"/>
              <a:t> </a:t>
            </a:r>
          </a:p>
          <a:p>
            <a:r>
              <a:rPr lang="ru-RU" sz="8000" dirty="0" smtClean="0"/>
              <a:t>4.Хржановский В. Г. Курс общей ботаники: систематика растений:</a:t>
            </a:r>
          </a:p>
          <a:p>
            <a:pPr>
              <a:buNone/>
            </a:pPr>
            <a:r>
              <a:rPr lang="en-US" sz="8000" dirty="0" smtClean="0"/>
              <a:t>       </a:t>
            </a:r>
            <a:r>
              <a:rPr lang="ru-RU" sz="8000" dirty="0" smtClean="0"/>
              <a:t>Учебник </a:t>
            </a:r>
            <a:r>
              <a:rPr lang="ru-RU" sz="8000" dirty="0" smtClean="0"/>
              <a:t>для </a:t>
            </a:r>
            <a:r>
              <a:rPr lang="ru-RU" sz="8000" dirty="0" err="1" smtClean="0"/>
              <a:t>сельхозвузов</a:t>
            </a:r>
            <a:r>
              <a:rPr lang="ru-RU" sz="8000" dirty="0" smtClean="0"/>
              <a:t>. – М.: </a:t>
            </a:r>
            <a:r>
              <a:rPr lang="ru-RU" sz="8000" dirty="0" err="1" smtClean="0"/>
              <a:t>Высш</a:t>
            </a:r>
            <a:r>
              <a:rPr lang="ru-RU" sz="8000" dirty="0" smtClean="0"/>
              <a:t>. </a:t>
            </a:r>
            <a:r>
              <a:rPr lang="ru-RU" sz="8000" dirty="0" err="1" smtClean="0"/>
              <a:t>шк</a:t>
            </a:r>
            <a:r>
              <a:rPr lang="ru-RU" sz="8000" dirty="0" smtClean="0"/>
              <a:t>., 1982. – 544 с.</a:t>
            </a:r>
          </a:p>
          <a:p>
            <a:r>
              <a:rPr lang="ru-RU" sz="8000" dirty="0" smtClean="0"/>
              <a:t>5.Косенко И.С. Определитель высших растений Северо-Западного Кавказа и </a:t>
            </a:r>
            <a:r>
              <a:rPr lang="ru-RU" sz="8000" dirty="0" err="1" smtClean="0"/>
              <a:t>Предкавказья</a:t>
            </a:r>
            <a:r>
              <a:rPr lang="ru-RU" sz="8000" dirty="0" smtClean="0"/>
              <a:t> / </a:t>
            </a:r>
            <a:r>
              <a:rPr lang="ru-RU" sz="8000" dirty="0" err="1" smtClean="0"/>
              <a:t>И.С.Косенко</a:t>
            </a:r>
            <a:r>
              <a:rPr lang="ru-RU" sz="8000" dirty="0" smtClean="0"/>
              <a:t>. – М.: Колос, 1970. – 612 с.</a:t>
            </a:r>
          </a:p>
          <a:p>
            <a:r>
              <a:rPr lang="ru-RU" sz="8000" dirty="0" smtClean="0"/>
              <a:t>6.Гроссгейм А.А. Флора Кавказа / </a:t>
            </a:r>
            <a:r>
              <a:rPr lang="ru-RU" sz="8000" dirty="0" err="1" smtClean="0"/>
              <a:t>А.А.Гроссгейм</a:t>
            </a:r>
            <a:r>
              <a:rPr lang="ru-RU" sz="8000" dirty="0" smtClean="0"/>
              <a:t>. – М.-Л.: АН СССР, 1962. – Т.6. – 424 с</a:t>
            </a:r>
            <a:r>
              <a:rPr lang="ru-RU" sz="8000" dirty="0" smtClean="0"/>
              <a:t>.</a:t>
            </a:r>
            <a:r>
              <a:rPr lang="ru-RU" sz="8000" dirty="0" smtClean="0"/>
              <a:t> </a:t>
            </a:r>
          </a:p>
          <a:p>
            <a:r>
              <a:rPr lang="ru-RU" sz="8000" dirty="0" smtClean="0"/>
              <a:t>7.Лотова Л.И.Морфология и анатомия высших растений .-М.:АК.-2001.-528с.</a:t>
            </a:r>
          </a:p>
          <a:p>
            <a:r>
              <a:rPr lang="ru-RU" sz="8000" dirty="0" smtClean="0"/>
              <a:t>8.Серебрякова Т.И.Ботаника с основами фитоцинологии.-М.:АКН,2007.-543с.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полевая практика по ботанике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ru-RU" sz="2000" b="1" dirty="0" smtClean="0"/>
          </a:p>
          <a:p>
            <a:pPr>
              <a:buNone/>
            </a:pPr>
            <a:r>
              <a:rPr lang="ru-RU" sz="2400" b="1" dirty="0" smtClean="0"/>
              <a:t>           Будем </a:t>
            </a:r>
            <a:r>
              <a:rPr lang="ru-RU" sz="2400" b="1" dirty="0"/>
              <a:t>рады , собранному гербарию с местными </a:t>
            </a:r>
            <a:r>
              <a:rPr lang="ru-RU" sz="2400" b="1" dirty="0" smtClean="0"/>
              <a:t>узбекскими   растениями</a:t>
            </a:r>
            <a:r>
              <a:rPr lang="ru-RU" sz="2400" b="1" dirty="0"/>
              <a:t>.</a:t>
            </a:r>
            <a:endParaRPr lang="ru-RU" sz="2400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b="1" dirty="0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полевая практика по ботанике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sz="2000" dirty="0"/>
              <a:t>Полевая практика на 1-м курсе включает в себя следующие виды учебной работы: - тематические экскурсии, охватывающие все представленные в месте проведения практики фитоценозы; - камеральная обработка собранного материала (определение растений); - самостоятельная работа по индивидуальным заданиям (темам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Инструктаж по технике безопасности в период прохождения учебной практики по  ботанике</a:t>
            </a:r>
            <a:endParaRPr lang="ru-RU" sz="2000" dirty="0"/>
          </a:p>
          <a:p>
            <a:r>
              <a:rPr lang="ru-RU" sz="2000" dirty="0"/>
              <a:t>Необходимо  </a:t>
            </a:r>
            <a:r>
              <a:rPr lang="ru-RU" sz="2000" b="1" dirty="0"/>
              <a:t>иметь с собою на экскурсии</a:t>
            </a:r>
            <a:r>
              <a:rPr lang="ru-RU" sz="2000" dirty="0"/>
              <a:t>:</a:t>
            </a:r>
          </a:p>
          <a:p>
            <a:r>
              <a:rPr lang="ru-RU" sz="2000" dirty="0"/>
              <a:t>1. Удобную для похода обувь и </a:t>
            </a:r>
            <a:r>
              <a:rPr lang="ru-RU" sz="2000" dirty="0" smtClean="0"/>
              <a:t>одежду</a:t>
            </a:r>
            <a:endParaRPr lang="ru-RU" sz="2000" dirty="0"/>
          </a:p>
          <a:p>
            <a:r>
              <a:rPr lang="ru-RU" sz="2000" dirty="0"/>
              <a:t>2. Плотный блокнот и ручку, чтобы удобно было записывать на ходу.</a:t>
            </a:r>
          </a:p>
          <a:p>
            <a:r>
              <a:rPr lang="ru-RU" sz="2000" dirty="0"/>
              <a:t>3. Гербарный пресс с </a:t>
            </a:r>
            <a:r>
              <a:rPr lang="ru-RU" sz="2000" dirty="0" smtClean="0"/>
              <a:t>газетами</a:t>
            </a:r>
            <a:endParaRPr lang="ru-RU" sz="2000" dirty="0"/>
          </a:p>
          <a:p>
            <a:r>
              <a:rPr lang="ru-RU" sz="2000" dirty="0"/>
              <a:t>4. Лопатку или копалку каждому звену</a:t>
            </a:r>
          </a:p>
          <a:p>
            <a:r>
              <a:rPr lang="ru-RU" sz="2000" dirty="0"/>
              <a:t>5. Запас воды</a:t>
            </a:r>
          </a:p>
          <a:p>
            <a:pPr>
              <a:buNone/>
            </a:pPr>
            <a:r>
              <a:rPr lang="ru-RU" sz="2000" dirty="0" smtClean="0"/>
              <a:t>      6. </a:t>
            </a:r>
            <a:r>
              <a:rPr lang="ru-RU" sz="2000" dirty="0"/>
              <a:t>Можно взять фотоаппарат, </a:t>
            </a:r>
            <a:r>
              <a:rPr lang="ru-RU" sz="2000" dirty="0" smtClean="0"/>
              <a:t>камеру   ,но </a:t>
            </a:r>
            <a:r>
              <a:rPr lang="ru-RU" sz="2000" dirty="0"/>
              <a:t>держать его при себе и не оставлять нигде по ходу экскурсии.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Методы флористических исследований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Организацию </a:t>
            </a:r>
            <a:r>
              <a:rPr lang="ru-RU" sz="2000" dirty="0"/>
              <a:t>флористических исследований следует начинать с изучения литературных источников, определителей растений по флоре и географии района практики; необходимо провести подготовку оборудования, материалов и пособий, изучить карты и планы местности, провести планирование маршрутов и ознакомиться с методикой осуществления работ в полевых условиях. </a:t>
            </a:r>
          </a:p>
          <a:p>
            <a:r>
              <a:rPr lang="ru-RU" sz="2000" dirty="0"/>
              <a:t>Основными методами флористических исследований являются маршрутный метод и метод локальных флор. </a:t>
            </a:r>
          </a:p>
          <a:p>
            <a:r>
              <a:rPr lang="ru-RU" sz="2000" b="1" dirty="0"/>
              <a:t>Маршрутный метод</a:t>
            </a:r>
            <a:r>
              <a:rPr lang="ru-RU" sz="2000" b="1" i="1" dirty="0"/>
              <a:t> </a:t>
            </a:r>
            <a:r>
              <a:rPr lang="ru-RU" sz="2000" dirty="0"/>
              <a:t>предполагает изучение местной флоры в ходе следования по </a:t>
            </a:r>
            <a:r>
              <a:rPr lang="ru-RU" sz="2000" dirty="0" err="1"/>
              <a:t>определѐнным </a:t>
            </a:r>
            <a:r>
              <a:rPr lang="ru-RU" sz="2000" dirty="0"/>
              <a:t>маршрутам и позволяет произвести первоначальные оценочные исследования особенностей флоры всего изучаемого района. </a:t>
            </a:r>
            <a:endParaRPr lang="ru-RU" sz="2000" dirty="0" smtClean="0"/>
          </a:p>
          <a:p>
            <a:r>
              <a:rPr lang="ru-RU" sz="2000" b="1" dirty="0"/>
              <a:t>Метод локальных флор</a:t>
            </a:r>
            <a:r>
              <a:rPr lang="ru-RU" sz="2000" b="1" i="1" dirty="0"/>
              <a:t> </a:t>
            </a:r>
            <a:r>
              <a:rPr lang="ru-RU" sz="2000" dirty="0"/>
              <a:t>позволяет наиболее детально изучить видовой (флористический) состав на выбранном участке территории с последующей экстраполяцией полученных данных на весь район.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/>
              <a:t>Методика сбора и гербаризации растений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b="1" dirty="0"/>
              <a:t>Гербарий (лат</a:t>
            </a:r>
            <a:r>
              <a:rPr lang="ru-RU" sz="2000" b="1" i="1" dirty="0"/>
              <a:t>. </a:t>
            </a:r>
            <a:r>
              <a:rPr lang="en-US" sz="2000" b="1" i="1" dirty="0" err="1"/>
              <a:t>herba</a:t>
            </a:r>
            <a:r>
              <a:rPr lang="ru-RU" sz="2000" b="1" dirty="0"/>
              <a:t> – трава</a:t>
            </a:r>
            <a:r>
              <a:rPr lang="ru-RU" sz="2000" dirty="0"/>
              <a:t>) – это коллекция правильно собранных, высушенных, определенных, снабженных этикеткой, смонтированных растений. </a:t>
            </a:r>
          </a:p>
          <a:p>
            <a:r>
              <a:rPr lang="ru-RU" sz="2000" b="1" dirty="0"/>
              <a:t>Оборудование для сбора гербария: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b="1" dirty="0" smtClean="0"/>
              <a:t>1.копалка</a:t>
            </a:r>
            <a:r>
              <a:rPr lang="ru-RU" sz="2000" dirty="0" smtClean="0"/>
              <a:t> </a:t>
            </a:r>
            <a:r>
              <a:rPr lang="ru-RU" sz="2000" dirty="0"/>
              <a:t>из прочной стали, или </a:t>
            </a:r>
            <a:endParaRPr lang="ru-RU" sz="2000" dirty="0" smtClean="0"/>
          </a:p>
          <a:p>
            <a:r>
              <a:rPr lang="ru-RU" sz="2000" dirty="0" smtClean="0"/>
              <a:t>2.небольшая </a:t>
            </a:r>
            <a:r>
              <a:rPr lang="ru-RU" sz="2000" b="1" dirty="0"/>
              <a:t>лопата</a:t>
            </a:r>
            <a:r>
              <a:rPr lang="ru-RU" sz="2000" dirty="0"/>
              <a:t> для выкапывания корневых систем травянистых растений; </a:t>
            </a:r>
            <a:endParaRPr lang="ru-RU" sz="2000" dirty="0" smtClean="0"/>
          </a:p>
          <a:p>
            <a:r>
              <a:rPr lang="ru-RU" sz="2000" dirty="0" smtClean="0"/>
              <a:t>3.гигроскопичная </a:t>
            </a:r>
            <a:r>
              <a:rPr lang="ru-RU" sz="2000" b="1" dirty="0" smtClean="0"/>
              <a:t>бумага,</a:t>
            </a:r>
            <a:r>
              <a:rPr lang="ru-RU" sz="2000" b="1" dirty="0"/>
              <a:t> фильтровальная бумага</a:t>
            </a:r>
            <a:r>
              <a:rPr lang="ru-RU" sz="2000" dirty="0"/>
              <a:t> для перекладывания цветков и соцветий; </a:t>
            </a:r>
            <a:endParaRPr lang="ru-RU" sz="2000" dirty="0" smtClean="0"/>
          </a:p>
          <a:p>
            <a:r>
              <a:rPr lang="ru-RU" sz="2000" dirty="0" smtClean="0"/>
              <a:t>4.</a:t>
            </a:r>
            <a:r>
              <a:rPr lang="ru-RU" sz="2000" b="1" dirty="0" smtClean="0"/>
              <a:t>гербарная </a:t>
            </a:r>
            <a:r>
              <a:rPr lang="ru-RU" sz="2000" b="1" dirty="0"/>
              <a:t>папка ,гербарный пресс</a:t>
            </a:r>
            <a:r>
              <a:rPr lang="ru-RU" sz="2000" dirty="0"/>
              <a:t> </a:t>
            </a:r>
            <a:r>
              <a:rPr lang="ru-RU" sz="2000" dirty="0" smtClean="0"/>
              <a:t> ,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5.мягкая </a:t>
            </a:r>
            <a:r>
              <a:rPr lang="ru-RU" sz="2000" dirty="0"/>
              <a:t>бельевая </a:t>
            </a:r>
            <a:r>
              <a:rPr lang="ru-RU" sz="2000" b="1" dirty="0"/>
              <a:t>веревка</a:t>
            </a:r>
            <a:r>
              <a:rPr lang="ru-RU" sz="2000" dirty="0"/>
              <a:t>, длиной 3,5 м для перевязывания и утяжки пресса; </a:t>
            </a:r>
            <a:endParaRPr lang="ru-RU" sz="2000" dirty="0" smtClean="0"/>
          </a:p>
          <a:p>
            <a:r>
              <a:rPr lang="ru-RU" sz="2000" dirty="0" smtClean="0"/>
              <a:t>6.30-50 </a:t>
            </a:r>
            <a:r>
              <a:rPr lang="ru-RU" sz="2000" dirty="0"/>
              <a:t>небольших листков бумаги для черновых </a:t>
            </a:r>
            <a:r>
              <a:rPr lang="ru-RU" sz="2000" b="1" dirty="0"/>
              <a:t>этикеток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3200" b="1" dirty="0" smtClean="0"/>
              <a:t>Сбор </a:t>
            </a:r>
            <a:r>
              <a:rPr lang="ru-RU" sz="3200" b="1" dirty="0"/>
              <a:t>и </a:t>
            </a:r>
            <a:r>
              <a:rPr lang="ru-RU" sz="3200" b="1" dirty="0" smtClean="0"/>
              <a:t>гербаризация  </a:t>
            </a:r>
            <a:r>
              <a:rPr lang="ru-RU" sz="3200" b="1" dirty="0"/>
              <a:t>растений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s://dom.sibmama.ru/images/19110/7d0866ba034ed192b79cdf900666ca92a649c8a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39513" y="1285875"/>
            <a:ext cx="7264973" cy="484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Сбор и гербаризация  растений</a:t>
            </a:r>
            <a:endParaRPr lang="ru-RU" sz="3200" dirty="0"/>
          </a:p>
        </p:txBody>
      </p:sp>
      <p:pic>
        <p:nvPicPr>
          <p:cNvPr id="4" name="Содержимое 3" descr="https://dom.sibmama.ru/images/19110/82468c7c269baf437eabd4e15985876090f4087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4714908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Сбор и гербаризация  растений</a:t>
            </a:r>
            <a:endParaRPr lang="ru-RU" sz="3200" dirty="0"/>
          </a:p>
        </p:txBody>
      </p:sp>
      <p:pic>
        <p:nvPicPr>
          <p:cNvPr id="4" name="Содержимое 3" descr="https://dom.sibmama.ru/m66/images/19110/68521dca070346765ef44ddc281f411da5af01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7" y="1500174"/>
            <a:ext cx="4500594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Монтирование гербария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dom.sibmama.ru/m66/images/19110/06b19f17a534c407e9034cc5f885c314d0a601c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9" y="1428736"/>
            <a:ext cx="4071966" cy="469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1460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МИНИСТЕРСТВО  НАУКИ И ВЫСШЕГО   ОБРАЗОВАНИЯ  РОССИЙСКОЙ ФЕДЕРАЦИИ  АДЫГЕЙСКИЙ ГОСУДАРСТВЕННЫЙ УНИВЕРСИТЕТ  ПОЛЕВАЯ ПРАКТИКА ПО БОТАНИКЕ (ОЗНАКОМИТЕЛЬНАЯ) 1 курс ,З/О    Исполнитель:  к.б.н., Бибалова Л.В. </vt:lpstr>
      <vt:lpstr>полевая практика по ботанике</vt:lpstr>
      <vt:lpstr>полевая практика по ботанике</vt:lpstr>
      <vt:lpstr>Методы флористических исследований  </vt:lpstr>
      <vt:lpstr>Методика сбора и гербаризации растений </vt:lpstr>
      <vt:lpstr> Сбор и гербаризация  растений </vt:lpstr>
      <vt:lpstr> Сбор и гербаризация  растений</vt:lpstr>
      <vt:lpstr> Сбор и гербаризация  растений</vt:lpstr>
      <vt:lpstr>Монтирование гербария </vt:lpstr>
      <vt:lpstr>Монтирование гербария</vt:lpstr>
      <vt:lpstr>Заполнение гербарной этикетки</vt:lpstr>
      <vt:lpstr>Монтирование гербария</vt:lpstr>
      <vt:lpstr>ЗАДАНИЕ№2</vt:lpstr>
      <vt:lpstr>полевая практика по ботанике</vt:lpstr>
      <vt:lpstr>Слайд 15</vt:lpstr>
      <vt:lpstr>Слайд 16</vt:lpstr>
      <vt:lpstr>ЗАДАНИЕ 2-а </vt:lpstr>
      <vt:lpstr>полевая практика по ботанике</vt:lpstr>
      <vt:lpstr>полевая практика по ботанике</vt:lpstr>
      <vt:lpstr>Семейство злаковые (Gramineae) или мятликовые (Poaceae)</vt:lpstr>
      <vt:lpstr>ЛИТЕРАТУРА</vt:lpstr>
      <vt:lpstr>полевая практика по ботанике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НАУКИ И ВЫСШЕГО   ОБРАЗОВАНИЯ  РОССИЙСКОЙ ФЕДЕРАЦИИ  АДЫГЕЙСКИЙ ГОСУДАРСТВЕННЫЙ УНИВЕРСИТЕТ  ПОЛЕВАЯ ПРАКТИКА ПО БОТАНИКЕ (ОЗНАКОМИТЕЛЬНАЯ) З/О    Исполнитель:  к.б.н., Бибалова Л.В. </dc:title>
  <dc:creator>Admin</dc:creator>
  <cp:lastModifiedBy>Admin</cp:lastModifiedBy>
  <cp:revision>12</cp:revision>
  <dcterms:created xsi:type="dcterms:W3CDTF">2022-06-08T21:19:55Z</dcterms:created>
  <dcterms:modified xsi:type="dcterms:W3CDTF">2022-06-09T11:18:20Z</dcterms:modified>
</cp:coreProperties>
</file>