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660" r:id="rId2"/>
    <p:sldId id="692" r:id="rId3"/>
    <p:sldId id="683" r:id="rId4"/>
    <p:sldId id="662" r:id="rId5"/>
    <p:sldId id="664" r:id="rId6"/>
    <p:sldId id="679" r:id="rId7"/>
    <p:sldId id="680" r:id="rId8"/>
    <p:sldId id="681" r:id="rId9"/>
    <p:sldId id="693" r:id="rId10"/>
    <p:sldId id="666" r:id="rId11"/>
    <p:sldId id="688" r:id="rId12"/>
    <p:sldId id="687" r:id="rId13"/>
    <p:sldId id="689" r:id="rId14"/>
    <p:sldId id="676" r:id="rId15"/>
    <p:sldId id="686" r:id="rId16"/>
    <p:sldId id="677" r:id="rId17"/>
    <p:sldId id="691" r:id="rId18"/>
    <p:sldId id="675" r:id="rId19"/>
    <p:sldId id="690" r:id="rId20"/>
    <p:sldId id="705" r:id="rId21"/>
    <p:sldId id="706" r:id="rId22"/>
    <p:sldId id="682" r:id="rId23"/>
    <p:sldId id="671" r:id="rId24"/>
    <p:sldId id="670" r:id="rId25"/>
    <p:sldId id="663" r:id="rId26"/>
    <p:sldId id="633" r:id="rId27"/>
    <p:sldId id="678" r:id="rId28"/>
    <p:sldId id="620" r:id="rId29"/>
    <p:sldId id="609" r:id="rId30"/>
    <p:sldId id="654" r:id="rId31"/>
    <p:sldId id="634" r:id="rId32"/>
    <p:sldId id="591" r:id="rId33"/>
    <p:sldId id="611" r:id="rId34"/>
    <p:sldId id="648" r:id="rId35"/>
    <p:sldId id="612" r:id="rId36"/>
    <p:sldId id="592" r:id="rId37"/>
    <p:sldId id="606" r:id="rId38"/>
    <p:sldId id="613" r:id="rId39"/>
    <p:sldId id="653" r:id="rId40"/>
    <p:sldId id="696" r:id="rId41"/>
    <p:sldId id="697" r:id="rId42"/>
    <p:sldId id="616" r:id="rId43"/>
    <p:sldId id="698" r:id="rId44"/>
    <p:sldId id="700" r:id="rId45"/>
    <p:sldId id="701" r:id="rId46"/>
    <p:sldId id="699" r:id="rId47"/>
    <p:sldId id="704" r:id="rId48"/>
    <p:sldId id="649" r:id="rId49"/>
    <p:sldId id="374" r:id="rId50"/>
  </p:sldIdLst>
  <p:sldSz cx="9144000" cy="6858000" type="screen4x3"/>
  <p:notesSz cx="6797675" cy="9872663"/>
  <p:defaultTextStyle>
    <a:defPPr>
      <a:defRPr lang="ru-R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33CCFF"/>
    <a:srgbClr val="FF00FF"/>
    <a:srgbClr val="0066FF"/>
    <a:srgbClr val="D5EBED"/>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3480" autoAdjust="0"/>
    <p:restoredTop sz="94324" autoAdjust="0"/>
  </p:normalViewPr>
  <p:slideViewPr>
    <p:cSldViewPr snapToGrid="0">
      <p:cViewPr>
        <p:scale>
          <a:sx n="81" d="100"/>
          <a:sy n="81" d="100"/>
        </p:scale>
        <p:origin x="-2400" y="-624"/>
      </p:cViewPr>
      <p:guideLst>
        <p:guide orient="horz" pos="3040"/>
        <p:guide pos="2874"/>
      </p:guideLst>
    </p:cSldViewPr>
  </p:slideViewPr>
  <p:outlineViewPr>
    <p:cViewPr>
      <p:scale>
        <a:sx n="33" d="100"/>
        <a:sy n="33" d="100"/>
      </p:scale>
      <p:origin x="0" y="2491"/>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464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ru-RU"/>
          </a:p>
        </p:txBody>
      </p:sp>
      <p:sp>
        <p:nvSpPr>
          <p:cNvPr id="1264643"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ru-RU"/>
          </a:p>
        </p:txBody>
      </p:sp>
      <p:sp>
        <p:nvSpPr>
          <p:cNvPr id="54276"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1264645"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64646" name="Rectangle 6"/>
          <p:cNvSpPr>
            <a:spLocks noGrp="1" noChangeArrowheads="1"/>
          </p:cNvSpPr>
          <p:nvPr>
            <p:ph type="ftr" sz="quarter" idx="4"/>
          </p:nvPr>
        </p:nvSpPr>
        <p:spPr bwMode="auto">
          <a:xfrm>
            <a:off x="0"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ru-RU"/>
          </a:p>
        </p:txBody>
      </p:sp>
      <p:sp>
        <p:nvSpPr>
          <p:cNvPr id="1264647" name="Rectangle 7"/>
          <p:cNvSpPr>
            <a:spLocks noGrp="1" noChangeArrowheads="1"/>
          </p:cNvSpPr>
          <p:nvPr>
            <p:ph type="sldNum" sz="quarter" idx="5"/>
          </p:nvPr>
        </p:nvSpPr>
        <p:spPr bwMode="auto">
          <a:xfrm>
            <a:off x="3849688" y="9377363"/>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3AE8B516-46D2-4B25-9379-E01A2B7C0C9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A76B51-D1D9-4F27-BB26-B1864971861A}" type="slidenum">
              <a:rPr lang="ru-RU"/>
              <a:pPr/>
              <a:t>1</a:t>
            </a:fld>
            <a:endParaRPr lang="ru-RU"/>
          </a:p>
        </p:txBody>
      </p:sp>
      <p:sp>
        <p:nvSpPr>
          <p:cNvPr id="55299" name="Rectangle 2"/>
          <p:cNvSpPr>
            <a:spLocks noGrp="1" noRot="1" noChangeAspect="1" noChangeArrowheads="1" noTextEdit="1"/>
          </p:cNvSpPr>
          <p:nvPr>
            <p:ph type="sldImg"/>
          </p:nvPr>
        </p:nvSpPr>
        <p:spPr>
          <a:xfrm>
            <a:off x="930275" y="739775"/>
            <a:ext cx="4938713" cy="3703638"/>
          </a:xfrm>
          <a:ln/>
        </p:spPr>
      </p:sp>
      <p:sp>
        <p:nvSpPr>
          <p:cNvPr id="55300" name="Rectangle 3"/>
          <p:cNvSpPr>
            <a:spLocks noGrp="1" noChangeArrowheads="1"/>
          </p:cNvSpPr>
          <p:nvPr>
            <p:ph type="body" idx="1"/>
          </p:nvPr>
        </p:nvSpPr>
        <p:spPr>
          <a:xfrm>
            <a:off x="679450" y="4691063"/>
            <a:ext cx="5438775" cy="4441825"/>
          </a:xfrm>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9521A13-1165-422C-9B28-0604597F842C}" type="slidenum">
              <a:rPr lang="ru-RU"/>
              <a:pPr/>
              <a:t>13</a:t>
            </a:fld>
            <a:endParaRPr lang="ru-RU"/>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ru-RU" smtClean="0"/>
              <a:t>Лекция Шульговского по психологии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DC1C0A0-30CE-4E55-B9C3-FA9AD9A76974}" type="slidenum">
              <a:rPr lang="ru-RU"/>
              <a:pPr/>
              <a:t>14</a:t>
            </a:fld>
            <a:endParaRPr lang="ru-RU"/>
          </a:p>
        </p:txBody>
      </p:sp>
      <p:sp>
        <p:nvSpPr>
          <p:cNvPr id="65539" name="Rectangle 2"/>
          <p:cNvSpPr>
            <a:spLocks noGrp="1" noRot="1" noChangeAspect="1" noChangeArrowheads="1" noTextEdit="1"/>
          </p:cNvSpPr>
          <p:nvPr>
            <p:ph type="sldImg"/>
          </p:nvPr>
        </p:nvSpPr>
        <p:spPr>
          <a:xfrm>
            <a:off x="930275" y="739775"/>
            <a:ext cx="4938713" cy="3703638"/>
          </a:xfrm>
          <a:ln/>
        </p:spPr>
      </p:sp>
      <p:sp>
        <p:nvSpPr>
          <p:cNvPr id="65540" name="Rectangle 3"/>
          <p:cNvSpPr>
            <a:spLocks noGrp="1" noChangeArrowheads="1"/>
          </p:cNvSpPr>
          <p:nvPr>
            <p:ph type="body" idx="1"/>
          </p:nvPr>
        </p:nvSpPr>
        <p:spPr>
          <a:xfrm>
            <a:off x="679450" y="4691063"/>
            <a:ext cx="5438775" cy="4441825"/>
          </a:xfrm>
          <a:noFill/>
          <a:ln/>
        </p:spPr>
        <p:txBody>
          <a:bodyPr/>
          <a:lstStyle/>
          <a:p>
            <a:pPr eaLnBrk="1" hangingPunct="1"/>
            <a:r>
              <a:rPr lang="en-US" smtClean="0"/>
              <a:t>Fundamental Neuroscience - Chapter 30 – Memory Box C</a:t>
            </a: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48CF9FE-2C41-4148-B874-63A5E4B41349}" type="slidenum">
              <a:rPr lang="ru-RU"/>
              <a:pPr/>
              <a:t>15</a:t>
            </a:fld>
            <a:endParaRPr lang="ru-RU"/>
          </a:p>
        </p:txBody>
      </p:sp>
      <p:sp>
        <p:nvSpPr>
          <p:cNvPr id="66563" name="Rectangle 2"/>
          <p:cNvSpPr>
            <a:spLocks noGrp="1" noRot="1" noChangeAspect="1" noChangeArrowheads="1" noTextEdit="1"/>
          </p:cNvSpPr>
          <p:nvPr>
            <p:ph type="sldImg"/>
          </p:nvPr>
        </p:nvSpPr>
        <p:spPr>
          <a:xfrm>
            <a:off x="930275" y="739775"/>
            <a:ext cx="4938713" cy="3703638"/>
          </a:xfrm>
          <a:ln/>
        </p:spPr>
      </p:sp>
      <p:sp>
        <p:nvSpPr>
          <p:cNvPr id="66564"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30ED017-F8B2-496B-9462-DE2610B33D1E}" type="slidenum">
              <a:rPr lang="ru-RU"/>
              <a:pPr/>
              <a:t>16</a:t>
            </a:fld>
            <a:endParaRPr lang="ru-RU"/>
          </a:p>
        </p:txBody>
      </p:sp>
      <p:sp>
        <p:nvSpPr>
          <p:cNvPr id="68611" name="Rectangle 2"/>
          <p:cNvSpPr>
            <a:spLocks noGrp="1" noRot="1" noChangeAspect="1" noChangeArrowheads="1" noTextEdit="1"/>
          </p:cNvSpPr>
          <p:nvPr>
            <p:ph type="sldImg"/>
          </p:nvPr>
        </p:nvSpPr>
        <p:spPr>
          <a:xfrm>
            <a:off x="930275" y="739775"/>
            <a:ext cx="4938713" cy="3703638"/>
          </a:xfrm>
          <a:ln/>
        </p:spPr>
      </p:sp>
      <p:sp>
        <p:nvSpPr>
          <p:cNvPr id="68612" name="Rectangle 3"/>
          <p:cNvSpPr>
            <a:spLocks noGrp="1" noChangeArrowheads="1"/>
          </p:cNvSpPr>
          <p:nvPr>
            <p:ph type="body" idx="1"/>
          </p:nvPr>
        </p:nvSpPr>
        <p:spPr>
          <a:xfrm>
            <a:off x="679450" y="4691063"/>
            <a:ext cx="5438775" cy="4441825"/>
          </a:xfrm>
          <a:noFill/>
          <a:ln/>
        </p:spPr>
        <p:txBody>
          <a:bodyPr/>
          <a:lstStyle/>
          <a:p>
            <a:pPr eaLnBrk="1" hangingPunct="1"/>
            <a:r>
              <a:rPr lang="en-US" smtClean="0"/>
              <a:t>Fundamental Neuroscience - Chapter 30 – Memory Figure 30.6 </a:t>
            </a:r>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B31035-41C6-4A59-B18C-3874FA5440E4}" type="slidenum">
              <a:rPr lang="ru-RU"/>
              <a:pPr/>
              <a:t>17</a:t>
            </a:fld>
            <a:endParaRPr lang="ru-RU"/>
          </a:p>
        </p:txBody>
      </p:sp>
      <p:sp>
        <p:nvSpPr>
          <p:cNvPr id="69635" name="Rectangle 2"/>
          <p:cNvSpPr>
            <a:spLocks noGrp="1" noRot="1" noChangeAspect="1" noChangeArrowheads="1" noTextEdit="1"/>
          </p:cNvSpPr>
          <p:nvPr>
            <p:ph type="sldImg"/>
          </p:nvPr>
        </p:nvSpPr>
        <p:spPr>
          <a:xfrm>
            <a:off x="930275" y="739775"/>
            <a:ext cx="4938713" cy="3703638"/>
          </a:xfrm>
          <a:ln/>
        </p:spPr>
      </p:sp>
      <p:sp>
        <p:nvSpPr>
          <p:cNvPr id="69636"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9D3B642-3093-44AC-AD30-E72A748E316C}" type="slidenum">
              <a:rPr lang="ru-RU"/>
              <a:pPr/>
              <a:t>18</a:t>
            </a:fld>
            <a:endParaRPr lang="ru-RU"/>
          </a:p>
        </p:txBody>
      </p:sp>
      <p:sp>
        <p:nvSpPr>
          <p:cNvPr id="70659" name="Rectangle 2"/>
          <p:cNvSpPr>
            <a:spLocks noGrp="1" noRot="1" noChangeAspect="1" noChangeArrowheads="1" noTextEdit="1"/>
          </p:cNvSpPr>
          <p:nvPr>
            <p:ph type="sldImg"/>
          </p:nvPr>
        </p:nvSpPr>
        <p:spPr>
          <a:xfrm>
            <a:off x="930275" y="739775"/>
            <a:ext cx="4938713" cy="3703638"/>
          </a:xfrm>
          <a:ln/>
        </p:spPr>
      </p:sp>
      <p:sp>
        <p:nvSpPr>
          <p:cNvPr id="70660" name="Rectangle 3"/>
          <p:cNvSpPr>
            <a:spLocks noGrp="1" noChangeArrowheads="1"/>
          </p:cNvSpPr>
          <p:nvPr>
            <p:ph type="body" idx="1"/>
          </p:nvPr>
        </p:nvSpPr>
        <p:spPr>
          <a:xfrm>
            <a:off x="679450" y="4691063"/>
            <a:ext cx="5438775" cy="4441825"/>
          </a:xfrm>
          <a:noFill/>
          <a:ln/>
        </p:spPr>
        <p:txBody>
          <a:bodyPr/>
          <a:lstStyle/>
          <a:p>
            <a:pPr eaLnBrk="1" hangingPunct="1"/>
            <a:r>
              <a:rPr lang="en-US" smtClean="0"/>
              <a:t>Fundamental Neuroscience - Chapter 30 – Memory Figure 30.7</a:t>
            </a:r>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B4CAF17-ACBB-4BB5-96D8-D5D3CB402E1C}" type="slidenum">
              <a:rPr lang="ru-RU"/>
              <a:pPr/>
              <a:t>19</a:t>
            </a:fld>
            <a:endParaRPr lang="ru-RU"/>
          </a:p>
        </p:txBody>
      </p:sp>
      <p:sp>
        <p:nvSpPr>
          <p:cNvPr id="71683" name="Rectangle 2"/>
          <p:cNvSpPr>
            <a:spLocks noGrp="1" noRot="1" noChangeAspect="1" noChangeArrowheads="1" noTextEdit="1"/>
          </p:cNvSpPr>
          <p:nvPr>
            <p:ph type="sldImg"/>
          </p:nvPr>
        </p:nvSpPr>
        <p:spPr>
          <a:xfrm>
            <a:off x="930275" y="739775"/>
            <a:ext cx="4938713" cy="3703638"/>
          </a:xfrm>
          <a:ln/>
        </p:spPr>
      </p:sp>
      <p:sp>
        <p:nvSpPr>
          <p:cNvPr id="71684"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 см. </a:t>
            </a:r>
            <a:r>
              <a:rPr lang="en-US" smtClean="0"/>
              <a:t>Fundamental Neuroscience - Chapter 30 – Memory</a:t>
            </a:r>
            <a:r>
              <a:rPr lang="ru-RU"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5BAD371-0E84-4E48-B613-21DE8A665902}" type="slidenum">
              <a:rPr lang="ru-RU"/>
              <a:pPr/>
              <a:t>20</a:t>
            </a:fld>
            <a:endParaRPr lang="ru-RU"/>
          </a:p>
        </p:txBody>
      </p:sp>
      <p:sp>
        <p:nvSpPr>
          <p:cNvPr id="72707" name="Rectangle 2"/>
          <p:cNvSpPr>
            <a:spLocks noGrp="1" noRot="1" noChangeAspect="1" noChangeArrowheads="1" noTextEdit="1"/>
          </p:cNvSpPr>
          <p:nvPr>
            <p:ph type="sldImg"/>
          </p:nvPr>
        </p:nvSpPr>
        <p:spPr>
          <a:xfrm>
            <a:off x="930275" y="739775"/>
            <a:ext cx="4938713" cy="3703638"/>
          </a:xfrm>
          <a:ln/>
        </p:spPr>
      </p:sp>
      <p:sp>
        <p:nvSpPr>
          <p:cNvPr id="72708" name="Rectangle 3"/>
          <p:cNvSpPr>
            <a:spLocks noGrp="1" noChangeArrowheads="1"/>
          </p:cNvSpPr>
          <p:nvPr>
            <p:ph type="body" idx="1"/>
          </p:nvPr>
        </p:nvSpPr>
        <p:spPr>
          <a:xfrm>
            <a:off x="679450" y="4691063"/>
            <a:ext cx="5438775" cy="4441825"/>
          </a:xfrm>
          <a:noFill/>
          <a:ln/>
        </p:spPr>
        <p:txBody>
          <a:bodyPr/>
          <a:lstStyle/>
          <a:p>
            <a:pPr eaLnBrk="1" hangingPunct="1"/>
            <a:r>
              <a:rPr lang="ru-RU" smtClean="0"/>
              <a:t>ноябрь 2005 № 11 "В МИРЕ НАУКИ" Сознание и мозг</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3187AB6-5040-423C-8334-3D7E3B8820C9}" type="slidenum">
              <a:rPr lang="ru-RU"/>
              <a:pPr/>
              <a:t>21</a:t>
            </a:fld>
            <a:endParaRPr lang="ru-RU"/>
          </a:p>
        </p:txBody>
      </p:sp>
      <p:sp>
        <p:nvSpPr>
          <p:cNvPr id="73731" name="Rectangle 2"/>
          <p:cNvSpPr>
            <a:spLocks noGrp="1" noRot="1" noChangeAspect="1" noChangeArrowheads="1" noTextEdit="1"/>
          </p:cNvSpPr>
          <p:nvPr>
            <p:ph type="sldImg"/>
          </p:nvPr>
        </p:nvSpPr>
        <p:spPr>
          <a:xfrm>
            <a:off x="930275" y="739775"/>
            <a:ext cx="4938713" cy="3703638"/>
          </a:xfrm>
          <a:ln/>
        </p:spPr>
      </p:sp>
      <p:sp>
        <p:nvSpPr>
          <p:cNvPr id="73732" name="Rectangle 3"/>
          <p:cNvSpPr>
            <a:spLocks noGrp="1" noChangeArrowheads="1"/>
          </p:cNvSpPr>
          <p:nvPr>
            <p:ph type="body" idx="1"/>
          </p:nvPr>
        </p:nvSpPr>
        <p:spPr>
          <a:xfrm>
            <a:off x="679450" y="4691063"/>
            <a:ext cx="5438775" cy="4441825"/>
          </a:xfrm>
          <a:noFill/>
          <a:ln/>
        </p:spPr>
        <p:txBody>
          <a:bodyPr/>
          <a:lstStyle/>
          <a:p>
            <a:pPr eaLnBrk="1" hangingPunct="1"/>
            <a:r>
              <a:rPr lang="ru-RU" smtClean="0"/>
              <a:t>См «Brain activity evidence for recognition without</a:t>
            </a:r>
            <a:r>
              <a:rPr lang="en-US" smtClean="0"/>
              <a:t> </a:t>
            </a:r>
            <a:r>
              <a:rPr lang="ru-RU" smtClean="0"/>
              <a:t>recollection after early hippocampal damage»</a:t>
            </a:r>
          </a:p>
          <a:p>
            <a:pPr eaLnBrk="1" hangingPunct="1"/>
            <a:r>
              <a:rPr lang="ru-RU" smtClean="0"/>
              <a:t>E. Duzel, F. Vargha-Khadem, H. J. Heinze, M. Mishkin (PNAS u July 3, 2001 , vol. 98 , no. 14 , 8101–8106) </a:t>
            </a:r>
          </a:p>
          <a:p>
            <a:pPr eaLnBrk="1" hangingPunct="1"/>
            <a:r>
              <a:rPr lang="ru-RU" smtClean="0"/>
              <a:t>Mischkin.pdf, 145 </a:t>
            </a:r>
            <a:r>
              <a:rPr lang="en-US" smtClean="0"/>
              <a:t>kb</a:t>
            </a:r>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AAC8E88-5CC3-4F33-AC9A-3BA6B023055E}" type="slidenum">
              <a:rPr lang="ru-RU"/>
              <a:pPr/>
              <a:t>22</a:t>
            </a:fld>
            <a:endParaRPr lang="ru-RU"/>
          </a:p>
        </p:txBody>
      </p:sp>
      <p:sp>
        <p:nvSpPr>
          <p:cNvPr id="74755" name="Rectangle 2"/>
          <p:cNvSpPr>
            <a:spLocks noGrp="1" noRot="1" noChangeAspect="1" noChangeArrowheads="1" noTextEdit="1"/>
          </p:cNvSpPr>
          <p:nvPr>
            <p:ph type="sldImg"/>
          </p:nvPr>
        </p:nvSpPr>
        <p:spPr>
          <a:xfrm>
            <a:off x="930275" y="739775"/>
            <a:ext cx="4938713" cy="3703638"/>
          </a:xfrm>
          <a:ln/>
        </p:spPr>
      </p:sp>
      <p:sp>
        <p:nvSpPr>
          <p:cNvPr id="74756" name="Rectangle 3"/>
          <p:cNvSpPr>
            <a:spLocks noGrp="1" noChangeArrowheads="1"/>
          </p:cNvSpPr>
          <p:nvPr>
            <p:ph type="body" idx="1"/>
          </p:nvPr>
        </p:nvSpPr>
        <p:spPr>
          <a:xfrm>
            <a:off x="679450" y="4691063"/>
            <a:ext cx="5438775" cy="4441825"/>
          </a:xfrm>
          <a:noFill/>
          <a:ln/>
        </p:spPr>
        <p:txBody>
          <a:bodyPr/>
          <a:lstStyle/>
          <a:p>
            <a:pPr eaLnBrk="1" hangingPunct="1"/>
            <a:r>
              <a:rPr lang="en-US" smtClean="0"/>
              <a:t>Fundamental Neuroscience - Chapter 30 – Memory Figure 30.8</a:t>
            </a: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67387F5-2AF8-4815-9105-524597053BD0}" type="slidenum">
              <a:rPr lang="ru-RU"/>
              <a:pPr/>
              <a:t>2</a:t>
            </a:fld>
            <a:endParaRPr lang="ru-RU"/>
          </a:p>
        </p:txBody>
      </p:sp>
      <p:sp>
        <p:nvSpPr>
          <p:cNvPr id="56323" name="Rectangle 2"/>
          <p:cNvSpPr>
            <a:spLocks noGrp="1" noRot="1" noChangeAspect="1" noChangeArrowheads="1" noTextEdit="1"/>
          </p:cNvSpPr>
          <p:nvPr>
            <p:ph type="sldImg"/>
          </p:nvPr>
        </p:nvSpPr>
        <p:spPr>
          <a:xfrm>
            <a:off x="930275" y="739775"/>
            <a:ext cx="4938713" cy="3703638"/>
          </a:xfrm>
          <a:ln/>
        </p:spPr>
      </p:sp>
      <p:sp>
        <p:nvSpPr>
          <p:cNvPr id="56324" name="Rectangle 3"/>
          <p:cNvSpPr>
            <a:spLocks noGrp="1" noChangeArrowheads="1"/>
          </p:cNvSpPr>
          <p:nvPr>
            <p:ph type="body" idx="1"/>
          </p:nvPr>
        </p:nvSpPr>
        <p:spPr>
          <a:xfrm>
            <a:off x="679450" y="4691063"/>
            <a:ext cx="5438775" cy="4441825"/>
          </a:xfrm>
          <a:noFill/>
          <a:ln/>
        </p:spPr>
        <p:txBody>
          <a:bodyPr/>
          <a:lstStyle/>
          <a:p>
            <a:pPr eaLnBrk="1" hangingPunct="1"/>
            <a:r>
              <a:rPr lang="ru-RU" smtClean="0"/>
              <a:t>По Николаева, Психофизиология стр. 331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4E3930C-A53A-446C-9D7B-992A2C20FDCC}" type="slidenum">
              <a:rPr lang="ru-RU"/>
              <a:pPr/>
              <a:t>23</a:t>
            </a:fld>
            <a:endParaRPr lang="ru-RU"/>
          </a:p>
        </p:txBody>
      </p:sp>
      <p:sp>
        <p:nvSpPr>
          <p:cNvPr id="75779" name="Rectangle 2"/>
          <p:cNvSpPr>
            <a:spLocks noGrp="1" noRot="1" noChangeAspect="1" noChangeArrowheads="1" noTextEdit="1"/>
          </p:cNvSpPr>
          <p:nvPr>
            <p:ph type="sldImg"/>
          </p:nvPr>
        </p:nvSpPr>
        <p:spPr>
          <a:xfrm>
            <a:off x="930275" y="739775"/>
            <a:ext cx="4938713" cy="3703638"/>
          </a:xfrm>
          <a:ln/>
        </p:spPr>
      </p:sp>
      <p:sp>
        <p:nvSpPr>
          <p:cNvPr id="75780"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 см. </a:t>
            </a:r>
            <a:r>
              <a:rPr lang="en-US" smtClean="0"/>
              <a:t>Fundamental Neuroscience - Chapter 30 – Memory</a:t>
            </a:r>
            <a:r>
              <a:rPr lang="ru-RU" smtClean="0"/>
              <a:t> стр. 747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737D9CA-D65A-44A3-9EBF-706C2EB7B2E8}" type="slidenum">
              <a:rPr lang="ru-RU"/>
              <a:pPr/>
              <a:t>24</a:t>
            </a:fld>
            <a:endParaRPr lang="ru-RU"/>
          </a:p>
        </p:txBody>
      </p:sp>
      <p:sp>
        <p:nvSpPr>
          <p:cNvPr id="76803" name="Rectangle 2"/>
          <p:cNvSpPr>
            <a:spLocks noGrp="1" noRot="1" noChangeAspect="1" noChangeArrowheads="1" noTextEdit="1"/>
          </p:cNvSpPr>
          <p:nvPr>
            <p:ph type="sldImg"/>
          </p:nvPr>
        </p:nvSpPr>
        <p:spPr>
          <a:xfrm>
            <a:off x="930275" y="739775"/>
            <a:ext cx="4938713" cy="3703638"/>
          </a:xfrm>
          <a:ln/>
        </p:spPr>
      </p:sp>
      <p:sp>
        <p:nvSpPr>
          <p:cNvPr id="76804" name="Rectangle 3"/>
          <p:cNvSpPr>
            <a:spLocks noGrp="1" noChangeArrowheads="1"/>
          </p:cNvSpPr>
          <p:nvPr>
            <p:ph type="body" idx="1"/>
          </p:nvPr>
        </p:nvSpPr>
        <p:spPr>
          <a:xfrm>
            <a:off x="679450" y="4691063"/>
            <a:ext cx="5438775" cy="4441825"/>
          </a:xfrm>
          <a:noFill/>
          <a:ln/>
        </p:spPr>
        <p:txBody>
          <a:bodyPr/>
          <a:lstStyle/>
          <a:p>
            <a:pPr eaLnBrk="1" hangingPunct="1"/>
            <a:r>
              <a:rPr lang="en-US" smtClean="0"/>
              <a:t>Fundamental Neuroscience - Chapter 30 – Memory Figure 30.9</a:t>
            </a:r>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838E19E-A2CF-4959-ADDF-F4683F0E0A29}" type="slidenum">
              <a:rPr lang="ru-RU"/>
              <a:pPr/>
              <a:t>25</a:t>
            </a:fld>
            <a:endParaRPr lang="ru-RU"/>
          </a:p>
        </p:txBody>
      </p:sp>
      <p:sp>
        <p:nvSpPr>
          <p:cNvPr id="77827" name="Rectangle 2"/>
          <p:cNvSpPr>
            <a:spLocks noGrp="1" noRot="1" noChangeAspect="1" noChangeArrowheads="1" noTextEdit="1"/>
          </p:cNvSpPr>
          <p:nvPr>
            <p:ph type="sldImg"/>
          </p:nvPr>
        </p:nvSpPr>
        <p:spPr>
          <a:xfrm>
            <a:off x="930275" y="739775"/>
            <a:ext cx="4938713" cy="3703638"/>
          </a:xfrm>
          <a:ln/>
        </p:spPr>
      </p:sp>
      <p:sp>
        <p:nvSpPr>
          <p:cNvPr id="77828"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FFD1829-9E7C-4DD1-A40A-1B2FE8C04443}" type="slidenum">
              <a:rPr lang="ru-RU"/>
              <a:pPr/>
              <a:t>40</a:t>
            </a:fld>
            <a:endParaRPr lang="ru-RU"/>
          </a:p>
        </p:txBody>
      </p:sp>
      <p:sp>
        <p:nvSpPr>
          <p:cNvPr id="78851" name="Rectangle 2"/>
          <p:cNvSpPr>
            <a:spLocks noGrp="1" noRot="1" noChangeAspect="1" noChangeArrowheads="1" noTextEdit="1"/>
          </p:cNvSpPr>
          <p:nvPr>
            <p:ph type="sldImg"/>
          </p:nvPr>
        </p:nvSpPr>
        <p:spPr>
          <a:xfrm>
            <a:off x="930275" y="739775"/>
            <a:ext cx="4938713" cy="3703638"/>
          </a:xfrm>
          <a:ln/>
        </p:spPr>
      </p:sp>
      <p:sp>
        <p:nvSpPr>
          <p:cNvPr id="78852"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39BC9B4-BE55-4B36-8C36-B8C45DE6AB37}" type="slidenum">
              <a:rPr lang="ru-RU"/>
              <a:pPr/>
              <a:t>41</a:t>
            </a:fld>
            <a:endParaRPr lang="ru-RU"/>
          </a:p>
        </p:txBody>
      </p:sp>
      <p:sp>
        <p:nvSpPr>
          <p:cNvPr id="79875" name="Rectangle 2"/>
          <p:cNvSpPr>
            <a:spLocks noGrp="1" noRot="1" noChangeAspect="1" noChangeArrowheads="1" noTextEdit="1"/>
          </p:cNvSpPr>
          <p:nvPr>
            <p:ph type="sldImg"/>
          </p:nvPr>
        </p:nvSpPr>
        <p:spPr>
          <a:xfrm>
            <a:off x="930275" y="739775"/>
            <a:ext cx="4938713" cy="3703638"/>
          </a:xfrm>
          <a:ln/>
        </p:spPr>
      </p:sp>
      <p:sp>
        <p:nvSpPr>
          <p:cNvPr id="79876"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8B3ADF7-9761-4CD7-8039-F98BDA1F6832}" type="slidenum">
              <a:rPr lang="ru-RU"/>
              <a:pPr/>
              <a:t>42</a:t>
            </a:fld>
            <a:endParaRPr lang="ru-RU"/>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ru-RU" smtClean="0"/>
              <a:t>См. Николаева. Психофизиология. Стр. 335; - В мире науки, номер 11-12, 1992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636CAB5-297F-487B-823E-6059EFBE88B0}" type="slidenum">
              <a:rPr lang="ru-RU"/>
              <a:pPr/>
              <a:t>43</a:t>
            </a:fld>
            <a:endParaRPr lang="ru-RU"/>
          </a:p>
        </p:txBody>
      </p:sp>
      <p:sp>
        <p:nvSpPr>
          <p:cNvPr id="81923" name="Rectangle 2"/>
          <p:cNvSpPr>
            <a:spLocks noGrp="1" noRot="1" noChangeAspect="1" noChangeArrowheads="1" noTextEdit="1"/>
          </p:cNvSpPr>
          <p:nvPr>
            <p:ph type="sldImg"/>
          </p:nvPr>
        </p:nvSpPr>
        <p:spPr>
          <a:xfrm>
            <a:off x="930275" y="739775"/>
            <a:ext cx="4938713" cy="3703638"/>
          </a:xfrm>
          <a:ln/>
        </p:spPr>
      </p:sp>
      <p:sp>
        <p:nvSpPr>
          <p:cNvPr id="81924" name="Rectangle 3"/>
          <p:cNvSpPr>
            <a:spLocks noGrp="1" noChangeArrowheads="1"/>
          </p:cNvSpPr>
          <p:nvPr>
            <p:ph type="body" idx="1"/>
          </p:nvPr>
        </p:nvSpPr>
        <p:spPr>
          <a:xfrm>
            <a:off x="679450" y="4691063"/>
            <a:ext cx="5438775" cy="4441825"/>
          </a:xfrm>
          <a:noFill/>
          <a:ln/>
        </p:spPr>
        <p:txBody>
          <a:bodyPr/>
          <a:lstStyle/>
          <a:p>
            <a:pPr eaLnBrk="1" hangingPunct="1"/>
            <a:r>
              <a:rPr lang="ru-RU" smtClean="0"/>
              <a:t>[Б306-333]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7370769-8FB4-4B74-B45C-8FBB657F77E5}" type="slidenum">
              <a:rPr lang="ru-RU"/>
              <a:pPr/>
              <a:t>44</a:t>
            </a:fld>
            <a:endParaRPr lang="ru-RU"/>
          </a:p>
        </p:txBody>
      </p:sp>
      <p:sp>
        <p:nvSpPr>
          <p:cNvPr id="82947" name="Rectangle 2"/>
          <p:cNvSpPr>
            <a:spLocks noGrp="1" noRot="1" noChangeAspect="1" noChangeArrowheads="1" noTextEdit="1"/>
          </p:cNvSpPr>
          <p:nvPr>
            <p:ph type="sldImg"/>
          </p:nvPr>
        </p:nvSpPr>
        <p:spPr>
          <a:xfrm>
            <a:off x="930275" y="739775"/>
            <a:ext cx="4938713" cy="3703638"/>
          </a:xfrm>
          <a:ln/>
        </p:spPr>
      </p:sp>
      <p:sp>
        <p:nvSpPr>
          <p:cNvPr id="82948" name="Rectangle 3"/>
          <p:cNvSpPr>
            <a:spLocks noGrp="1" noChangeArrowheads="1"/>
          </p:cNvSpPr>
          <p:nvPr>
            <p:ph type="body" idx="1"/>
          </p:nvPr>
        </p:nvSpPr>
        <p:spPr>
          <a:xfrm>
            <a:off x="679450" y="4691063"/>
            <a:ext cx="5438775" cy="4441825"/>
          </a:xfrm>
          <a:noFill/>
          <a:ln/>
        </p:spPr>
        <p:txBody>
          <a:bodyPr/>
          <a:lstStyle/>
          <a:p>
            <a:pPr eaLnBrk="1" hangingPunct="1"/>
            <a:r>
              <a:rPr lang="ru-RU" smtClean="0"/>
              <a:t>ВНД [Ш141-180]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9B6D966-4804-42AB-9FE9-47D7201F8100}" type="slidenum">
              <a:rPr lang="ru-RU"/>
              <a:pPr/>
              <a:t>45</a:t>
            </a:fld>
            <a:endParaRPr lang="ru-RU"/>
          </a:p>
        </p:txBody>
      </p:sp>
      <p:sp>
        <p:nvSpPr>
          <p:cNvPr id="83971" name="Rectangle 2"/>
          <p:cNvSpPr>
            <a:spLocks noGrp="1" noRot="1" noChangeAspect="1" noChangeArrowheads="1" noTextEdit="1"/>
          </p:cNvSpPr>
          <p:nvPr>
            <p:ph type="sldImg"/>
          </p:nvPr>
        </p:nvSpPr>
        <p:spPr>
          <a:xfrm>
            <a:off x="930275" y="739775"/>
            <a:ext cx="4938713" cy="3703638"/>
          </a:xfrm>
          <a:ln/>
        </p:spPr>
      </p:sp>
      <p:sp>
        <p:nvSpPr>
          <p:cNvPr id="83972"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EC31B2D-5FDF-4AD8-B6B7-33CB5B8BFB96}" type="slidenum">
              <a:rPr lang="ru-RU"/>
              <a:pPr/>
              <a:t>46</a:t>
            </a:fld>
            <a:endParaRPr lang="ru-RU"/>
          </a:p>
        </p:txBody>
      </p:sp>
      <p:sp>
        <p:nvSpPr>
          <p:cNvPr id="84995" name="Rectangle 2"/>
          <p:cNvSpPr>
            <a:spLocks noGrp="1" noRot="1" noChangeAspect="1" noChangeArrowheads="1" noTextEdit="1"/>
          </p:cNvSpPr>
          <p:nvPr>
            <p:ph type="sldImg"/>
          </p:nvPr>
        </p:nvSpPr>
        <p:spPr>
          <a:xfrm>
            <a:off x="930275" y="739775"/>
            <a:ext cx="4938713" cy="3703638"/>
          </a:xfrm>
          <a:ln/>
        </p:spPr>
      </p:sp>
      <p:sp>
        <p:nvSpPr>
          <p:cNvPr id="84996"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E61C370-AA8B-4830-8BCA-911475C94ED2}" type="slidenum">
              <a:rPr lang="ru-RU"/>
              <a:pPr/>
              <a:t>3</a:t>
            </a:fld>
            <a:endParaRPr lang="ru-RU"/>
          </a:p>
        </p:txBody>
      </p:sp>
      <p:sp>
        <p:nvSpPr>
          <p:cNvPr id="57347" name="Rectangle 2"/>
          <p:cNvSpPr>
            <a:spLocks noGrp="1" noRot="1" noChangeAspect="1" noChangeArrowheads="1" noTextEdit="1"/>
          </p:cNvSpPr>
          <p:nvPr>
            <p:ph type="sldImg"/>
          </p:nvPr>
        </p:nvSpPr>
        <p:spPr>
          <a:xfrm>
            <a:off x="930275" y="739775"/>
            <a:ext cx="4938713" cy="3703638"/>
          </a:xfrm>
          <a:ln/>
        </p:spPr>
      </p:sp>
      <p:sp>
        <p:nvSpPr>
          <p:cNvPr id="57348" name="Rectangle 3"/>
          <p:cNvSpPr>
            <a:spLocks noGrp="1" noChangeArrowheads="1"/>
          </p:cNvSpPr>
          <p:nvPr>
            <p:ph type="body" idx="1"/>
          </p:nvPr>
        </p:nvSpPr>
        <p:spPr>
          <a:xfrm>
            <a:off x="679450" y="4691063"/>
            <a:ext cx="5438775" cy="4441825"/>
          </a:xfrm>
          <a:noFill/>
          <a:ln/>
        </p:spPr>
        <p:txBody>
          <a:bodyPr/>
          <a:lstStyle/>
          <a:p>
            <a:pPr eaLnBrk="1" hangingPunct="1"/>
            <a:r>
              <a:rPr lang="ru-RU" smtClean="0"/>
              <a:t>Лекция Шульговского по психологии с изменениями</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CF30FFB-90BF-465A-9828-465EF8E95721}" type="slidenum">
              <a:rPr lang="ru-RU"/>
              <a:pPr/>
              <a:t>47</a:t>
            </a:fld>
            <a:endParaRPr lang="ru-RU"/>
          </a:p>
        </p:txBody>
      </p:sp>
      <p:sp>
        <p:nvSpPr>
          <p:cNvPr id="86019" name="Rectangle 2"/>
          <p:cNvSpPr>
            <a:spLocks noGrp="1" noRot="1" noChangeAspect="1" noChangeArrowheads="1" noTextEdit="1"/>
          </p:cNvSpPr>
          <p:nvPr>
            <p:ph type="sldImg"/>
          </p:nvPr>
        </p:nvSpPr>
        <p:spPr>
          <a:xfrm>
            <a:off x="930275" y="739775"/>
            <a:ext cx="4938713" cy="3703638"/>
          </a:xfrm>
          <a:ln/>
        </p:spPr>
      </p:sp>
      <p:sp>
        <p:nvSpPr>
          <p:cNvPr id="86020" name="Rectangle 3"/>
          <p:cNvSpPr>
            <a:spLocks noGrp="1" noChangeArrowheads="1"/>
          </p:cNvSpPr>
          <p:nvPr>
            <p:ph type="body" idx="1"/>
          </p:nvPr>
        </p:nvSpPr>
        <p:spPr>
          <a:xfrm>
            <a:off x="679450" y="4691063"/>
            <a:ext cx="5438775" cy="4441825"/>
          </a:xfrm>
          <a:noFill/>
          <a:ln/>
        </p:spPr>
        <p:txBody>
          <a:bodyPr/>
          <a:lstStyle/>
          <a:p>
            <a:pPr eaLnBrk="1" hangingPunct="1"/>
            <a:r>
              <a:rPr lang="ru-RU" smtClean="0"/>
              <a:t>я</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C87ECD-875B-47E5-A23C-4F135FE700F2}" type="slidenum">
              <a:rPr lang="ru-RU"/>
              <a:pPr/>
              <a:t>4</a:t>
            </a:fld>
            <a:endParaRPr lang="ru-RU"/>
          </a:p>
        </p:txBody>
      </p:sp>
      <p:sp>
        <p:nvSpPr>
          <p:cNvPr id="58371" name="Rectangle 2"/>
          <p:cNvSpPr>
            <a:spLocks noGrp="1" noRot="1" noChangeAspect="1" noChangeArrowheads="1" noTextEdit="1"/>
          </p:cNvSpPr>
          <p:nvPr>
            <p:ph type="sldImg"/>
          </p:nvPr>
        </p:nvSpPr>
        <p:spPr>
          <a:xfrm>
            <a:off x="930275" y="739775"/>
            <a:ext cx="4938713" cy="3703638"/>
          </a:xfrm>
          <a:ln/>
        </p:spPr>
      </p:sp>
      <p:sp>
        <p:nvSpPr>
          <p:cNvPr id="58372" name="Rectangle 3"/>
          <p:cNvSpPr>
            <a:spLocks noGrp="1" noChangeArrowheads="1"/>
          </p:cNvSpPr>
          <p:nvPr>
            <p:ph type="body" idx="1"/>
          </p:nvPr>
        </p:nvSpPr>
        <p:spPr>
          <a:xfrm>
            <a:off x="679450" y="4691063"/>
            <a:ext cx="5438775" cy="4441825"/>
          </a:xfrm>
          <a:noFill/>
          <a:ln/>
        </p:spPr>
        <p:txBody>
          <a:bodyPr/>
          <a:lstStyle/>
          <a:p>
            <a:pPr eaLnBrk="1" hangingPunct="1"/>
            <a:r>
              <a:rPr lang="ru-RU" smtClean="0"/>
              <a:t>По Николаева, Психофизиология стр. 331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4AADEDA-281F-4841-81A0-BF4766C0DDAA}" type="slidenum">
              <a:rPr lang="ru-RU"/>
              <a:pPr/>
              <a:t>6</a:t>
            </a:fld>
            <a:endParaRPr lang="ru-RU"/>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ru-RU" smtClean="0"/>
              <a:t>Лекция Шульговского по психологии</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680F963-C440-4EFA-9EEE-265DB183AE84}" type="slidenum">
              <a:rPr lang="ru-RU"/>
              <a:pPr/>
              <a:t>7</a:t>
            </a:fld>
            <a:endParaRPr lang="ru-RU"/>
          </a:p>
        </p:txBody>
      </p:sp>
      <p:sp>
        <p:nvSpPr>
          <p:cNvPr id="60419" name="Rectangle 2"/>
          <p:cNvSpPr>
            <a:spLocks noGrp="1" noRot="1" noChangeAspect="1" noChangeArrowheads="1" noTextEdit="1"/>
          </p:cNvSpPr>
          <p:nvPr>
            <p:ph type="sldImg"/>
          </p:nvPr>
        </p:nvSpPr>
        <p:spPr>
          <a:xfrm>
            <a:off x="930275" y="739775"/>
            <a:ext cx="4938713" cy="3703638"/>
          </a:xfrm>
          <a:ln/>
        </p:spPr>
      </p:sp>
      <p:sp>
        <p:nvSpPr>
          <p:cNvPr id="60420" name="Rectangle 3"/>
          <p:cNvSpPr>
            <a:spLocks noGrp="1" noChangeArrowheads="1"/>
          </p:cNvSpPr>
          <p:nvPr>
            <p:ph type="body" idx="1"/>
          </p:nvPr>
        </p:nvSpPr>
        <p:spPr>
          <a:xfrm>
            <a:off x="679450" y="4691063"/>
            <a:ext cx="5438775" cy="4441825"/>
          </a:xfrm>
          <a:noFill/>
          <a:ln/>
        </p:spPr>
        <p:txBody>
          <a:bodyPr/>
          <a:lstStyle/>
          <a:p>
            <a:pPr eaLnBrk="1" hangingPunct="1"/>
            <a:r>
              <a:rPr lang="en-US" smtClean="0"/>
              <a:t>Fundamental Neuroscience - Chapter 30 – Memory </a:t>
            </a:r>
            <a:r>
              <a:rPr lang="ru-RU" smtClean="0"/>
              <a:t>Figure 30.3 </a:t>
            </a:r>
          </a:p>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DDBA8F2-5B9A-40D3-93DD-46E9104373A4}" type="slidenum">
              <a:rPr lang="ru-RU"/>
              <a:pPr/>
              <a:t>8</a:t>
            </a:fld>
            <a:endParaRPr lang="ru-RU"/>
          </a:p>
        </p:txBody>
      </p:sp>
      <p:sp>
        <p:nvSpPr>
          <p:cNvPr id="61443" name="Rectangle 2"/>
          <p:cNvSpPr>
            <a:spLocks noGrp="1" noRot="1" noChangeAspect="1" noChangeArrowheads="1" noTextEdit="1"/>
          </p:cNvSpPr>
          <p:nvPr>
            <p:ph type="sldImg"/>
          </p:nvPr>
        </p:nvSpPr>
        <p:spPr>
          <a:xfrm>
            <a:off x="930275" y="739775"/>
            <a:ext cx="4938713" cy="3703638"/>
          </a:xfrm>
          <a:ln/>
        </p:spPr>
      </p:sp>
      <p:sp>
        <p:nvSpPr>
          <p:cNvPr id="61444" name="Rectangle 3"/>
          <p:cNvSpPr>
            <a:spLocks noGrp="1" noChangeArrowheads="1"/>
          </p:cNvSpPr>
          <p:nvPr>
            <p:ph type="body" idx="1"/>
          </p:nvPr>
        </p:nvSpPr>
        <p:spPr>
          <a:xfrm>
            <a:off x="679450" y="4691063"/>
            <a:ext cx="5438775" cy="4441825"/>
          </a:xfrm>
          <a:noFill/>
          <a:ln/>
        </p:spPr>
        <p:txBody>
          <a:bodyPr/>
          <a:lstStyle/>
          <a:p>
            <a:pPr eaLnBrk="1" hangingPunct="1"/>
            <a:r>
              <a:rPr lang="en-US" smtClean="0"/>
              <a:t>Fundamental Neuroscience - Chapter 30 – Memory </a:t>
            </a:r>
            <a:r>
              <a:rPr lang="ru-RU" smtClean="0"/>
              <a:t>Figure 30.</a:t>
            </a:r>
            <a:r>
              <a:rPr lang="en-US" smtClean="0"/>
              <a:t>4</a:t>
            </a:r>
            <a:r>
              <a:rPr lang="ru-RU"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B80EB24-7F09-4C5D-A76C-5B4B515E110D}" type="slidenum">
              <a:rPr lang="ru-RU"/>
              <a:pPr/>
              <a:t>9</a:t>
            </a:fld>
            <a:endParaRPr lang="ru-RU"/>
          </a:p>
        </p:txBody>
      </p:sp>
      <p:sp>
        <p:nvSpPr>
          <p:cNvPr id="62467" name="Rectangle 2"/>
          <p:cNvSpPr>
            <a:spLocks noGrp="1" noRot="1" noChangeAspect="1" noChangeArrowheads="1" noTextEdit="1"/>
          </p:cNvSpPr>
          <p:nvPr>
            <p:ph type="sldImg"/>
          </p:nvPr>
        </p:nvSpPr>
        <p:spPr>
          <a:xfrm>
            <a:off x="930275" y="739775"/>
            <a:ext cx="4938713" cy="3703638"/>
          </a:xfrm>
          <a:ln/>
        </p:spPr>
      </p:sp>
      <p:sp>
        <p:nvSpPr>
          <p:cNvPr id="62468" name="Rectangle 3"/>
          <p:cNvSpPr>
            <a:spLocks noGrp="1" noChangeArrowheads="1"/>
          </p:cNvSpPr>
          <p:nvPr>
            <p:ph type="body" idx="1"/>
          </p:nvPr>
        </p:nvSpPr>
        <p:spPr>
          <a:xfrm>
            <a:off x="679450" y="4691063"/>
            <a:ext cx="5438775" cy="4441825"/>
          </a:xfrm>
          <a:noFill/>
          <a:ln/>
        </p:spPr>
        <p:txBody>
          <a:bodyPr/>
          <a:lstStyle/>
          <a:p>
            <a:pPr eaLnBrk="1" hangingPunct="1"/>
            <a:r>
              <a:rPr lang="en-US" smtClean="0"/>
              <a:t>Sciam</a:t>
            </a:r>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C380944-BF07-4C24-87C6-1C080232127E}" type="slidenum">
              <a:rPr lang="ru-RU"/>
              <a:pPr/>
              <a:t>10</a:t>
            </a:fld>
            <a:endParaRPr lang="ru-RU"/>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ru-RU" smtClean="0"/>
              <a:t>я</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7EE64B-7A15-4070-8D5D-967D76CE7CE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1812316-40C6-4503-87C4-01FA79DCF3E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3FAB83-798E-4167-8252-DF27398A217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B6D3A7E-F7CD-49FD-861C-95B4E389C09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C56943D-1DF9-4E07-AAA4-DE6F84AB669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B5A4B02-1503-4A3C-ACE0-8CDFAC980EF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215DEB6-07B4-4004-8577-645A37E7F94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866A336-1EC8-438B-A35D-CEF1F09E20E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24264CD-3694-4001-B483-A36A55F5B02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036051-2A49-4025-99E2-56BA2C2C4F4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AAD1985-8BA7-4EA2-929A-13DD44428EA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CDC9405E-C380-46FB-840E-27EEE08B079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388671" y="1157387"/>
            <a:ext cx="6473284" cy="595999"/>
          </a:xfrm>
          <a:prstGeom prst="rect">
            <a:avLst/>
          </a:prstGeom>
          <a:solidFill>
            <a:srgbClr val="FFCC99"/>
          </a:solidFill>
          <a:ln w="9525">
            <a:noFill/>
            <a:miter lim="800000"/>
            <a:headEnd/>
            <a:tailEnd/>
          </a:ln>
        </p:spPr>
        <p:txBody>
          <a:bodyPr/>
          <a:lstStyle/>
          <a:p>
            <a:pPr algn="ctr">
              <a:spcBef>
                <a:spcPct val="20000"/>
              </a:spcBef>
            </a:pPr>
            <a:r>
              <a:rPr lang="ru-RU" sz="2800" dirty="0" smtClean="0">
                <a:solidFill>
                  <a:schemeClr val="accent2"/>
                </a:solidFill>
              </a:rPr>
              <a:t>Нейрофизиология памяти</a:t>
            </a:r>
            <a:endParaRPr lang="ru-RU" sz="2800" dirty="0">
              <a:solidFill>
                <a:schemeClr val="accent2"/>
              </a:solidFill>
            </a:endParaRPr>
          </a:p>
        </p:txBody>
      </p:sp>
      <p:sp>
        <p:nvSpPr>
          <p:cNvPr id="3075" name="Rectangle 3"/>
          <p:cNvSpPr>
            <a:spLocks noChangeArrowheads="1"/>
          </p:cNvSpPr>
          <p:nvPr/>
        </p:nvSpPr>
        <p:spPr bwMode="auto">
          <a:xfrm>
            <a:off x="1476375" y="1989138"/>
            <a:ext cx="6400800" cy="2663825"/>
          </a:xfrm>
          <a:prstGeom prst="rect">
            <a:avLst/>
          </a:prstGeom>
          <a:noFill/>
          <a:ln w="9525">
            <a:noFill/>
            <a:miter lim="800000"/>
            <a:headEnd/>
            <a:tailEnd/>
          </a:ln>
        </p:spPr>
        <p:txBody>
          <a:bodyPr/>
          <a:lstStyle/>
          <a:p>
            <a:pPr algn="ctr">
              <a:spcBef>
                <a:spcPct val="20000"/>
              </a:spcBef>
            </a:pPr>
            <a:endParaRPr lang="ru-RU" sz="3200">
              <a:solidFill>
                <a:schemeClr val="accent2"/>
              </a:solidFill>
            </a:endParaRPr>
          </a:p>
        </p:txBody>
      </p:sp>
      <p:sp>
        <p:nvSpPr>
          <p:cNvPr id="1270788" name="Rectangle 4"/>
          <p:cNvSpPr>
            <a:spLocks noChangeArrowheads="1"/>
          </p:cNvSpPr>
          <p:nvPr/>
        </p:nvSpPr>
        <p:spPr bwMode="auto">
          <a:xfrm>
            <a:off x="809624" y="2091326"/>
            <a:ext cx="7636791" cy="3347939"/>
          </a:xfrm>
          <a:prstGeom prst="rect">
            <a:avLst/>
          </a:prstGeom>
          <a:solidFill>
            <a:srgbClr val="FFFF00"/>
          </a:solidFill>
          <a:ln w="9525">
            <a:noFill/>
            <a:miter lim="800000"/>
            <a:headEnd/>
            <a:tailEnd/>
          </a:ln>
          <a:effectLst/>
        </p:spPr>
        <p:txBody>
          <a:bodyPr/>
          <a:lstStyle/>
          <a:p>
            <a:pPr marL="514350" indent="-514350">
              <a:spcBef>
                <a:spcPct val="20000"/>
              </a:spcBef>
              <a:buFont typeface="+mj-lt"/>
              <a:buAutoNum type="arabicPeriod"/>
              <a:defRPr/>
            </a:pPr>
            <a:r>
              <a:rPr lang="ru-RU" sz="3200" dirty="0">
                <a:solidFill>
                  <a:srgbClr val="0000FF"/>
                </a:solidFill>
                <a:effectLst>
                  <a:outerShdw blurRad="38100" dist="38100" dir="2700000" algn="tl">
                    <a:srgbClr val="C0C0C0"/>
                  </a:outerShdw>
                </a:effectLst>
              </a:rPr>
              <a:t>Виды и формы памяти</a:t>
            </a:r>
          </a:p>
          <a:p>
            <a:pPr marL="514350" indent="-514350">
              <a:spcBef>
                <a:spcPct val="20000"/>
              </a:spcBef>
              <a:buFont typeface="+mj-lt"/>
              <a:buAutoNum type="arabicPeriod"/>
              <a:defRPr/>
            </a:pPr>
            <a:r>
              <a:rPr lang="ru-RU" sz="3200" dirty="0">
                <a:solidFill>
                  <a:srgbClr val="0000FF"/>
                </a:solidFill>
                <a:effectLst>
                  <a:outerShdw blurRad="38100" dist="38100" dir="2700000" algn="tl">
                    <a:srgbClr val="C0C0C0"/>
                  </a:outerShdw>
                </a:effectLst>
              </a:rPr>
              <a:t>Память и функции </a:t>
            </a:r>
            <a:r>
              <a:rPr lang="ru-RU" sz="3200" dirty="0" err="1" smtClean="0">
                <a:solidFill>
                  <a:srgbClr val="0000FF"/>
                </a:solidFill>
                <a:effectLst>
                  <a:outerShdw blurRad="38100" dist="38100" dir="2700000" algn="tl">
                    <a:srgbClr val="C0C0C0"/>
                  </a:outerShdw>
                </a:effectLst>
              </a:rPr>
              <a:t>гиппокампа</a:t>
            </a:r>
            <a:endParaRPr lang="ru-RU" sz="3200" dirty="0" smtClean="0">
              <a:solidFill>
                <a:srgbClr val="0000FF"/>
              </a:solidFill>
              <a:effectLst>
                <a:outerShdw blurRad="38100" dist="38100" dir="2700000" algn="tl">
                  <a:srgbClr val="C0C0C0"/>
                </a:outerShdw>
              </a:effectLst>
            </a:endParaRPr>
          </a:p>
          <a:p>
            <a:pPr marL="514350" indent="-514350">
              <a:spcBef>
                <a:spcPct val="20000"/>
              </a:spcBef>
              <a:buFont typeface="+mj-lt"/>
              <a:buAutoNum type="arabicPeriod"/>
              <a:defRPr/>
            </a:pPr>
            <a:r>
              <a:rPr lang="ru-RU" sz="3200" dirty="0" err="1" smtClean="0">
                <a:solidFill>
                  <a:srgbClr val="0000FF"/>
                </a:solidFill>
                <a:effectLst>
                  <a:outerShdw blurRad="38100" dist="38100" dir="2700000" algn="tl">
                    <a:srgbClr val="C0C0C0"/>
                  </a:outerShdw>
                </a:effectLst>
              </a:rPr>
              <a:t>Синаптическая</a:t>
            </a:r>
            <a:r>
              <a:rPr lang="ru-RU" sz="3200" dirty="0" smtClean="0">
                <a:solidFill>
                  <a:srgbClr val="0000FF"/>
                </a:solidFill>
                <a:effectLst>
                  <a:outerShdw blurRad="38100" dist="38100" dir="2700000" algn="tl">
                    <a:srgbClr val="C0C0C0"/>
                  </a:outerShdw>
                </a:effectLst>
              </a:rPr>
              <a:t> пластичность </a:t>
            </a:r>
          </a:p>
          <a:p>
            <a:pPr marL="514350" indent="-514350">
              <a:spcBef>
                <a:spcPct val="20000"/>
              </a:spcBef>
              <a:buFont typeface="+mj-lt"/>
              <a:buAutoNum type="arabicPeriod"/>
              <a:defRPr/>
            </a:pPr>
            <a:r>
              <a:rPr lang="ru-RU" sz="3200" dirty="0" smtClean="0">
                <a:solidFill>
                  <a:srgbClr val="0000FF"/>
                </a:solidFill>
                <a:effectLst>
                  <a:outerShdw blurRad="38100" dist="38100" dir="2700000" algn="tl">
                    <a:srgbClr val="C0C0C0"/>
                  </a:outerShdw>
                </a:effectLst>
              </a:rPr>
              <a:t>Кратковременная и долговременная память</a:t>
            </a:r>
            <a:endParaRPr lang="ru-RU" sz="3200" dirty="0">
              <a:solidFill>
                <a:srgbClr val="0000FF"/>
              </a:solidFill>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4625" y="3994150"/>
            <a:ext cx="8648700" cy="2462213"/>
          </a:xfrm>
          <a:prstGeom prst="rect">
            <a:avLst/>
          </a:prstGeom>
          <a:solidFill>
            <a:schemeClr val="bg1"/>
          </a:solidFill>
          <a:ln w="9525">
            <a:noFill/>
            <a:miter lim="800000"/>
            <a:headEnd/>
            <a:tailEnd/>
          </a:ln>
        </p:spPr>
        <p:txBody>
          <a:bodyPr>
            <a:spAutoFit/>
          </a:bodyPr>
          <a:lstStyle/>
          <a:p>
            <a:pPr>
              <a:spcBef>
                <a:spcPct val="0"/>
              </a:spcBef>
            </a:pPr>
            <a:r>
              <a:rPr lang="ru-RU" sz="2200" dirty="0"/>
              <a:t>1. </a:t>
            </a:r>
            <a:r>
              <a:rPr lang="ru-RU" sz="2200" b="1" dirty="0">
                <a:solidFill>
                  <a:srgbClr val="0066FF"/>
                </a:solidFill>
              </a:rPr>
              <a:t>Рабочая память</a:t>
            </a:r>
            <a:r>
              <a:rPr lang="ru-RU" sz="2200" dirty="0"/>
              <a:t> - сохранение информации в пределах одного опыта (какие рукава лабиринта были посещены в данном опыте); хранение информации, необходимой для решения конкретной текущей задачи</a:t>
            </a:r>
          </a:p>
          <a:p>
            <a:pPr>
              <a:spcBef>
                <a:spcPct val="0"/>
              </a:spcBef>
            </a:pPr>
            <a:endParaRPr lang="ru-RU" sz="2200" dirty="0"/>
          </a:p>
          <a:p>
            <a:pPr>
              <a:spcBef>
                <a:spcPct val="0"/>
              </a:spcBef>
            </a:pPr>
            <a:r>
              <a:rPr lang="ru-RU" sz="2200" dirty="0"/>
              <a:t>2. </a:t>
            </a:r>
            <a:r>
              <a:rPr lang="ru-RU" sz="2200" b="1" dirty="0" err="1">
                <a:solidFill>
                  <a:srgbClr val="0066FF"/>
                </a:solidFill>
              </a:rPr>
              <a:t>Референтная</a:t>
            </a:r>
            <a:r>
              <a:rPr lang="ru-RU" sz="2200" b="1" dirty="0">
                <a:solidFill>
                  <a:srgbClr val="0066FF"/>
                </a:solidFill>
              </a:rPr>
              <a:t> память</a:t>
            </a:r>
            <a:r>
              <a:rPr lang="ru-RU" sz="2200" dirty="0"/>
              <a:t> (</a:t>
            </a:r>
            <a:r>
              <a:rPr lang="ru-RU" sz="2200" dirty="0" err="1"/>
              <a:t>=семантическая</a:t>
            </a:r>
            <a:r>
              <a:rPr lang="ru-RU" sz="2200" dirty="0"/>
              <a:t> </a:t>
            </a:r>
            <a:r>
              <a:rPr lang="ru-RU" sz="2200" dirty="0" err="1"/>
              <a:t>память</a:t>
            </a:r>
            <a:r>
              <a:rPr lang="ru-RU" sz="2200" dirty="0"/>
              <a:t>?) сохранение информации об общей структуре лабиринта в целом.</a:t>
            </a:r>
          </a:p>
        </p:txBody>
      </p:sp>
      <p:pic>
        <p:nvPicPr>
          <p:cNvPr id="12291" name="Picture 3" descr="maze"/>
          <p:cNvPicPr>
            <a:picLocks noChangeAspect="1" noChangeArrowheads="1"/>
          </p:cNvPicPr>
          <p:nvPr/>
        </p:nvPicPr>
        <p:blipFill>
          <a:blip r:embed="rId3" cstate="print"/>
          <a:srcRect/>
          <a:stretch>
            <a:fillRect/>
          </a:stretch>
        </p:blipFill>
        <p:spPr bwMode="auto">
          <a:xfrm>
            <a:off x="434975" y="503238"/>
            <a:ext cx="3840163" cy="3287712"/>
          </a:xfrm>
          <a:prstGeom prst="rect">
            <a:avLst/>
          </a:prstGeom>
          <a:noFill/>
          <a:ln w="9525">
            <a:noFill/>
            <a:miter lim="800000"/>
            <a:headEnd/>
            <a:tailEnd/>
          </a:ln>
        </p:spPr>
      </p:pic>
      <p:sp>
        <p:nvSpPr>
          <p:cNvPr id="12292" name="Text Box 4"/>
          <p:cNvSpPr txBox="1">
            <a:spLocks noChangeArrowheads="1"/>
          </p:cNvSpPr>
          <p:nvPr/>
        </p:nvSpPr>
        <p:spPr bwMode="auto">
          <a:xfrm>
            <a:off x="4583723" y="277569"/>
            <a:ext cx="4230688" cy="2436812"/>
          </a:xfrm>
          <a:prstGeom prst="rect">
            <a:avLst/>
          </a:prstGeom>
          <a:solidFill>
            <a:schemeClr val="bg1"/>
          </a:solidFill>
          <a:ln w="9525">
            <a:noFill/>
            <a:miter lim="800000"/>
            <a:headEnd/>
            <a:tailEnd/>
          </a:ln>
        </p:spPr>
        <p:txBody>
          <a:bodyPr>
            <a:spAutoFit/>
          </a:bodyPr>
          <a:lstStyle/>
          <a:p>
            <a:pPr>
              <a:spcBef>
                <a:spcPct val="0"/>
              </a:spcBef>
            </a:pPr>
            <a:r>
              <a:rPr lang="ru-RU" sz="2200" dirty="0"/>
              <a:t>Виды памяти, определяемые в экспериментах с радиальными лабиринтами, созданных для изучения пространственной памяти, а также во многих других задачах: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020161" y="151179"/>
            <a:ext cx="1179512" cy="436563"/>
          </a:xfrm>
          <a:prstGeom prst="rect">
            <a:avLst/>
          </a:prstGeom>
          <a:solidFill>
            <a:schemeClr val="bg1"/>
          </a:solidFill>
          <a:ln w="9525">
            <a:solidFill>
              <a:schemeClr val="tx1"/>
            </a:solidFill>
            <a:miter lim="800000"/>
            <a:headEnd/>
            <a:tailEnd/>
          </a:ln>
        </p:spPr>
        <p:txBody>
          <a:bodyPr>
            <a:spAutoFit/>
          </a:bodyPr>
          <a:lstStyle/>
          <a:p>
            <a:r>
              <a:rPr lang="ru-RU" sz="2200" dirty="0"/>
              <a:t>Память</a:t>
            </a:r>
          </a:p>
        </p:txBody>
      </p:sp>
      <p:sp>
        <p:nvSpPr>
          <p:cNvPr id="13315" name="Text Box 3"/>
          <p:cNvSpPr txBox="1">
            <a:spLocks noChangeArrowheads="1"/>
          </p:cNvSpPr>
          <p:nvPr/>
        </p:nvSpPr>
        <p:spPr bwMode="auto">
          <a:xfrm>
            <a:off x="199292" y="1382469"/>
            <a:ext cx="2656254" cy="1569660"/>
          </a:xfrm>
          <a:prstGeom prst="rect">
            <a:avLst/>
          </a:prstGeom>
          <a:solidFill>
            <a:schemeClr val="bg1"/>
          </a:solidFill>
          <a:ln w="9525">
            <a:solidFill>
              <a:schemeClr val="tx1"/>
            </a:solidFill>
            <a:miter lim="800000"/>
            <a:headEnd/>
            <a:tailEnd/>
          </a:ln>
        </p:spPr>
        <p:txBody>
          <a:bodyPr wrap="square">
            <a:spAutoFit/>
          </a:bodyPr>
          <a:lstStyle/>
          <a:p>
            <a:pPr algn="ctr"/>
            <a:r>
              <a:rPr lang="ru-RU" sz="1600" dirty="0" smtClean="0"/>
              <a:t>Декларативная (эксплицитная), или вербальная, память - </a:t>
            </a:r>
            <a:r>
              <a:rPr lang="ru-RU" sz="1600" dirty="0" err="1" smtClean="0"/>
              <a:t>память</a:t>
            </a:r>
            <a:r>
              <a:rPr lang="ru-RU" sz="1600" dirty="0" smtClean="0"/>
              <a:t> о событиях, приобретенных навыках и накопленных знаниях. </a:t>
            </a:r>
            <a:endParaRPr lang="ru-RU" sz="1600" dirty="0"/>
          </a:p>
        </p:txBody>
      </p:sp>
      <p:sp>
        <p:nvSpPr>
          <p:cNvPr id="13316" name="Text Box 4"/>
          <p:cNvSpPr txBox="1">
            <a:spLocks noChangeArrowheads="1"/>
          </p:cNvSpPr>
          <p:nvPr/>
        </p:nvSpPr>
        <p:spPr bwMode="auto">
          <a:xfrm>
            <a:off x="6037385" y="1136284"/>
            <a:ext cx="2965938" cy="1815882"/>
          </a:xfrm>
          <a:prstGeom prst="rect">
            <a:avLst/>
          </a:prstGeom>
          <a:solidFill>
            <a:schemeClr val="bg1"/>
          </a:solidFill>
          <a:ln w="9525">
            <a:solidFill>
              <a:schemeClr val="tx1"/>
            </a:solidFill>
            <a:miter lim="800000"/>
            <a:headEnd/>
            <a:tailEnd/>
          </a:ln>
        </p:spPr>
        <p:txBody>
          <a:bodyPr wrap="square">
            <a:spAutoFit/>
          </a:bodyPr>
          <a:lstStyle/>
          <a:p>
            <a:pPr algn="ctr"/>
            <a:r>
              <a:rPr lang="ru-RU" sz="1600" dirty="0" err="1"/>
              <a:t>Недекларативная</a:t>
            </a:r>
            <a:r>
              <a:rPr lang="ru-RU" sz="1600" dirty="0"/>
              <a:t> (имплицитная</a:t>
            </a:r>
            <a:r>
              <a:rPr lang="ru-RU" sz="1600" dirty="0" smtClean="0"/>
              <a:t>) тип памяти, который обеспечивает использование информации полученной на основе неосознаваемого прошлого опыта.</a:t>
            </a:r>
            <a:endParaRPr lang="ru-RU" sz="1600" dirty="0"/>
          </a:p>
        </p:txBody>
      </p:sp>
      <p:sp>
        <p:nvSpPr>
          <p:cNvPr id="13317" name="Text Box 5"/>
          <p:cNvSpPr txBox="1">
            <a:spLocks noChangeArrowheads="1"/>
          </p:cNvSpPr>
          <p:nvPr/>
        </p:nvSpPr>
        <p:spPr bwMode="auto">
          <a:xfrm>
            <a:off x="147638" y="4144963"/>
            <a:ext cx="2020887" cy="406400"/>
          </a:xfrm>
          <a:prstGeom prst="rect">
            <a:avLst/>
          </a:prstGeom>
          <a:solidFill>
            <a:schemeClr val="bg1"/>
          </a:solidFill>
          <a:ln w="9525">
            <a:solidFill>
              <a:schemeClr val="tx1"/>
            </a:solidFill>
            <a:miter lim="800000"/>
            <a:headEnd/>
            <a:tailEnd/>
          </a:ln>
        </p:spPr>
        <p:txBody>
          <a:bodyPr>
            <a:spAutoFit/>
          </a:bodyPr>
          <a:lstStyle/>
          <a:p>
            <a:r>
              <a:rPr lang="ru-RU" sz="2000"/>
              <a:t>Эпизодическая</a:t>
            </a:r>
          </a:p>
        </p:txBody>
      </p:sp>
      <p:sp>
        <p:nvSpPr>
          <p:cNvPr id="13318" name="Text Box 6"/>
          <p:cNvSpPr txBox="1">
            <a:spLocks noChangeArrowheads="1"/>
          </p:cNvSpPr>
          <p:nvPr/>
        </p:nvSpPr>
        <p:spPr bwMode="auto">
          <a:xfrm>
            <a:off x="2322513" y="4144963"/>
            <a:ext cx="2025650" cy="406400"/>
          </a:xfrm>
          <a:prstGeom prst="rect">
            <a:avLst/>
          </a:prstGeom>
          <a:solidFill>
            <a:schemeClr val="bg1"/>
          </a:solidFill>
          <a:ln w="9525">
            <a:solidFill>
              <a:schemeClr val="tx1"/>
            </a:solidFill>
            <a:miter lim="800000"/>
            <a:headEnd/>
            <a:tailEnd/>
          </a:ln>
        </p:spPr>
        <p:txBody>
          <a:bodyPr>
            <a:spAutoFit/>
          </a:bodyPr>
          <a:lstStyle/>
          <a:p>
            <a:r>
              <a:rPr lang="ru-RU" sz="2000"/>
              <a:t>Семантическая</a:t>
            </a:r>
          </a:p>
        </p:txBody>
      </p:sp>
      <p:sp>
        <p:nvSpPr>
          <p:cNvPr id="13319" name="Line 7"/>
          <p:cNvSpPr>
            <a:spLocks noChangeShapeType="1"/>
          </p:cNvSpPr>
          <p:nvPr/>
        </p:nvSpPr>
        <p:spPr bwMode="auto">
          <a:xfrm flipV="1">
            <a:off x="2854448" y="624865"/>
            <a:ext cx="2012950" cy="1085850"/>
          </a:xfrm>
          <a:prstGeom prst="line">
            <a:avLst/>
          </a:prstGeom>
          <a:noFill/>
          <a:ln w="19050">
            <a:solidFill>
              <a:schemeClr val="tx1"/>
            </a:solidFill>
            <a:round/>
            <a:headEnd/>
            <a:tailEnd/>
          </a:ln>
        </p:spPr>
        <p:txBody>
          <a:bodyPr/>
          <a:lstStyle/>
          <a:p>
            <a:endParaRPr lang="ru-RU"/>
          </a:p>
        </p:txBody>
      </p:sp>
      <p:sp>
        <p:nvSpPr>
          <p:cNvPr id="13320" name="Line 8"/>
          <p:cNvSpPr>
            <a:spLocks noChangeShapeType="1"/>
          </p:cNvSpPr>
          <p:nvPr/>
        </p:nvSpPr>
        <p:spPr bwMode="auto">
          <a:xfrm flipH="1" flipV="1">
            <a:off x="4808781" y="622664"/>
            <a:ext cx="1275496" cy="1229581"/>
          </a:xfrm>
          <a:prstGeom prst="line">
            <a:avLst/>
          </a:prstGeom>
          <a:noFill/>
          <a:ln w="19050">
            <a:solidFill>
              <a:schemeClr val="tx1"/>
            </a:solidFill>
            <a:round/>
            <a:headEnd/>
            <a:tailEnd/>
          </a:ln>
        </p:spPr>
        <p:txBody>
          <a:bodyPr/>
          <a:lstStyle/>
          <a:p>
            <a:endParaRPr lang="ru-RU"/>
          </a:p>
        </p:txBody>
      </p:sp>
      <p:sp>
        <p:nvSpPr>
          <p:cNvPr id="13321" name="Line 9"/>
          <p:cNvSpPr>
            <a:spLocks noChangeShapeType="1"/>
          </p:cNvSpPr>
          <p:nvPr/>
        </p:nvSpPr>
        <p:spPr bwMode="auto">
          <a:xfrm flipV="1">
            <a:off x="1250950" y="2954338"/>
            <a:ext cx="1042988" cy="1190625"/>
          </a:xfrm>
          <a:prstGeom prst="line">
            <a:avLst/>
          </a:prstGeom>
          <a:noFill/>
          <a:ln w="19050">
            <a:solidFill>
              <a:schemeClr val="tx1"/>
            </a:solidFill>
            <a:round/>
            <a:headEnd/>
            <a:tailEnd/>
          </a:ln>
        </p:spPr>
        <p:txBody>
          <a:bodyPr/>
          <a:lstStyle/>
          <a:p>
            <a:endParaRPr lang="ru-RU"/>
          </a:p>
        </p:txBody>
      </p:sp>
      <p:sp>
        <p:nvSpPr>
          <p:cNvPr id="13322" name="Line 10"/>
          <p:cNvSpPr>
            <a:spLocks noChangeShapeType="1"/>
          </p:cNvSpPr>
          <p:nvPr/>
        </p:nvSpPr>
        <p:spPr bwMode="auto">
          <a:xfrm flipH="1" flipV="1">
            <a:off x="2327275" y="2962275"/>
            <a:ext cx="979488" cy="1163638"/>
          </a:xfrm>
          <a:prstGeom prst="line">
            <a:avLst/>
          </a:prstGeom>
          <a:noFill/>
          <a:ln w="19050">
            <a:solidFill>
              <a:schemeClr val="tx1"/>
            </a:solidFill>
            <a:round/>
            <a:headEnd/>
            <a:tailEnd/>
          </a:ln>
        </p:spPr>
        <p:txBody>
          <a:bodyPr/>
          <a:lstStyle/>
          <a:p>
            <a:endParaRPr lang="ru-RU"/>
          </a:p>
        </p:txBody>
      </p:sp>
      <p:sp>
        <p:nvSpPr>
          <p:cNvPr id="13323" name="Text Box 11"/>
          <p:cNvSpPr txBox="1">
            <a:spLocks noChangeArrowheads="1"/>
          </p:cNvSpPr>
          <p:nvPr/>
        </p:nvSpPr>
        <p:spPr bwMode="auto">
          <a:xfrm>
            <a:off x="4572000" y="4148138"/>
            <a:ext cx="2020888" cy="406400"/>
          </a:xfrm>
          <a:prstGeom prst="rect">
            <a:avLst/>
          </a:prstGeom>
          <a:solidFill>
            <a:schemeClr val="bg1"/>
          </a:solidFill>
          <a:ln w="9525">
            <a:solidFill>
              <a:schemeClr val="tx1"/>
            </a:solidFill>
            <a:miter lim="800000"/>
            <a:headEnd/>
            <a:tailEnd/>
          </a:ln>
        </p:spPr>
        <p:txBody>
          <a:bodyPr>
            <a:spAutoFit/>
          </a:bodyPr>
          <a:lstStyle/>
          <a:p>
            <a:r>
              <a:rPr lang="ru-RU" sz="2000" dirty="0"/>
              <a:t>Процедурная</a:t>
            </a:r>
          </a:p>
        </p:txBody>
      </p:sp>
      <p:sp>
        <p:nvSpPr>
          <p:cNvPr id="13324" name="Text Box 12"/>
          <p:cNvSpPr txBox="1">
            <a:spLocks noChangeArrowheads="1"/>
          </p:cNvSpPr>
          <p:nvPr/>
        </p:nvSpPr>
        <p:spPr bwMode="auto">
          <a:xfrm>
            <a:off x="6746875" y="4148138"/>
            <a:ext cx="2195513" cy="406400"/>
          </a:xfrm>
          <a:prstGeom prst="rect">
            <a:avLst/>
          </a:prstGeom>
          <a:solidFill>
            <a:schemeClr val="bg1"/>
          </a:solidFill>
          <a:ln w="9525">
            <a:solidFill>
              <a:schemeClr val="tx1"/>
            </a:solidFill>
            <a:miter lim="800000"/>
            <a:headEnd/>
            <a:tailEnd/>
          </a:ln>
        </p:spPr>
        <p:txBody>
          <a:bodyPr>
            <a:spAutoFit/>
          </a:bodyPr>
          <a:lstStyle/>
          <a:p>
            <a:r>
              <a:rPr lang="ru-RU" sz="2000" dirty="0" err="1"/>
              <a:t>Перцептуальная</a:t>
            </a:r>
            <a:endParaRPr lang="ru-RU" sz="2000" dirty="0"/>
          </a:p>
        </p:txBody>
      </p:sp>
      <p:sp>
        <p:nvSpPr>
          <p:cNvPr id="13325" name="Line 13"/>
          <p:cNvSpPr>
            <a:spLocks noChangeShapeType="1"/>
          </p:cNvSpPr>
          <p:nvPr/>
        </p:nvSpPr>
        <p:spPr bwMode="auto">
          <a:xfrm flipV="1">
            <a:off x="5675313" y="2957513"/>
            <a:ext cx="1042987" cy="1190625"/>
          </a:xfrm>
          <a:prstGeom prst="line">
            <a:avLst/>
          </a:prstGeom>
          <a:noFill/>
          <a:ln w="19050">
            <a:solidFill>
              <a:schemeClr val="tx1"/>
            </a:solidFill>
            <a:round/>
            <a:headEnd/>
            <a:tailEnd/>
          </a:ln>
        </p:spPr>
        <p:txBody>
          <a:bodyPr/>
          <a:lstStyle/>
          <a:p>
            <a:endParaRPr lang="ru-RU"/>
          </a:p>
        </p:txBody>
      </p:sp>
      <p:sp>
        <p:nvSpPr>
          <p:cNvPr id="13326" name="Line 14"/>
          <p:cNvSpPr>
            <a:spLocks noChangeShapeType="1"/>
          </p:cNvSpPr>
          <p:nvPr/>
        </p:nvSpPr>
        <p:spPr bwMode="auto">
          <a:xfrm flipH="1" flipV="1">
            <a:off x="6751638" y="2965450"/>
            <a:ext cx="979487" cy="1173163"/>
          </a:xfrm>
          <a:prstGeom prst="line">
            <a:avLst/>
          </a:prstGeom>
          <a:noFill/>
          <a:ln w="19050">
            <a:solidFill>
              <a:schemeClr val="tx1"/>
            </a:solidFill>
            <a:round/>
            <a:headEnd/>
            <a:tailEnd/>
          </a:ln>
        </p:spPr>
        <p:txBody>
          <a:bodyPr/>
          <a:lstStyle/>
          <a:p>
            <a:endParaRPr lang="ru-RU"/>
          </a:p>
        </p:txBody>
      </p:sp>
      <p:sp>
        <p:nvSpPr>
          <p:cNvPr id="13327" name="Text Box 15"/>
          <p:cNvSpPr txBox="1">
            <a:spLocks noChangeArrowheads="1"/>
          </p:cNvSpPr>
          <p:nvPr/>
        </p:nvSpPr>
        <p:spPr bwMode="auto">
          <a:xfrm>
            <a:off x="311883" y="4787411"/>
            <a:ext cx="8518525" cy="1631216"/>
          </a:xfrm>
          <a:prstGeom prst="rect">
            <a:avLst/>
          </a:prstGeom>
          <a:solidFill>
            <a:schemeClr val="bg1"/>
          </a:solidFill>
          <a:ln w="9525">
            <a:noFill/>
            <a:miter lim="800000"/>
            <a:headEnd/>
            <a:tailEnd/>
          </a:ln>
        </p:spPr>
        <p:txBody>
          <a:bodyPr>
            <a:spAutoFit/>
          </a:bodyPr>
          <a:lstStyle/>
          <a:p>
            <a:pPr algn="ctr">
              <a:spcBef>
                <a:spcPct val="0"/>
              </a:spcBef>
            </a:pPr>
            <a:r>
              <a:rPr lang="ru-RU" dirty="0"/>
              <a:t>Виды  памяти (долговременной?)</a:t>
            </a:r>
          </a:p>
          <a:p>
            <a:pPr>
              <a:spcBef>
                <a:spcPct val="0"/>
              </a:spcBef>
            </a:pPr>
            <a:r>
              <a:rPr lang="ru-RU" dirty="0"/>
              <a:t>Декларативная память </a:t>
            </a:r>
            <a:r>
              <a:rPr lang="ru-RU" dirty="0" smtClean="0"/>
              <a:t>осознается.</a:t>
            </a:r>
          </a:p>
          <a:p>
            <a:pPr>
              <a:spcBef>
                <a:spcPct val="0"/>
              </a:spcBef>
            </a:pPr>
            <a:r>
              <a:rPr lang="ru-RU" dirty="0" err="1" smtClean="0"/>
              <a:t>Недекларативная</a:t>
            </a:r>
            <a:r>
              <a:rPr lang="ru-RU" dirty="0" smtClean="0"/>
              <a:t> </a:t>
            </a:r>
            <a:r>
              <a:rPr lang="ru-RU" dirty="0"/>
              <a:t>– практически не </a:t>
            </a:r>
            <a:r>
              <a:rPr lang="ru-RU" dirty="0" smtClean="0"/>
              <a:t>осознается.</a:t>
            </a:r>
          </a:p>
          <a:p>
            <a:pPr>
              <a:spcBef>
                <a:spcPct val="0"/>
              </a:spcBef>
            </a:pPr>
            <a:endParaRPr lang="ru-RU" dirty="0"/>
          </a:p>
          <a:p>
            <a:pPr>
              <a:spcBef>
                <a:spcPct val="0"/>
              </a:spcBef>
            </a:pPr>
            <a:r>
              <a:rPr lang="ru-RU" sz="1400" dirty="0"/>
              <a:t>Примечание: иногда выделяют также автобиографическую память как промежуточную между эпизодической и семантической. </a:t>
            </a:r>
            <a:endParaRPr lang="ru-RU" sz="1400" dirty="0">
              <a:solidFill>
                <a:schemeClr val="bg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476375" y="1989138"/>
            <a:ext cx="6400800" cy="2663825"/>
          </a:xfrm>
          <a:prstGeom prst="rect">
            <a:avLst/>
          </a:prstGeom>
          <a:noFill/>
          <a:ln w="9525">
            <a:noFill/>
            <a:miter lim="800000"/>
            <a:headEnd/>
            <a:tailEnd/>
          </a:ln>
        </p:spPr>
        <p:txBody>
          <a:bodyPr/>
          <a:lstStyle/>
          <a:p>
            <a:pPr algn="ctr">
              <a:spcBef>
                <a:spcPct val="20000"/>
              </a:spcBef>
            </a:pPr>
            <a:endParaRPr lang="ru-RU" sz="3200">
              <a:solidFill>
                <a:schemeClr val="accent2"/>
              </a:solidFill>
            </a:endParaRPr>
          </a:p>
        </p:txBody>
      </p:sp>
      <p:sp>
        <p:nvSpPr>
          <p:cNvPr id="1325059" name="Rectangle 3"/>
          <p:cNvSpPr>
            <a:spLocks noChangeArrowheads="1"/>
          </p:cNvSpPr>
          <p:nvPr/>
        </p:nvSpPr>
        <p:spPr bwMode="auto">
          <a:xfrm>
            <a:off x="1476375" y="2708275"/>
            <a:ext cx="6400800" cy="1752600"/>
          </a:xfrm>
          <a:prstGeom prst="rect">
            <a:avLst/>
          </a:prstGeom>
          <a:solidFill>
            <a:schemeClr val="bg1">
              <a:alpha val="25000"/>
            </a:schemeClr>
          </a:solidFill>
          <a:ln w="9525" algn="ctr">
            <a:noFill/>
            <a:miter lim="800000"/>
            <a:headEnd/>
            <a:tailEnd/>
          </a:ln>
          <a:effectLst/>
        </p:spPr>
        <p:txBody>
          <a:bodyPr/>
          <a:lstStyle/>
          <a:p>
            <a:pPr algn="ctr">
              <a:spcBef>
                <a:spcPct val="20000"/>
              </a:spcBef>
              <a:defRPr/>
            </a:pPr>
            <a:r>
              <a:rPr lang="ru-RU" sz="3200">
                <a:solidFill>
                  <a:srgbClr val="0000FF"/>
                </a:solidFill>
                <a:effectLst>
                  <a:outerShdw blurRad="38100" dist="38100" dir="2700000" algn="tl">
                    <a:srgbClr val="C0C0C0"/>
                  </a:outerShdw>
                </a:effectLst>
              </a:rPr>
              <a:t>Амнезии и поиск структур, связанных с памятью</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49338" y="1660525"/>
            <a:ext cx="7026275" cy="3378200"/>
          </a:xfrm>
          <a:prstGeom prst="rect">
            <a:avLst/>
          </a:prstGeom>
          <a:solidFill>
            <a:schemeClr val="bg1"/>
          </a:solidFill>
          <a:ln w="9525">
            <a:noFill/>
            <a:miter lim="800000"/>
            <a:headEnd/>
            <a:tailEnd/>
          </a:ln>
        </p:spPr>
        <p:txBody>
          <a:bodyPr>
            <a:spAutoFit/>
          </a:bodyPr>
          <a:lstStyle/>
          <a:p>
            <a:pPr>
              <a:spcBef>
                <a:spcPct val="0"/>
              </a:spcBef>
            </a:pPr>
            <a:r>
              <a:rPr lang="ru-RU" sz="2400" b="1">
                <a:solidFill>
                  <a:srgbClr val="0066FF"/>
                </a:solidFill>
              </a:rPr>
              <a:t>Амнезия</a:t>
            </a:r>
            <a:r>
              <a:rPr lang="ru-RU" sz="2400"/>
              <a:t> – нарушение процессов памяти (запоминания, хранения, воспроизведения).</a:t>
            </a:r>
            <a:endParaRPr lang="ru-RU" sz="2400" b="1">
              <a:solidFill>
                <a:srgbClr val="0066FF"/>
              </a:solidFill>
            </a:endParaRPr>
          </a:p>
          <a:p>
            <a:pPr>
              <a:spcBef>
                <a:spcPct val="0"/>
              </a:spcBef>
            </a:pPr>
            <a:endParaRPr lang="ru-RU" sz="2400" b="1">
              <a:solidFill>
                <a:srgbClr val="0066FF"/>
              </a:solidFill>
            </a:endParaRPr>
          </a:p>
          <a:p>
            <a:pPr>
              <a:spcBef>
                <a:spcPct val="0"/>
              </a:spcBef>
            </a:pPr>
            <a:r>
              <a:rPr lang="ru-RU" sz="2400" b="1">
                <a:solidFill>
                  <a:srgbClr val="0066FF"/>
                </a:solidFill>
              </a:rPr>
              <a:t>Ретроградная амнезия</a:t>
            </a:r>
            <a:r>
              <a:rPr lang="ru-RU" sz="2400"/>
              <a:t> – пациент не способен вспомнить материал, предшествующий травме;</a:t>
            </a:r>
          </a:p>
          <a:p>
            <a:pPr>
              <a:spcBef>
                <a:spcPct val="0"/>
              </a:spcBef>
            </a:pPr>
            <a:endParaRPr lang="ru-RU" sz="2400"/>
          </a:p>
          <a:p>
            <a:pPr>
              <a:spcBef>
                <a:spcPct val="0"/>
              </a:spcBef>
            </a:pPr>
            <a:r>
              <a:rPr lang="ru-RU" sz="2400" b="1">
                <a:solidFill>
                  <a:srgbClr val="0066FF"/>
                </a:solidFill>
              </a:rPr>
              <a:t>Антероградная амнезия</a:t>
            </a:r>
            <a:r>
              <a:rPr lang="ru-RU" sz="2400"/>
              <a:t> – пациент не может вспомнить новый (только что предъявленный) материал.</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безымянный3"/>
          <p:cNvPicPr>
            <a:picLocks noChangeAspect="1" noChangeArrowheads="1"/>
          </p:cNvPicPr>
          <p:nvPr/>
        </p:nvPicPr>
        <p:blipFill>
          <a:blip r:embed="rId3" cstate="print"/>
          <a:srcRect/>
          <a:stretch>
            <a:fillRect/>
          </a:stretch>
        </p:blipFill>
        <p:spPr bwMode="auto">
          <a:xfrm>
            <a:off x="0" y="230188"/>
            <a:ext cx="5308698" cy="6065837"/>
          </a:xfrm>
          <a:prstGeom prst="rect">
            <a:avLst/>
          </a:prstGeom>
          <a:noFill/>
          <a:ln w="9525">
            <a:noFill/>
            <a:miter lim="800000"/>
            <a:headEnd/>
            <a:tailEnd/>
          </a:ln>
        </p:spPr>
      </p:pic>
      <p:sp>
        <p:nvSpPr>
          <p:cNvPr id="16387" name="Text Box 2"/>
          <p:cNvSpPr txBox="1">
            <a:spLocks noChangeArrowheads="1"/>
          </p:cNvSpPr>
          <p:nvPr/>
        </p:nvSpPr>
        <p:spPr bwMode="auto">
          <a:xfrm>
            <a:off x="5439267" y="207390"/>
            <a:ext cx="3591612" cy="6555641"/>
          </a:xfrm>
          <a:prstGeom prst="rect">
            <a:avLst/>
          </a:prstGeom>
          <a:solidFill>
            <a:schemeClr val="bg1"/>
          </a:solidFill>
          <a:ln w="9525">
            <a:solidFill>
              <a:schemeClr val="tx1"/>
            </a:solidFill>
            <a:miter lim="800000"/>
            <a:headEnd/>
            <a:tailEnd/>
          </a:ln>
        </p:spPr>
        <p:txBody>
          <a:bodyPr wrap="square">
            <a:spAutoFit/>
          </a:bodyPr>
          <a:lstStyle/>
          <a:p>
            <a:pPr eaLnBrk="0" hangingPunct="0">
              <a:spcBef>
                <a:spcPct val="0"/>
              </a:spcBef>
            </a:pPr>
            <a:r>
              <a:rPr lang="ru-RU" sz="1400" b="1" u="sng" dirty="0" smtClean="0"/>
              <a:t>МРТ головного мозга пациента </a:t>
            </a:r>
            <a:r>
              <a:rPr lang="en-US" sz="1400" b="1" u="sng" dirty="0" smtClean="0"/>
              <a:t>H</a:t>
            </a:r>
            <a:r>
              <a:rPr lang="ru-RU" sz="1400" b="1" u="sng" dirty="0" smtClean="0"/>
              <a:t>.</a:t>
            </a:r>
            <a:r>
              <a:rPr lang="en-US" sz="1400" b="1" u="sng" dirty="0" smtClean="0"/>
              <a:t>M</a:t>
            </a:r>
            <a:r>
              <a:rPr lang="ru-RU" sz="1400" b="1" u="sng" dirty="0" smtClean="0"/>
              <a:t>.</a:t>
            </a:r>
            <a:r>
              <a:rPr lang="ru-RU" sz="1400" u="sng" dirty="0" smtClean="0"/>
              <a:t/>
            </a:r>
            <a:br>
              <a:rPr lang="ru-RU" sz="1400" u="sng" dirty="0" smtClean="0"/>
            </a:br>
            <a:endParaRPr lang="ru-RU" sz="1400" u="sng" dirty="0" smtClean="0"/>
          </a:p>
          <a:p>
            <a:pPr eaLnBrk="0" hangingPunct="0">
              <a:spcBef>
                <a:spcPct val="0"/>
              </a:spcBef>
            </a:pPr>
            <a:r>
              <a:rPr lang="ru-RU" sz="1400" b="1" dirty="0" smtClean="0"/>
              <a:t>А - </a:t>
            </a:r>
            <a:r>
              <a:rPr lang="ru-RU" sz="1400" dirty="0" smtClean="0"/>
              <a:t>Сагиттальный срез правого полушария, площадь передней височной </a:t>
            </a:r>
            <a:r>
              <a:rPr lang="ru-RU" sz="1400" dirty="0" err="1" smtClean="0"/>
              <a:t>лобэктомии</a:t>
            </a:r>
            <a:r>
              <a:rPr lang="ru-RU" sz="1400" dirty="0" smtClean="0"/>
              <a:t> обозначается белой пунктирной линией. </a:t>
            </a:r>
            <a:br>
              <a:rPr lang="ru-RU" sz="1400" dirty="0" smtClean="0"/>
            </a:br>
            <a:r>
              <a:rPr lang="ru-RU" sz="1400" dirty="0" smtClean="0"/>
              <a:t>Неповрежденный задний </a:t>
            </a:r>
            <a:r>
              <a:rPr lang="ru-RU" sz="1400" dirty="0" err="1" smtClean="0"/>
              <a:t>гиппокамп</a:t>
            </a:r>
            <a:r>
              <a:rPr lang="ru-RU" sz="1400" dirty="0" smtClean="0"/>
              <a:t> объект обозначается белой стрелкой.</a:t>
            </a:r>
          </a:p>
          <a:p>
            <a:pPr eaLnBrk="0" hangingPunct="0">
              <a:spcBef>
                <a:spcPct val="0"/>
              </a:spcBef>
            </a:pPr>
            <a:endParaRPr lang="ru-RU" sz="1400" dirty="0" smtClean="0"/>
          </a:p>
          <a:p>
            <a:pPr eaLnBrk="0" hangingPunct="0">
              <a:spcBef>
                <a:spcPct val="0"/>
              </a:spcBef>
            </a:pPr>
            <a:r>
              <a:rPr lang="ru-RU" sz="1400" b="1" dirty="0" smtClean="0"/>
              <a:t> Б, С, Д </a:t>
            </a:r>
            <a:r>
              <a:rPr lang="ru-RU" sz="1400" dirty="0" smtClean="0"/>
              <a:t>- изображение мозговых структур, определенных красными линиями в (А). </a:t>
            </a:r>
            <a:br>
              <a:rPr lang="ru-RU" sz="1400" dirty="0" smtClean="0"/>
            </a:br>
            <a:endParaRPr lang="ru-RU" sz="1400" dirty="0" smtClean="0"/>
          </a:p>
          <a:p>
            <a:pPr eaLnBrk="0" hangingPunct="0">
              <a:spcBef>
                <a:spcPct val="0"/>
              </a:spcBef>
            </a:pPr>
            <a:r>
              <a:rPr lang="ru-RU" sz="1400" dirty="0" smtClean="0"/>
              <a:t>Изображения (</a:t>
            </a:r>
            <a:r>
              <a:rPr lang="en-US" sz="1400" dirty="0" smtClean="0"/>
              <a:t>B</a:t>
            </a:r>
            <a:r>
              <a:rPr lang="ru-RU" sz="1400" dirty="0" smtClean="0"/>
              <a:t>) является наиболее ростральной и находится на уровне миндалины. У Миндалины полностью отсутствует</a:t>
            </a:r>
            <a:r>
              <a:rPr lang="ru-RU" sz="1400" baseline="0" dirty="0" smtClean="0"/>
              <a:t> </a:t>
            </a:r>
            <a:r>
              <a:rPr lang="ru-RU" sz="1400" dirty="0" smtClean="0"/>
              <a:t> связи с </a:t>
            </a:r>
            <a:r>
              <a:rPr lang="ru-RU" sz="1400" baseline="0" dirty="0" smtClean="0"/>
              <a:t> структурами коры</a:t>
            </a:r>
            <a:r>
              <a:rPr lang="ru-RU" sz="1400" dirty="0" smtClean="0"/>
              <a:t>. </a:t>
            </a:r>
            <a:br>
              <a:rPr lang="ru-RU" sz="1400" dirty="0" smtClean="0"/>
            </a:br>
            <a:endParaRPr lang="ru-RU" sz="1400" dirty="0" smtClean="0"/>
          </a:p>
          <a:p>
            <a:pPr eaLnBrk="0" hangingPunct="0">
              <a:spcBef>
                <a:spcPct val="0"/>
              </a:spcBef>
            </a:pPr>
            <a:r>
              <a:rPr lang="ru-RU" sz="1400" dirty="0" smtClean="0"/>
              <a:t>Изображение</a:t>
            </a:r>
            <a:r>
              <a:rPr lang="ru-RU" sz="1400" baseline="0" dirty="0" smtClean="0"/>
              <a:t> </a:t>
            </a:r>
            <a:r>
              <a:rPr lang="ru-RU" sz="1400" dirty="0" smtClean="0"/>
              <a:t> (С) на уровне рострального </a:t>
            </a:r>
            <a:r>
              <a:rPr lang="ru-RU" sz="1400" dirty="0" err="1" smtClean="0"/>
              <a:t>гиппокампа</a:t>
            </a:r>
            <a:r>
              <a:rPr lang="ru-RU" sz="1400" dirty="0" smtClean="0"/>
              <a:t>, и снова, эта структура и кора не связаны (было удаление).</a:t>
            </a:r>
          </a:p>
          <a:p>
            <a:pPr eaLnBrk="0" hangingPunct="0">
              <a:spcBef>
                <a:spcPct val="0"/>
              </a:spcBef>
            </a:pPr>
            <a:endParaRPr lang="ru-RU" sz="1400" dirty="0" smtClean="0"/>
          </a:p>
          <a:p>
            <a:pPr eaLnBrk="0" hangingPunct="0">
              <a:spcBef>
                <a:spcPct val="0"/>
              </a:spcBef>
            </a:pPr>
            <a:r>
              <a:rPr lang="ru-RU" sz="1400" dirty="0" smtClean="0"/>
              <a:t>Изображения (</a:t>
            </a:r>
            <a:r>
              <a:rPr lang="en-US" sz="1400" dirty="0" smtClean="0"/>
              <a:t>D</a:t>
            </a:r>
            <a:r>
              <a:rPr lang="ru-RU" sz="1400" dirty="0" smtClean="0"/>
              <a:t>) находится в хвостовом отделе </a:t>
            </a:r>
            <a:r>
              <a:rPr lang="ru-RU" sz="1400" dirty="0" err="1" smtClean="0"/>
              <a:t>гиппокампа</a:t>
            </a:r>
            <a:r>
              <a:rPr lang="ru-RU" sz="1400" dirty="0" smtClean="0"/>
              <a:t>; области заднего </a:t>
            </a:r>
            <a:r>
              <a:rPr lang="ru-RU" sz="1400" dirty="0" err="1" smtClean="0"/>
              <a:t>гиппокампа</a:t>
            </a:r>
            <a:r>
              <a:rPr lang="ru-RU" sz="1400" dirty="0" smtClean="0"/>
              <a:t> является нетронутыми, хотя и несколько деформированы. Контуры ниже дают четкое указание на части мозга у </a:t>
            </a:r>
            <a:r>
              <a:rPr lang="en-US" sz="1400" dirty="0" smtClean="0"/>
              <a:t>H</a:t>
            </a:r>
            <a:r>
              <a:rPr lang="ru-RU" sz="1400" dirty="0" smtClean="0"/>
              <a:t>.</a:t>
            </a:r>
            <a:r>
              <a:rPr lang="en-US" sz="1400" dirty="0" smtClean="0"/>
              <a:t>M</a:t>
            </a:r>
            <a:r>
              <a:rPr lang="ru-RU" sz="1400" dirty="0" smtClean="0"/>
              <a:t>. о том, что  было удалено (черный цвет).</a:t>
            </a:r>
            <a:endParaRPr lang="ru-RU"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77072" y="1027113"/>
            <a:ext cx="8436990" cy="5632311"/>
          </a:xfrm>
          <a:prstGeom prst="rect">
            <a:avLst/>
          </a:prstGeom>
          <a:solidFill>
            <a:schemeClr val="bg1"/>
          </a:solidFill>
          <a:ln w="9525">
            <a:noFill/>
            <a:miter lim="800000"/>
            <a:headEnd/>
            <a:tailEnd/>
          </a:ln>
        </p:spPr>
        <p:txBody>
          <a:bodyPr wrap="square">
            <a:spAutoFit/>
          </a:bodyPr>
          <a:lstStyle/>
          <a:p>
            <a:pPr indent="442913" algn="ctr" eaLnBrk="0" hangingPunct="0">
              <a:spcBef>
                <a:spcPct val="0"/>
              </a:spcBef>
            </a:pPr>
            <a:r>
              <a:rPr lang="ru-RU" sz="2400" dirty="0"/>
              <a:t>При поражении </a:t>
            </a:r>
            <a:r>
              <a:rPr lang="ru-RU" sz="2400" dirty="0" err="1"/>
              <a:t>гиппокампа</a:t>
            </a:r>
            <a:r>
              <a:rPr lang="ru-RU" sz="2400" dirty="0"/>
              <a:t> и других областей медиальной части височной доли (а также </a:t>
            </a:r>
            <a:r>
              <a:rPr lang="ru-RU" sz="2400" dirty="0" err="1"/>
              <a:t>медиодорсального</a:t>
            </a:r>
            <a:r>
              <a:rPr lang="ru-RU" sz="2400" dirty="0"/>
              <a:t> таламуса) нарушается </a:t>
            </a:r>
            <a:r>
              <a:rPr lang="ru-RU" sz="2400" b="1" dirty="0">
                <a:solidFill>
                  <a:srgbClr val="FF0000"/>
                </a:solidFill>
              </a:rPr>
              <a:t>декларативная</a:t>
            </a:r>
            <a:r>
              <a:rPr lang="ru-RU" sz="2400" dirty="0">
                <a:solidFill>
                  <a:srgbClr val="FF0000"/>
                </a:solidFill>
              </a:rPr>
              <a:t> </a:t>
            </a:r>
            <a:r>
              <a:rPr lang="ru-RU" sz="2400" dirty="0" smtClean="0">
                <a:solidFill>
                  <a:srgbClr val="FF0000"/>
                </a:solidFill>
              </a:rPr>
              <a:t>память:</a:t>
            </a:r>
          </a:p>
          <a:p>
            <a:pPr indent="442913" algn="ctr" eaLnBrk="0" hangingPunct="0">
              <a:spcBef>
                <a:spcPct val="0"/>
              </a:spcBef>
            </a:pPr>
            <a:endParaRPr lang="ru-RU" sz="2400" dirty="0" smtClean="0">
              <a:solidFill>
                <a:srgbClr val="FF0000"/>
              </a:solidFill>
            </a:endParaRPr>
          </a:p>
          <a:p>
            <a:pPr indent="442913" eaLnBrk="0" hangingPunct="0">
              <a:spcBef>
                <a:spcPct val="0"/>
              </a:spcBef>
              <a:buFont typeface="Arial" pitchFamily="34" charset="0"/>
              <a:buChar char="•"/>
            </a:pPr>
            <a:r>
              <a:rPr lang="ru-RU" sz="2400" dirty="0" smtClean="0"/>
              <a:t> </a:t>
            </a:r>
            <a:r>
              <a:rPr lang="ru-RU" sz="2400" dirty="0"/>
              <a:t>возникает как </a:t>
            </a:r>
            <a:r>
              <a:rPr lang="ru-RU" sz="2400" dirty="0" err="1">
                <a:solidFill>
                  <a:srgbClr val="FF0000"/>
                </a:solidFill>
              </a:rPr>
              <a:t>антероградная</a:t>
            </a:r>
            <a:r>
              <a:rPr lang="ru-RU" sz="2400" dirty="0">
                <a:solidFill>
                  <a:srgbClr val="FF0000"/>
                </a:solidFill>
              </a:rPr>
              <a:t> амнезия</a:t>
            </a:r>
            <a:r>
              <a:rPr lang="ru-RU" sz="2400" dirty="0"/>
              <a:t> (нарушение запоминанию нового материала</a:t>
            </a:r>
            <a:r>
              <a:rPr lang="ru-RU" sz="2400" dirty="0" smtClean="0"/>
              <a:t>),</a:t>
            </a:r>
          </a:p>
          <a:p>
            <a:pPr indent="442913" eaLnBrk="0" hangingPunct="0">
              <a:spcBef>
                <a:spcPct val="0"/>
              </a:spcBef>
              <a:buFont typeface="Arial" pitchFamily="34" charset="0"/>
              <a:buChar char="•"/>
            </a:pPr>
            <a:r>
              <a:rPr lang="ru-RU" sz="2400" dirty="0" smtClean="0"/>
              <a:t> </a:t>
            </a:r>
            <a:r>
              <a:rPr lang="ru-RU" sz="2400" dirty="0"/>
              <a:t>так и </a:t>
            </a:r>
            <a:r>
              <a:rPr lang="ru-RU" sz="2400" dirty="0" smtClean="0">
                <a:solidFill>
                  <a:srgbClr val="FF0000"/>
                </a:solidFill>
              </a:rPr>
              <a:t>ретроградная </a:t>
            </a:r>
            <a:r>
              <a:rPr lang="ru-RU" sz="2400" dirty="0">
                <a:solidFill>
                  <a:srgbClr val="FF0000"/>
                </a:solidFill>
              </a:rPr>
              <a:t>амнезия</a:t>
            </a:r>
            <a:r>
              <a:rPr lang="ru-RU" sz="2400" dirty="0"/>
              <a:t> (вплоть до нескольких лет, предшествующих операции или травме</a:t>
            </a:r>
            <a:r>
              <a:rPr lang="ru-RU" sz="2400" dirty="0" smtClean="0"/>
              <a:t>).</a:t>
            </a:r>
          </a:p>
          <a:p>
            <a:pPr indent="442913" eaLnBrk="0" hangingPunct="0">
              <a:spcBef>
                <a:spcPct val="0"/>
              </a:spcBef>
              <a:buFont typeface="Arial" pitchFamily="34" charset="0"/>
              <a:buChar char="•"/>
            </a:pPr>
            <a:endParaRPr lang="ru-RU" sz="2400" dirty="0" smtClean="0"/>
          </a:p>
          <a:p>
            <a:pPr indent="442913" eaLnBrk="0" hangingPunct="0">
              <a:spcBef>
                <a:spcPct val="0"/>
              </a:spcBef>
              <a:buFont typeface="Arial" pitchFamily="34" charset="0"/>
              <a:buChar char="•"/>
            </a:pPr>
            <a:r>
              <a:rPr lang="ru-RU" sz="2400" dirty="0" smtClean="0"/>
              <a:t> </a:t>
            </a:r>
            <a:r>
              <a:rPr lang="ru-RU" sz="2400" dirty="0"/>
              <a:t>Память на более отдаленные события сохраняется в норме. Интеллект в норме или даже выше нормы.</a:t>
            </a:r>
          </a:p>
          <a:p>
            <a:pPr indent="442913" eaLnBrk="0" hangingPunct="0">
              <a:spcBef>
                <a:spcPct val="0"/>
              </a:spcBef>
            </a:pPr>
            <a:endParaRPr lang="ru-RU" sz="2400" dirty="0"/>
          </a:p>
          <a:p>
            <a:pPr indent="442913" eaLnBrk="0" hangingPunct="0">
              <a:spcBef>
                <a:spcPct val="0"/>
              </a:spcBef>
            </a:pPr>
            <a:r>
              <a:rPr lang="ru-RU" sz="2400" b="1" dirty="0">
                <a:solidFill>
                  <a:srgbClr val="FF0000"/>
                </a:solidFill>
              </a:rPr>
              <a:t>Процедурная</a:t>
            </a:r>
            <a:r>
              <a:rPr lang="ru-RU" sz="2400" dirty="0">
                <a:solidFill>
                  <a:srgbClr val="FF0000"/>
                </a:solidFill>
              </a:rPr>
              <a:t> память</a:t>
            </a:r>
            <a:r>
              <a:rPr lang="ru-RU" sz="2400" dirty="0"/>
              <a:t> у этих больных не нарушена и не отличается от таковой у здоровых людей.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4973271"/>
            <a:ext cx="8872537" cy="1569660"/>
          </a:xfrm>
          <a:prstGeom prst="rect">
            <a:avLst/>
          </a:prstGeom>
          <a:solidFill>
            <a:schemeClr val="bg1"/>
          </a:solidFill>
          <a:ln w="9525">
            <a:noFill/>
            <a:miter lim="800000"/>
            <a:headEnd/>
            <a:tailEnd/>
          </a:ln>
        </p:spPr>
        <p:txBody>
          <a:bodyPr>
            <a:spAutoFit/>
          </a:bodyPr>
          <a:lstStyle/>
          <a:p>
            <a:pPr algn="ctr" eaLnBrk="0" hangingPunct="0">
              <a:spcBef>
                <a:spcPct val="0"/>
              </a:spcBef>
            </a:pPr>
            <a:r>
              <a:rPr lang="ru-RU" sz="1600" dirty="0" smtClean="0"/>
              <a:t>Области </a:t>
            </a:r>
            <a:r>
              <a:rPr lang="ru-RU" sz="1600" dirty="0"/>
              <a:t>мозга, </a:t>
            </a:r>
            <a:r>
              <a:rPr lang="ru-RU" sz="1600" dirty="0" smtClean="0"/>
              <a:t>повреждения, </a:t>
            </a:r>
            <a:r>
              <a:rPr lang="ru-RU" sz="1600" dirty="0"/>
              <a:t>как правило, приводят к декларативным </a:t>
            </a:r>
            <a:r>
              <a:rPr lang="ru-RU" sz="1600" dirty="0" smtClean="0"/>
              <a:t>расстройствам </a:t>
            </a:r>
            <a:r>
              <a:rPr lang="ru-RU" sz="1600" dirty="0"/>
              <a:t>памяти. Считается, что, декларативная память основана на физиологической активности этих структур. </a:t>
            </a:r>
            <a:endParaRPr lang="ru-RU" sz="1600" dirty="0" smtClean="0"/>
          </a:p>
          <a:p>
            <a:pPr eaLnBrk="0" hangingPunct="0">
              <a:spcBef>
                <a:spcPct val="0"/>
              </a:spcBef>
            </a:pPr>
            <a:r>
              <a:rPr lang="ru-RU" sz="1600" dirty="0" smtClean="0"/>
              <a:t>(</a:t>
            </a:r>
            <a:r>
              <a:rPr lang="ru-RU" sz="1600" dirty="0"/>
              <a:t>А) Изучение амнезии пациентов, показали, что формирование декларативной памяти зависит от целостности </a:t>
            </a:r>
            <a:r>
              <a:rPr lang="ru-RU" sz="1600" dirty="0" err="1"/>
              <a:t>гиппокампа</a:t>
            </a:r>
            <a:r>
              <a:rPr lang="ru-RU" sz="1600" dirty="0"/>
              <a:t> и подкорковых его подключений  -</a:t>
            </a:r>
            <a:r>
              <a:rPr lang="ru-RU" sz="1600" dirty="0" err="1"/>
              <a:t>маммилярное</a:t>
            </a:r>
            <a:r>
              <a:rPr lang="ru-RU" sz="1600" dirty="0"/>
              <a:t> тела и спинной таламус. </a:t>
            </a:r>
            <a:endParaRPr lang="ru-RU" sz="1600" dirty="0" smtClean="0"/>
          </a:p>
        </p:txBody>
      </p:sp>
      <p:pic>
        <p:nvPicPr>
          <p:cNvPr id="20483" name="Picture 3" descr="безымянный4"/>
          <p:cNvPicPr>
            <a:picLocks noChangeAspect="1" noChangeArrowheads="1"/>
          </p:cNvPicPr>
          <p:nvPr/>
        </p:nvPicPr>
        <p:blipFill>
          <a:blip r:embed="rId3" cstate="print"/>
          <a:srcRect/>
          <a:stretch>
            <a:fillRect/>
          </a:stretch>
        </p:blipFill>
        <p:spPr bwMode="auto">
          <a:xfrm>
            <a:off x="1582616" y="402005"/>
            <a:ext cx="6236433" cy="43164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38174" y="621323"/>
            <a:ext cx="8177579" cy="3786553"/>
          </a:xfrm>
          <a:prstGeom prst="rect">
            <a:avLst/>
          </a:prstGeom>
          <a:solidFill>
            <a:schemeClr val="bg1"/>
          </a:solidFill>
          <a:ln w="9525">
            <a:noFill/>
            <a:miter lim="800000"/>
            <a:headEnd/>
            <a:tailEnd/>
          </a:ln>
        </p:spPr>
        <p:txBody>
          <a:bodyPr wrap="square">
            <a:spAutoFit/>
          </a:bodyPr>
          <a:lstStyle/>
          <a:p>
            <a:pPr indent="539750" algn="just" eaLnBrk="0" hangingPunct="0">
              <a:spcBef>
                <a:spcPct val="0"/>
              </a:spcBef>
            </a:pPr>
            <a:r>
              <a:rPr lang="ru-RU" sz="2400" dirty="0"/>
              <a:t>У животных при разрушении </a:t>
            </a:r>
            <a:r>
              <a:rPr lang="ru-RU" sz="2400" dirty="0" err="1"/>
              <a:t>гиппокампа</a:t>
            </a:r>
            <a:r>
              <a:rPr lang="ru-RU" sz="2400" dirty="0"/>
              <a:t> выработка простых условных рефлексов даже облегчается, однако </a:t>
            </a:r>
            <a:r>
              <a:rPr lang="ru-RU" sz="2400" u="sng" dirty="0"/>
              <a:t>сильно нарушается выработка контекстных (обстановочных) условных рефлексов </a:t>
            </a:r>
            <a:r>
              <a:rPr lang="ru-RU" sz="2400" dirty="0"/>
              <a:t>(например, на цвет и рисунок обоев в качестве контекстного условного стимула).</a:t>
            </a:r>
          </a:p>
          <a:p>
            <a:pPr indent="539750" algn="just" eaLnBrk="0" hangingPunct="0">
              <a:spcBef>
                <a:spcPct val="0"/>
              </a:spcBef>
            </a:pPr>
            <a:endParaRPr lang="ru-RU" sz="2400" dirty="0"/>
          </a:p>
          <a:p>
            <a:pPr indent="539750" algn="just" eaLnBrk="0" hangingPunct="0">
              <a:spcBef>
                <a:spcPct val="0"/>
              </a:spcBef>
            </a:pPr>
            <a:r>
              <a:rPr lang="ru-RU" sz="2400" dirty="0"/>
              <a:t>Также при разрушении </a:t>
            </a:r>
            <a:r>
              <a:rPr lang="ru-RU" sz="2400" dirty="0" err="1"/>
              <a:t>гиппокампа</a:t>
            </a:r>
            <a:r>
              <a:rPr lang="ru-RU" sz="2400" dirty="0"/>
              <a:t> полностью исчезает </a:t>
            </a:r>
            <a:r>
              <a:rPr lang="ru-RU" sz="2400" u="sng" dirty="0"/>
              <a:t>возможность ориентироваться в пространстве</a:t>
            </a:r>
            <a:r>
              <a:rPr lang="ru-RU" sz="2400" dirty="0"/>
              <a:t> по внешним ориентирам.</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972050" y="209648"/>
            <a:ext cx="4171950" cy="6247864"/>
          </a:xfrm>
          <a:prstGeom prst="rect">
            <a:avLst/>
          </a:prstGeom>
          <a:solidFill>
            <a:schemeClr val="bg1"/>
          </a:solidFill>
          <a:ln w="9525">
            <a:noFill/>
            <a:miter lim="800000"/>
            <a:headEnd/>
            <a:tailEnd/>
          </a:ln>
        </p:spPr>
        <p:txBody>
          <a:bodyPr>
            <a:spAutoFit/>
          </a:bodyPr>
          <a:lstStyle/>
          <a:p>
            <a:pPr eaLnBrk="0" hangingPunct="0">
              <a:spcBef>
                <a:spcPct val="0"/>
              </a:spcBef>
            </a:pPr>
            <a:r>
              <a:rPr lang="ru-RU" sz="1600" dirty="0"/>
              <a:t>Пространственное обучения и память у грызунов зависит от </a:t>
            </a:r>
            <a:r>
              <a:rPr lang="ru-RU" sz="1600" dirty="0" err="1"/>
              <a:t>гиппокампа</a:t>
            </a:r>
            <a:r>
              <a:rPr lang="ru-RU" sz="1600" dirty="0"/>
              <a:t>. </a:t>
            </a:r>
          </a:p>
          <a:p>
            <a:pPr eaLnBrk="0" hangingPunct="0">
              <a:spcBef>
                <a:spcPct val="0"/>
              </a:spcBef>
            </a:pPr>
            <a:endParaRPr lang="ru-RU" sz="1600" dirty="0" smtClean="0"/>
          </a:p>
          <a:p>
            <a:pPr eaLnBrk="0" hangingPunct="0">
              <a:spcBef>
                <a:spcPct val="0"/>
              </a:spcBef>
            </a:pPr>
            <a:r>
              <a:rPr lang="ru-RU" sz="1600" dirty="0" smtClean="0"/>
              <a:t>А -Крысы </a:t>
            </a:r>
            <a:r>
              <a:rPr lang="ru-RU" sz="1600" dirty="0"/>
              <a:t>помещаются в круговой бак </a:t>
            </a:r>
            <a:r>
              <a:rPr lang="ru-RU" sz="1600" dirty="0" smtClean="0"/>
              <a:t>размера </a:t>
            </a:r>
            <a:r>
              <a:rPr lang="ru-RU" sz="1600" dirty="0"/>
              <a:t>и </a:t>
            </a:r>
            <a:r>
              <a:rPr lang="ru-RU" sz="1600" dirty="0" smtClean="0"/>
              <a:t>формы детского бассейна </a:t>
            </a:r>
            <a:r>
              <a:rPr lang="ru-RU" sz="1600" dirty="0"/>
              <a:t>ребенка </a:t>
            </a:r>
            <a:r>
              <a:rPr lang="ru-RU" sz="1600" dirty="0" smtClean="0"/>
              <a:t>заполненный водой. </a:t>
            </a:r>
            <a:r>
              <a:rPr lang="ru-RU" sz="1600" dirty="0"/>
              <a:t>Окружающая среда содержит визуальные сигналы, такие как окна, двери, часы и так далее. Небольшая площадка находится чуть ниже поверхности. </a:t>
            </a:r>
            <a:endParaRPr lang="ru-RU" sz="1600" dirty="0" smtClean="0"/>
          </a:p>
          <a:p>
            <a:pPr eaLnBrk="0" hangingPunct="0">
              <a:spcBef>
                <a:spcPct val="0"/>
              </a:spcBef>
            </a:pPr>
            <a:r>
              <a:rPr lang="ru-RU" sz="1600" dirty="0" smtClean="0"/>
              <a:t>Как крысы осуществляют </a:t>
            </a:r>
            <a:r>
              <a:rPr lang="ru-RU" sz="1600" dirty="0"/>
              <a:t>поиск </a:t>
            </a:r>
            <a:r>
              <a:rPr lang="ru-RU" sz="1600" dirty="0" smtClean="0"/>
              <a:t>места </a:t>
            </a:r>
            <a:r>
              <a:rPr lang="ru-RU" sz="1600" dirty="0"/>
              <a:t>отдыха, </a:t>
            </a:r>
            <a:r>
              <a:rPr lang="ru-RU" sz="1600" dirty="0" smtClean="0"/>
              <a:t>указано в - C. </a:t>
            </a:r>
            <a:endParaRPr lang="ru-RU" sz="1600" dirty="0"/>
          </a:p>
          <a:p>
            <a:pPr eaLnBrk="0" hangingPunct="0">
              <a:spcBef>
                <a:spcPct val="0"/>
              </a:spcBef>
            </a:pPr>
            <a:endParaRPr lang="ru-RU" sz="1600" dirty="0" smtClean="0"/>
          </a:p>
          <a:p>
            <a:pPr eaLnBrk="0" hangingPunct="0">
              <a:spcBef>
                <a:spcPct val="0"/>
              </a:spcBef>
            </a:pPr>
            <a:r>
              <a:rPr lang="ru-RU" sz="1600" dirty="0" smtClean="0"/>
              <a:t>B - </a:t>
            </a:r>
            <a:r>
              <a:rPr lang="ru-RU" sz="1600" dirty="0"/>
              <a:t>После нескольких испытаний, </a:t>
            </a:r>
            <a:r>
              <a:rPr lang="ru-RU" sz="1600" dirty="0" smtClean="0"/>
              <a:t>нормальные крысы </a:t>
            </a:r>
            <a:r>
              <a:rPr lang="ru-RU" sz="1600" dirty="0"/>
              <a:t>быстро </a:t>
            </a:r>
            <a:r>
              <a:rPr lang="ru-RU" sz="1600" dirty="0" smtClean="0"/>
              <a:t>сократили время</a:t>
            </a:r>
            <a:r>
              <a:rPr lang="ru-RU" sz="1600" dirty="0"/>
              <a:t>, необходимое, чтобы найти платформу, в то время как крысы с повреждениями </a:t>
            </a:r>
            <a:r>
              <a:rPr lang="ru-RU" sz="1600" dirty="0" err="1"/>
              <a:t>гиппокампа</a:t>
            </a:r>
            <a:r>
              <a:rPr lang="ru-RU" sz="1600" dirty="0"/>
              <a:t> нет. Пример </a:t>
            </a:r>
            <a:r>
              <a:rPr lang="ru-RU" sz="1600" dirty="0" smtClean="0"/>
              <a:t>плавания нормальных </a:t>
            </a:r>
            <a:r>
              <a:rPr lang="ru-RU" sz="1600" dirty="0"/>
              <a:t>крыс </a:t>
            </a:r>
            <a:r>
              <a:rPr lang="ru-RU" sz="1600" dirty="0" smtClean="0"/>
              <a:t>-C.</a:t>
            </a:r>
          </a:p>
          <a:p>
            <a:pPr eaLnBrk="0" hangingPunct="0">
              <a:spcBef>
                <a:spcPct val="0"/>
              </a:spcBef>
            </a:pPr>
            <a:r>
              <a:rPr lang="ru-RU" sz="1600" dirty="0" smtClean="0"/>
              <a:t>D - крыс  с пораженным </a:t>
            </a:r>
            <a:r>
              <a:rPr lang="ru-RU" sz="1600" dirty="0" err="1" smtClean="0"/>
              <a:t>гиппокампом</a:t>
            </a:r>
            <a:r>
              <a:rPr lang="ru-RU" sz="1600" dirty="0" smtClean="0"/>
              <a:t> на </a:t>
            </a:r>
            <a:r>
              <a:rPr lang="ru-RU" sz="1600" dirty="0"/>
              <a:t>первом и десятом испытаний. </a:t>
            </a:r>
            <a:endParaRPr lang="ru-RU" sz="1600" dirty="0" smtClean="0"/>
          </a:p>
          <a:p>
            <a:pPr eaLnBrk="0" hangingPunct="0">
              <a:spcBef>
                <a:spcPct val="0"/>
              </a:spcBef>
            </a:pPr>
            <a:r>
              <a:rPr lang="ru-RU" sz="1600" dirty="0" smtClean="0"/>
              <a:t>Крысы </a:t>
            </a:r>
            <a:r>
              <a:rPr lang="ru-RU" sz="1600" dirty="0"/>
              <a:t>с повреждениями </a:t>
            </a:r>
            <a:r>
              <a:rPr lang="ru-RU" sz="1600" dirty="0" err="1"/>
              <a:t>гиппокампа</a:t>
            </a:r>
            <a:r>
              <a:rPr lang="ru-RU" sz="1600" dirty="0"/>
              <a:t> не в состоянии вспомнить, где находится платформа.</a:t>
            </a:r>
            <a:endParaRPr lang="en-US" sz="1600" dirty="0"/>
          </a:p>
        </p:txBody>
      </p:sp>
      <p:pic>
        <p:nvPicPr>
          <p:cNvPr id="22531" name="Picture 3" descr="безымянный7"/>
          <p:cNvPicPr>
            <a:picLocks noChangeAspect="1" noChangeArrowheads="1"/>
          </p:cNvPicPr>
          <p:nvPr/>
        </p:nvPicPr>
        <p:blipFill>
          <a:blip r:embed="rId3" cstate="print"/>
          <a:srcRect/>
          <a:stretch>
            <a:fillRect/>
          </a:stretch>
        </p:blipFill>
        <p:spPr bwMode="auto">
          <a:xfrm>
            <a:off x="113122" y="0"/>
            <a:ext cx="4788816"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66750" y="1466850"/>
            <a:ext cx="7848600" cy="3776663"/>
          </a:xfrm>
          <a:prstGeom prst="rect">
            <a:avLst/>
          </a:prstGeom>
          <a:solidFill>
            <a:schemeClr val="bg1"/>
          </a:solidFill>
          <a:ln w="9525">
            <a:noFill/>
            <a:miter lim="800000"/>
            <a:headEnd/>
            <a:tailEnd/>
          </a:ln>
        </p:spPr>
        <p:txBody>
          <a:bodyPr>
            <a:spAutoFit/>
          </a:bodyPr>
          <a:lstStyle/>
          <a:p>
            <a:pPr eaLnBrk="0" hangingPunct="0">
              <a:spcBef>
                <a:spcPct val="0"/>
              </a:spcBef>
            </a:pPr>
            <a:r>
              <a:rPr lang="ru-RU" sz="2200"/>
              <a:t>Изучение больных с амнезией, а также открытие длительной потенциации (удобной экспериментальной модели памяти) в гиппокампе привело к ошибочной точке зрения, что гиппокамп и является местом хранения памяти.</a:t>
            </a:r>
          </a:p>
          <a:p>
            <a:pPr eaLnBrk="0" hangingPunct="0">
              <a:spcBef>
                <a:spcPct val="0"/>
              </a:spcBef>
            </a:pPr>
            <a:endParaRPr lang="ru-RU" sz="2200"/>
          </a:p>
          <a:p>
            <a:pPr eaLnBrk="0" hangingPunct="0">
              <a:spcBef>
                <a:spcPct val="0"/>
              </a:spcBef>
            </a:pPr>
            <a:r>
              <a:rPr lang="ru-RU" sz="2200"/>
              <a:t>На самом деле, видимо, </a:t>
            </a:r>
            <a:r>
              <a:rPr lang="ru-RU" sz="2200">
                <a:solidFill>
                  <a:srgbClr val="FF0000"/>
                </a:solidFill>
              </a:rPr>
              <a:t>гиппокамп</a:t>
            </a:r>
            <a:r>
              <a:rPr lang="ru-RU" sz="2200"/>
              <a:t> необходим для кодирования и консолидации декларативной памяти, а также, возможно, ее воспроизведения, однако сама по себе долговременная память хранится преимущественно не в гиппокампе.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27088" y="2652713"/>
            <a:ext cx="7848600" cy="822325"/>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b="1">
                <a:solidFill>
                  <a:srgbClr val="0066FF"/>
                </a:solidFill>
              </a:rPr>
              <a:t>Энграмма</a:t>
            </a:r>
            <a:r>
              <a:rPr lang="ru-RU" sz="2400"/>
              <a:t> – след памяти, сформированный в результате обучения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56079" y="467462"/>
            <a:ext cx="8516937" cy="5324535"/>
          </a:xfrm>
          <a:prstGeom prst="rect">
            <a:avLst/>
          </a:prstGeom>
          <a:solidFill>
            <a:schemeClr val="bg1"/>
          </a:solidFill>
          <a:ln w="9525">
            <a:noFill/>
            <a:miter lim="800000"/>
            <a:headEnd/>
            <a:tailEnd/>
          </a:ln>
        </p:spPr>
        <p:txBody>
          <a:bodyPr>
            <a:spAutoFit/>
          </a:bodyPr>
          <a:lstStyle/>
          <a:p>
            <a:pPr eaLnBrk="0" hangingPunct="0">
              <a:spcBef>
                <a:spcPct val="0"/>
              </a:spcBef>
            </a:pPr>
            <a:r>
              <a:rPr lang="ru-RU" sz="2000" dirty="0"/>
              <a:t>«Считается, что долговременная память связана с ассоциативной корой. В адресации памятных следов в определенные участки коры важную роль играют медиальные отделы височной области полушарий, включающие </a:t>
            </a:r>
            <a:r>
              <a:rPr lang="ru-RU" sz="2000" dirty="0" err="1">
                <a:solidFill>
                  <a:srgbClr val="FF0000"/>
                </a:solidFill>
              </a:rPr>
              <a:t>энторинальную</a:t>
            </a:r>
            <a:r>
              <a:rPr lang="ru-RU" sz="2000" dirty="0">
                <a:solidFill>
                  <a:srgbClr val="FF0000"/>
                </a:solidFill>
              </a:rPr>
              <a:t> кору</a:t>
            </a:r>
            <a:r>
              <a:rPr lang="ru-RU" sz="2000" dirty="0"/>
              <a:t> и </a:t>
            </a:r>
            <a:r>
              <a:rPr lang="ru-RU" sz="2000" dirty="0" err="1">
                <a:solidFill>
                  <a:srgbClr val="FF0000"/>
                </a:solidFill>
              </a:rPr>
              <a:t>гиппокамп</a:t>
            </a:r>
            <a:r>
              <a:rPr lang="ru-RU" sz="2000" dirty="0"/>
              <a:t> … </a:t>
            </a:r>
            <a:endParaRPr lang="ru-RU" sz="2000" dirty="0" smtClean="0"/>
          </a:p>
          <a:p>
            <a:pPr eaLnBrk="0" hangingPunct="0">
              <a:spcBef>
                <a:spcPct val="0"/>
              </a:spcBef>
            </a:pPr>
            <a:endParaRPr lang="ru-RU" sz="2000" dirty="0"/>
          </a:p>
          <a:p>
            <a:pPr eaLnBrk="0" hangingPunct="0">
              <a:spcBef>
                <a:spcPct val="0"/>
              </a:spcBef>
            </a:pPr>
            <a:r>
              <a:rPr lang="ru-RU" sz="2000" dirty="0" smtClean="0"/>
              <a:t>Вышеназванные </a:t>
            </a:r>
            <a:r>
              <a:rPr lang="ru-RU" sz="2000" dirty="0"/>
              <a:t>образования имеют обширные связи как между собой, так и с проекционными (теми, куда приходят сигналы от органов чувств) и ассоциативными отделами коры. При запоминании они направляют сигнал в ассоциативную кору для длительного удержания в памяти, а при необходимости вспомнить - указывают адрес, где хранится связанная с поступившим сигналом информация. </a:t>
            </a:r>
            <a:endParaRPr lang="ru-RU" sz="2000" dirty="0" smtClean="0"/>
          </a:p>
          <a:p>
            <a:pPr eaLnBrk="0" hangingPunct="0">
              <a:spcBef>
                <a:spcPct val="0"/>
              </a:spcBef>
            </a:pPr>
            <a:endParaRPr lang="ru-RU" sz="2000" dirty="0"/>
          </a:p>
          <a:p>
            <a:pPr eaLnBrk="0" hangingPunct="0">
              <a:spcBef>
                <a:spcPct val="0"/>
              </a:spcBef>
            </a:pPr>
            <a:r>
              <a:rPr lang="ru-RU" sz="2000" i="1" dirty="0" smtClean="0">
                <a:solidFill>
                  <a:srgbClr val="C00000"/>
                </a:solidFill>
              </a:rPr>
              <a:t>Приведем </a:t>
            </a:r>
            <a:r>
              <a:rPr lang="ru-RU" sz="2000" i="1" dirty="0">
                <a:solidFill>
                  <a:srgbClr val="C00000"/>
                </a:solidFill>
              </a:rPr>
              <a:t>простой пример. </a:t>
            </a:r>
            <a:endParaRPr lang="ru-RU" sz="2000" i="1" dirty="0" smtClean="0">
              <a:solidFill>
                <a:srgbClr val="C00000"/>
              </a:solidFill>
            </a:endParaRPr>
          </a:p>
          <a:p>
            <a:pPr eaLnBrk="0" hangingPunct="0">
              <a:spcBef>
                <a:spcPct val="0"/>
              </a:spcBef>
            </a:pPr>
            <a:r>
              <a:rPr lang="ru-RU" sz="2000" dirty="0" smtClean="0"/>
              <a:t>Долговременная </a:t>
            </a:r>
            <a:r>
              <a:rPr lang="ru-RU" sz="2000" dirty="0"/>
              <a:t>память соответствует книгохранилищу в библиотеке, а </a:t>
            </a:r>
            <a:r>
              <a:rPr lang="ru-RU" sz="2000" dirty="0" err="1"/>
              <a:t>гиппокампальный</a:t>
            </a:r>
            <a:r>
              <a:rPr lang="ru-RU" sz="2000" dirty="0"/>
              <a:t> комплекс можно сравнить с каталогом, который показывает, где хранится нужная книга.»</a:t>
            </a:r>
          </a:p>
          <a:p>
            <a:pPr algn="r" eaLnBrk="0" hangingPunct="0">
              <a:spcBef>
                <a:spcPct val="0"/>
              </a:spcBef>
            </a:pPr>
            <a:r>
              <a:rPr lang="ru-RU" sz="2000" dirty="0"/>
              <a:t>А.М.Иваницкий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49250" y="2495550"/>
            <a:ext cx="8516938" cy="2246769"/>
          </a:xfrm>
          <a:prstGeom prst="rect">
            <a:avLst/>
          </a:prstGeom>
          <a:solidFill>
            <a:schemeClr val="bg1"/>
          </a:solidFill>
          <a:ln w="9525">
            <a:noFill/>
            <a:miter lim="800000"/>
            <a:headEnd/>
            <a:tailEnd/>
          </a:ln>
        </p:spPr>
        <p:txBody>
          <a:bodyPr>
            <a:spAutoFit/>
          </a:bodyPr>
          <a:lstStyle/>
          <a:p>
            <a:pPr eaLnBrk="0" hangingPunct="0">
              <a:spcBef>
                <a:spcPct val="0"/>
              </a:spcBef>
            </a:pPr>
            <a:r>
              <a:rPr lang="ru-RU" sz="2000" dirty="0"/>
              <a:t>Согласно наблюдениям над пациентами с амнезией и экспериментам над животными, </a:t>
            </a:r>
            <a:r>
              <a:rPr lang="ru-RU" sz="2000" dirty="0" err="1"/>
              <a:t>гиппокамп</a:t>
            </a:r>
            <a:r>
              <a:rPr lang="ru-RU" sz="2000" dirty="0"/>
              <a:t> имеет большее значение для </a:t>
            </a:r>
            <a:r>
              <a:rPr lang="ru-RU" sz="2000" dirty="0">
                <a:solidFill>
                  <a:srgbClr val="C00000"/>
                </a:solidFill>
              </a:rPr>
              <a:t>эпизодической памяти </a:t>
            </a:r>
            <a:r>
              <a:rPr lang="ru-RU" sz="2000" dirty="0"/>
              <a:t>(которая всегда связана с контекстом, в котором произошел эпизод), </a:t>
            </a:r>
            <a:endParaRPr lang="ru-RU" sz="2000" dirty="0" smtClean="0"/>
          </a:p>
          <a:p>
            <a:pPr eaLnBrk="0" hangingPunct="0">
              <a:spcBef>
                <a:spcPct val="0"/>
              </a:spcBef>
            </a:pPr>
            <a:endParaRPr lang="ru-RU" sz="2000" dirty="0" smtClean="0"/>
          </a:p>
          <a:p>
            <a:pPr eaLnBrk="0" hangingPunct="0">
              <a:spcBef>
                <a:spcPct val="0"/>
              </a:spcBef>
            </a:pPr>
            <a:r>
              <a:rPr lang="ru-RU" sz="2000" dirty="0" smtClean="0"/>
              <a:t>а </a:t>
            </a:r>
            <a:r>
              <a:rPr lang="ru-RU" sz="2000" dirty="0" err="1"/>
              <a:t>парагиппокампальная</a:t>
            </a:r>
            <a:r>
              <a:rPr lang="ru-RU" sz="2000" dirty="0"/>
              <a:t> область (</a:t>
            </a:r>
            <a:r>
              <a:rPr lang="ru-RU" sz="2000" dirty="0" err="1" smtClean="0"/>
              <a:t>энторинальная</a:t>
            </a:r>
            <a:r>
              <a:rPr lang="ru-RU" sz="2000" dirty="0" smtClean="0"/>
              <a:t> </a:t>
            </a:r>
            <a:r>
              <a:rPr lang="ru-RU" sz="2000" dirty="0" err="1" smtClean="0"/>
              <a:t>область</a:t>
            </a:r>
            <a:r>
              <a:rPr lang="ru-RU" sz="2000" dirty="0" smtClean="0"/>
              <a:t> </a:t>
            </a:r>
            <a:r>
              <a:rPr lang="ru-RU" sz="2000" dirty="0"/>
              <a:t>коры) связаны с </a:t>
            </a:r>
            <a:r>
              <a:rPr lang="ru-RU" sz="2000" dirty="0">
                <a:solidFill>
                  <a:srgbClr val="C00000"/>
                </a:solidFill>
              </a:rPr>
              <a:t>семантической памятью </a:t>
            </a:r>
            <a:r>
              <a:rPr lang="ru-RU" sz="2000" dirty="0"/>
              <a:t>(«чистое знание»).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06375" y="4406900"/>
            <a:ext cx="8696325" cy="1323439"/>
          </a:xfrm>
          <a:prstGeom prst="rect">
            <a:avLst/>
          </a:prstGeom>
          <a:solidFill>
            <a:schemeClr val="bg1"/>
          </a:solidFill>
          <a:ln w="9525">
            <a:noFill/>
            <a:miter lim="800000"/>
            <a:headEnd/>
            <a:tailEnd/>
          </a:ln>
        </p:spPr>
        <p:txBody>
          <a:bodyPr>
            <a:spAutoFit/>
          </a:bodyPr>
          <a:lstStyle/>
          <a:p>
            <a:pPr eaLnBrk="0" hangingPunct="0">
              <a:spcBef>
                <a:spcPct val="0"/>
              </a:spcBef>
            </a:pPr>
            <a:r>
              <a:rPr lang="ru-RU" sz="1600" dirty="0" smtClean="0"/>
              <a:t>Показаны связи </a:t>
            </a:r>
            <a:r>
              <a:rPr lang="ru-RU" sz="1600" dirty="0"/>
              <a:t>между </a:t>
            </a:r>
            <a:r>
              <a:rPr lang="ru-RU" sz="1600" dirty="0" err="1"/>
              <a:t>гиппокампом</a:t>
            </a:r>
            <a:r>
              <a:rPr lang="ru-RU" sz="1600" dirty="0"/>
              <a:t> и возможные </a:t>
            </a:r>
            <a:r>
              <a:rPr lang="ru-RU" sz="1600" dirty="0" smtClean="0"/>
              <a:t> варианты декларативных </a:t>
            </a:r>
            <a:r>
              <a:rPr lang="ru-RU" sz="1600" dirty="0"/>
              <a:t>хранилищ памяти. </a:t>
            </a:r>
            <a:r>
              <a:rPr lang="ru-RU" sz="1600" dirty="0" smtClean="0"/>
              <a:t>У Резус обезьян, эти соединения мозга </a:t>
            </a:r>
            <a:r>
              <a:rPr lang="ru-RU" sz="1600" dirty="0"/>
              <a:t>гораздо лучше документированы </a:t>
            </a:r>
            <a:r>
              <a:rPr lang="ru-RU" sz="1600" dirty="0" smtClean="0"/>
              <a:t>у </a:t>
            </a:r>
            <a:r>
              <a:rPr lang="ru-RU" sz="1600" dirty="0"/>
              <a:t>приматов, чем у людей. </a:t>
            </a:r>
            <a:r>
              <a:rPr lang="ru-RU" sz="1600" dirty="0" smtClean="0"/>
              <a:t>Пути </a:t>
            </a:r>
            <a:r>
              <a:rPr lang="ru-RU" sz="1600" dirty="0"/>
              <a:t>от многочисленных областей коры сходятся на </a:t>
            </a:r>
            <a:r>
              <a:rPr lang="ru-RU" sz="1600" dirty="0" err="1"/>
              <a:t>гиппокампе</a:t>
            </a:r>
            <a:r>
              <a:rPr lang="ru-RU" sz="1600" dirty="0"/>
              <a:t> и </a:t>
            </a:r>
            <a:r>
              <a:rPr lang="ru-RU" sz="1600" dirty="0" smtClean="0"/>
              <a:t>связанны с структурами, известных </a:t>
            </a:r>
            <a:r>
              <a:rPr lang="ru-RU" sz="1600" dirty="0"/>
              <a:t>своим участием в человеческой памяти.</a:t>
            </a:r>
          </a:p>
          <a:p>
            <a:pPr eaLnBrk="0" hangingPunct="0">
              <a:spcBef>
                <a:spcPct val="0"/>
              </a:spcBef>
            </a:pPr>
            <a:r>
              <a:rPr lang="ru-RU" sz="1600" dirty="0"/>
              <a:t> </a:t>
            </a:r>
            <a:r>
              <a:rPr lang="ru-RU" sz="1600" dirty="0" smtClean="0"/>
              <a:t>Медиальная </a:t>
            </a:r>
            <a:r>
              <a:rPr lang="ru-RU" sz="1600" dirty="0"/>
              <a:t>и </a:t>
            </a:r>
            <a:r>
              <a:rPr lang="ru-RU" sz="1600" dirty="0" smtClean="0"/>
              <a:t>боковая проекции </a:t>
            </a:r>
            <a:r>
              <a:rPr lang="ru-RU" sz="1600" dirty="0"/>
              <a:t>показаны</a:t>
            </a:r>
            <a:r>
              <a:rPr lang="ru-RU" sz="1600" dirty="0" smtClean="0"/>
              <a:t>, </a:t>
            </a:r>
            <a:r>
              <a:rPr lang="ru-RU" sz="1600" dirty="0"/>
              <a:t>для ясности</a:t>
            </a:r>
            <a:r>
              <a:rPr lang="ru-RU" sz="1600" dirty="0" smtClean="0"/>
              <a:t>.</a:t>
            </a:r>
            <a:endParaRPr lang="ru-RU" sz="1600" dirty="0"/>
          </a:p>
        </p:txBody>
      </p:sp>
      <p:pic>
        <p:nvPicPr>
          <p:cNvPr id="26627" name="Picture 3" descr="безымянный10"/>
          <p:cNvPicPr>
            <a:picLocks noChangeAspect="1" noChangeArrowheads="1"/>
          </p:cNvPicPr>
          <p:nvPr/>
        </p:nvPicPr>
        <p:blipFill>
          <a:blip r:embed="rId3" cstate="print"/>
          <a:srcRect/>
          <a:stretch>
            <a:fillRect/>
          </a:stretch>
        </p:blipFill>
        <p:spPr bwMode="auto">
          <a:xfrm>
            <a:off x="709613" y="166688"/>
            <a:ext cx="7712075" cy="4127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38175" y="1677988"/>
            <a:ext cx="7848600" cy="3046988"/>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dirty="0"/>
              <a:t>Декларативная память хранится во всех специализированных ассоциативных областях коры больших полушарий.</a:t>
            </a:r>
          </a:p>
          <a:p>
            <a:pPr eaLnBrk="0" hangingPunct="0">
              <a:spcBef>
                <a:spcPct val="0"/>
              </a:spcBef>
            </a:pPr>
            <a:endParaRPr lang="ru-RU" sz="2400" dirty="0"/>
          </a:p>
          <a:p>
            <a:pPr eaLnBrk="0" hangingPunct="0">
              <a:spcBef>
                <a:spcPct val="0"/>
              </a:spcBef>
            </a:pPr>
            <a:r>
              <a:rPr lang="ru-RU" sz="2400" dirty="0"/>
              <a:t>Согласно данным </a:t>
            </a:r>
            <a:r>
              <a:rPr lang="ru-RU" sz="2400" dirty="0" err="1"/>
              <a:t>томографических</a:t>
            </a:r>
            <a:r>
              <a:rPr lang="ru-RU" sz="2400" dirty="0"/>
              <a:t> исследований на людях, при воспоминании изображений или звуков активируются те же самые области коры, что и при их восприятии соответствующих стимулов.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683153" y="574511"/>
            <a:ext cx="3336925" cy="5755422"/>
          </a:xfrm>
          <a:prstGeom prst="rect">
            <a:avLst/>
          </a:prstGeom>
          <a:solidFill>
            <a:schemeClr val="bg1"/>
          </a:solidFill>
          <a:ln w="9525">
            <a:solidFill>
              <a:schemeClr val="tx1"/>
            </a:solidFill>
            <a:miter lim="800000"/>
            <a:headEnd/>
            <a:tailEnd/>
          </a:ln>
        </p:spPr>
        <p:txBody>
          <a:bodyPr>
            <a:spAutoFit/>
          </a:bodyPr>
          <a:lstStyle/>
          <a:p>
            <a:pPr eaLnBrk="0" hangingPunct="0">
              <a:spcBef>
                <a:spcPct val="0"/>
              </a:spcBef>
            </a:pPr>
            <a:r>
              <a:rPr lang="ru-RU" sz="1600" dirty="0"/>
              <a:t>Реактивация </a:t>
            </a:r>
            <a:r>
              <a:rPr lang="ru-RU" sz="1600" dirty="0" smtClean="0"/>
              <a:t>в зрительной </a:t>
            </a:r>
            <a:r>
              <a:rPr lang="ru-RU" sz="1600" dirty="0"/>
              <a:t>коре во время </a:t>
            </a:r>
            <a:r>
              <a:rPr lang="ru-RU" sz="1600" dirty="0" smtClean="0"/>
              <a:t>воспроизведения </a:t>
            </a:r>
            <a:r>
              <a:rPr lang="ru-RU" sz="1600" dirty="0"/>
              <a:t>ярких визуальных образов зрения. (А) </a:t>
            </a:r>
          </a:p>
          <a:p>
            <a:pPr eaLnBrk="0" hangingPunct="0">
              <a:spcBef>
                <a:spcPct val="0"/>
              </a:spcBef>
            </a:pPr>
            <a:r>
              <a:rPr lang="ru-RU" sz="1600" dirty="0"/>
              <a:t>Субъекты были проинструктированы, чтобы просмотреть </a:t>
            </a:r>
            <a:r>
              <a:rPr lang="ru-RU" sz="1600" dirty="0" smtClean="0"/>
              <a:t>изображения </a:t>
            </a:r>
            <a:r>
              <a:rPr lang="ru-RU" sz="1600" dirty="0"/>
              <a:t>объектов (домов, лица и стулья) (слева) </a:t>
            </a:r>
            <a:r>
              <a:rPr lang="ru-RU" sz="1600" dirty="0" smtClean="0"/>
              <a:t>и </a:t>
            </a:r>
            <a:r>
              <a:rPr lang="ru-RU" sz="1600" dirty="0"/>
              <a:t>представить объекты в отсутствие стимула (справа). </a:t>
            </a:r>
          </a:p>
          <a:p>
            <a:pPr eaLnBrk="0" hangingPunct="0">
              <a:spcBef>
                <a:spcPct val="0"/>
              </a:spcBef>
            </a:pPr>
            <a:endParaRPr lang="ru-RU" sz="1600" dirty="0"/>
          </a:p>
          <a:p>
            <a:pPr eaLnBrk="0" hangingPunct="0">
              <a:spcBef>
                <a:spcPct val="0"/>
              </a:spcBef>
            </a:pPr>
            <a:r>
              <a:rPr lang="ru-RU" sz="1600" dirty="0"/>
              <a:t>(В) (</a:t>
            </a:r>
            <a:r>
              <a:rPr lang="ru-RU" sz="1600" dirty="0" smtClean="0"/>
              <a:t>левый рисунок) </a:t>
            </a:r>
            <a:r>
              <a:rPr lang="ru-RU" sz="1600" dirty="0"/>
              <a:t>двусторонние </a:t>
            </a:r>
            <a:r>
              <a:rPr lang="ru-RU" sz="1600" dirty="0" smtClean="0"/>
              <a:t>регионы вентральной </a:t>
            </a:r>
            <a:r>
              <a:rPr lang="ru-RU" sz="1600" dirty="0"/>
              <a:t>височной </a:t>
            </a:r>
            <a:r>
              <a:rPr lang="ru-RU" sz="1600" dirty="0" smtClean="0"/>
              <a:t>коры </a:t>
            </a:r>
            <a:r>
              <a:rPr lang="ru-RU" sz="1600" dirty="0"/>
              <a:t>специально активируется при восприятии дома (желтый), </a:t>
            </a:r>
          </a:p>
          <a:p>
            <a:pPr eaLnBrk="0" hangingPunct="0">
              <a:spcBef>
                <a:spcPct val="0"/>
              </a:spcBef>
            </a:pPr>
            <a:r>
              <a:rPr lang="ru-RU" sz="1600" dirty="0" smtClean="0"/>
              <a:t>лица </a:t>
            </a:r>
            <a:r>
              <a:rPr lang="ru-RU" sz="1600" dirty="0"/>
              <a:t>(красный), </a:t>
            </a:r>
          </a:p>
          <a:p>
            <a:pPr eaLnBrk="0" hangingPunct="0">
              <a:spcBef>
                <a:spcPct val="0"/>
              </a:spcBef>
            </a:pPr>
            <a:r>
              <a:rPr lang="ru-RU" sz="1600" dirty="0"/>
              <a:t>и стульев (синий). </a:t>
            </a:r>
          </a:p>
          <a:p>
            <a:pPr eaLnBrk="0" hangingPunct="0">
              <a:spcBef>
                <a:spcPct val="0"/>
              </a:spcBef>
            </a:pPr>
            <a:endParaRPr lang="ru-RU" sz="1600" dirty="0"/>
          </a:p>
          <a:p>
            <a:pPr eaLnBrk="0" hangingPunct="0">
              <a:spcBef>
                <a:spcPct val="0"/>
              </a:spcBef>
            </a:pPr>
            <a:r>
              <a:rPr lang="ru-RU" sz="1600" dirty="0"/>
              <a:t>(Право) Когда вспоминаю </a:t>
            </a:r>
            <a:r>
              <a:rPr lang="ru-RU" sz="1600" dirty="0" smtClean="0"/>
              <a:t>виденные ранее предметы преимущественно </a:t>
            </a:r>
            <a:r>
              <a:rPr lang="ru-RU" sz="1600" dirty="0"/>
              <a:t>активируется </a:t>
            </a:r>
            <a:r>
              <a:rPr lang="ru-RU" sz="1600" dirty="0" smtClean="0"/>
              <a:t>те же регионы коры как и при визуальном восприятии.</a:t>
            </a:r>
            <a:endParaRPr lang="ru-RU" sz="1600" dirty="0"/>
          </a:p>
        </p:txBody>
      </p:sp>
      <p:pic>
        <p:nvPicPr>
          <p:cNvPr id="28675" name="Picture 3" descr="безымянный11"/>
          <p:cNvPicPr>
            <a:picLocks noChangeAspect="1" noChangeArrowheads="1"/>
          </p:cNvPicPr>
          <p:nvPr/>
        </p:nvPicPr>
        <p:blipFill>
          <a:blip r:embed="rId3" cstate="print"/>
          <a:srcRect/>
          <a:stretch>
            <a:fillRect/>
          </a:stretch>
        </p:blipFill>
        <p:spPr bwMode="auto">
          <a:xfrm>
            <a:off x="95250" y="265113"/>
            <a:ext cx="5491163" cy="63896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27088" y="2652713"/>
            <a:ext cx="7848600" cy="1552575"/>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solidFill>
                  <a:srgbClr val="FF0000"/>
                </a:solidFill>
              </a:rPr>
              <a:t>Процедурная</a:t>
            </a:r>
            <a:r>
              <a:rPr lang="ru-RU" sz="2400"/>
              <a:t> память также широко распространена по всей коре больших полушарий, и связана преимущественно с сенсорными и моторными областями коры, а также с мозжечком.</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76375" y="1989138"/>
            <a:ext cx="6400800" cy="2663825"/>
          </a:xfrm>
          <a:prstGeom prst="rect">
            <a:avLst/>
          </a:prstGeom>
          <a:noFill/>
          <a:ln w="9525">
            <a:noFill/>
            <a:miter lim="800000"/>
            <a:headEnd/>
            <a:tailEnd/>
          </a:ln>
        </p:spPr>
        <p:txBody>
          <a:bodyPr/>
          <a:lstStyle/>
          <a:p>
            <a:pPr algn="ctr">
              <a:spcBef>
                <a:spcPct val="20000"/>
              </a:spcBef>
            </a:pPr>
            <a:endParaRPr lang="ru-RU" sz="3200">
              <a:solidFill>
                <a:schemeClr val="accent2"/>
              </a:solidFill>
            </a:endParaRPr>
          </a:p>
        </p:txBody>
      </p:sp>
      <p:sp>
        <p:nvSpPr>
          <p:cNvPr id="1224707" name="Rectangle 3"/>
          <p:cNvSpPr>
            <a:spLocks noChangeArrowheads="1"/>
          </p:cNvSpPr>
          <p:nvPr/>
        </p:nvSpPr>
        <p:spPr bwMode="auto">
          <a:xfrm>
            <a:off x="1476375" y="2708275"/>
            <a:ext cx="6400800" cy="1752600"/>
          </a:xfrm>
          <a:prstGeom prst="rect">
            <a:avLst/>
          </a:prstGeom>
          <a:solidFill>
            <a:schemeClr val="bg1">
              <a:alpha val="25000"/>
            </a:schemeClr>
          </a:solidFill>
          <a:ln w="9525" algn="ctr">
            <a:noFill/>
            <a:miter lim="800000"/>
            <a:headEnd/>
            <a:tailEnd/>
          </a:ln>
          <a:effectLst/>
        </p:spPr>
        <p:txBody>
          <a:bodyPr/>
          <a:lstStyle/>
          <a:p>
            <a:pPr algn="ctr">
              <a:spcBef>
                <a:spcPct val="20000"/>
              </a:spcBef>
              <a:defRPr/>
            </a:pPr>
            <a:r>
              <a:rPr lang="ru-RU" sz="3200">
                <a:solidFill>
                  <a:srgbClr val="0000FF"/>
                </a:solidFill>
                <a:effectLst>
                  <a:outerShdw blurRad="38100" dist="38100" dir="2700000" algn="tl">
                    <a:srgbClr val="C0C0C0"/>
                  </a:outerShdw>
                </a:effectLst>
              </a:rPr>
              <a:t>Механизмы синаптической пластичности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187450" y="5373688"/>
            <a:ext cx="6769100" cy="762000"/>
          </a:xfrm>
          <a:prstGeom prst="rect">
            <a:avLst/>
          </a:prstGeom>
          <a:solidFill>
            <a:schemeClr val="bg1"/>
          </a:solidFill>
          <a:ln w="9525">
            <a:noFill/>
            <a:miter lim="800000"/>
            <a:headEnd/>
            <a:tailEnd/>
          </a:ln>
        </p:spPr>
        <p:txBody>
          <a:bodyPr>
            <a:spAutoFit/>
          </a:bodyPr>
          <a:lstStyle/>
          <a:p>
            <a:pPr algn="ctr" eaLnBrk="0" hangingPunct="0">
              <a:spcBef>
                <a:spcPct val="0"/>
              </a:spcBef>
            </a:pPr>
            <a:r>
              <a:rPr lang="ru-RU" sz="2200">
                <a:solidFill>
                  <a:srgbClr val="000000"/>
                </a:solidFill>
              </a:rPr>
              <a:t>Дональд Хебб  (Donald O. Hebb)</a:t>
            </a:r>
          </a:p>
          <a:p>
            <a:pPr algn="ctr" eaLnBrk="0" hangingPunct="0">
              <a:spcBef>
                <a:spcPct val="0"/>
              </a:spcBef>
            </a:pPr>
            <a:r>
              <a:rPr lang="ru-RU" sz="2200">
                <a:solidFill>
                  <a:srgbClr val="000000"/>
                </a:solidFill>
              </a:rPr>
              <a:t>1904-1985 </a:t>
            </a:r>
          </a:p>
        </p:txBody>
      </p:sp>
      <p:pic>
        <p:nvPicPr>
          <p:cNvPr id="31747" name="Picture 3" descr="Donald O"/>
          <p:cNvPicPr>
            <a:picLocks noChangeAspect="1" noChangeArrowheads="1"/>
          </p:cNvPicPr>
          <p:nvPr/>
        </p:nvPicPr>
        <p:blipFill>
          <a:blip r:embed="rId2" cstate="print"/>
          <a:srcRect/>
          <a:stretch>
            <a:fillRect/>
          </a:stretch>
        </p:blipFill>
        <p:spPr bwMode="auto">
          <a:xfrm>
            <a:off x="1455738" y="836613"/>
            <a:ext cx="2747962" cy="3529012"/>
          </a:xfrm>
          <a:prstGeom prst="rect">
            <a:avLst/>
          </a:prstGeom>
          <a:noFill/>
          <a:ln w="9525">
            <a:noFill/>
            <a:miter lim="800000"/>
            <a:headEnd/>
            <a:tailEnd/>
          </a:ln>
        </p:spPr>
      </p:pic>
      <p:pic>
        <p:nvPicPr>
          <p:cNvPr id="31748" name="Picture 4" descr="Donald Hebb"/>
          <p:cNvPicPr>
            <a:picLocks noChangeAspect="1" noChangeArrowheads="1"/>
          </p:cNvPicPr>
          <p:nvPr/>
        </p:nvPicPr>
        <p:blipFill>
          <a:blip r:embed="rId3" cstate="print"/>
          <a:srcRect/>
          <a:stretch>
            <a:fillRect/>
          </a:stretch>
        </p:blipFill>
        <p:spPr bwMode="auto">
          <a:xfrm>
            <a:off x="5283200" y="836613"/>
            <a:ext cx="21685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57150" y="2768600"/>
            <a:ext cx="9007475" cy="4019550"/>
          </a:xfrm>
          <a:prstGeom prst="rect">
            <a:avLst/>
          </a:prstGeom>
          <a:solidFill>
            <a:schemeClr val="bg1"/>
          </a:solidFill>
          <a:ln w="9525">
            <a:noFill/>
            <a:miter lim="800000"/>
            <a:headEnd/>
            <a:tailEnd/>
          </a:ln>
        </p:spPr>
        <p:txBody>
          <a:bodyPr>
            <a:spAutoFit/>
          </a:bodyPr>
          <a:lstStyle/>
          <a:p>
            <a:pPr>
              <a:spcBef>
                <a:spcPct val="0"/>
              </a:spcBef>
            </a:pPr>
            <a:r>
              <a:rPr lang="ru-RU" sz="2400"/>
              <a:t>Правило Хебба  (1949 г.): </a:t>
            </a:r>
          </a:p>
          <a:p>
            <a:pPr>
              <a:spcBef>
                <a:spcPct val="0"/>
              </a:spcBef>
            </a:pPr>
            <a:r>
              <a:rPr lang="ru-RU" sz="2400"/>
              <a:t>   «Если аксон клетки </a:t>
            </a:r>
            <a:r>
              <a:rPr lang="ru-RU" sz="2400" b="1">
                <a:solidFill>
                  <a:srgbClr val="0066FF"/>
                </a:solidFill>
              </a:rPr>
              <a:t>А</a:t>
            </a:r>
            <a:r>
              <a:rPr lang="ru-RU" sz="2400"/>
              <a:t> расположен настолько близко к клетке </a:t>
            </a:r>
            <a:r>
              <a:rPr lang="ru-RU" sz="2400" b="1">
                <a:solidFill>
                  <a:srgbClr val="0066FF"/>
                </a:solidFill>
              </a:rPr>
              <a:t>В</a:t>
            </a:r>
            <a:r>
              <a:rPr lang="ru-RU" sz="2400"/>
              <a:t>, что </a:t>
            </a:r>
            <a:r>
              <a:rPr lang="ru-RU" sz="2400" u="sng"/>
              <a:t>может</a:t>
            </a:r>
            <a:r>
              <a:rPr lang="ru-RU" sz="2400"/>
              <a:t> возбуждать ее, и если он многократно и непрерывно </a:t>
            </a:r>
            <a:r>
              <a:rPr lang="ru-RU" sz="2400" u="sng"/>
              <a:t>принимает участие</a:t>
            </a:r>
            <a:r>
              <a:rPr lang="ru-RU" sz="2400"/>
              <a:t> в ее активации, то в одной или обеих клетках возникают какой-то процесс роста или метаболические изменения, и в результате эффективность клетки </a:t>
            </a:r>
            <a:r>
              <a:rPr lang="ru-RU" sz="2400" b="1">
                <a:solidFill>
                  <a:srgbClr val="0066FF"/>
                </a:solidFill>
              </a:rPr>
              <a:t>А</a:t>
            </a:r>
            <a:r>
              <a:rPr lang="ru-RU" sz="2400"/>
              <a:t> как </a:t>
            </a:r>
            <a:r>
              <a:rPr lang="ru-RU" sz="2400" u="sng"/>
              <a:t>одного из</a:t>
            </a:r>
            <a:r>
              <a:rPr lang="ru-RU" sz="2400"/>
              <a:t> активаторов клетки </a:t>
            </a:r>
            <a:r>
              <a:rPr lang="ru-RU" sz="2400" b="1">
                <a:solidFill>
                  <a:srgbClr val="0066FF"/>
                </a:solidFill>
              </a:rPr>
              <a:t>В</a:t>
            </a:r>
            <a:r>
              <a:rPr lang="ru-RU" sz="2400"/>
              <a:t> возрастает».</a:t>
            </a:r>
          </a:p>
          <a:p>
            <a:pPr>
              <a:spcBef>
                <a:spcPct val="0"/>
              </a:spcBef>
            </a:pPr>
            <a:r>
              <a:rPr lang="ru-RU" sz="1000"/>
              <a:t> </a:t>
            </a:r>
          </a:p>
          <a:p>
            <a:pPr>
              <a:spcBef>
                <a:spcPct val="0"/>
              </a:spcBef>
            </a:pPr>
            <a:r>
              <a:rPr lang="ru-RU" sz="2000"/>
              <a:t>Примечание: подразумевается, что клетка </a:t>
            </a:r>
            <a:r>
              <a:rPr lang="en-US" sz="2000" b="1">
                <a:solidFill>
                  <a:srgbClr val="0066FF"/>
                </a:solidFill>
              </a:rPr>
              <a:t>B</a:t>
            </a:r>
            <a:r>
              <a:rPr lang="en-US" sz="2000"/>
              <a:t> </a:t>
            </a:r>
            <a:r>
              <a:rPr lang="ru-RU" sz="2000"/>
              <a:t>может быть активирована каким-то другим способом, помимо синапса с клетки </a:t>
            </a:r>
            <a:r>
              <a:rPr lang="en-US" sz="2000" b="1">
                <a:solidFill>
                  <a:srgbClr val="0066FF"/>
                </a:solidFill>
              </a:rPr>
              <a:t>A</a:t>
            </a:r>
            <a:r>
              <a:rPr lang="ru-RU" sz="2000"/>
              <a:t> – т.е. либо имеются и другие входы на клетку </a:t>
            </a:r>
            <a:r>
              <a:rPr lang="en-US" sz="2000" b="1">
                <a:solidFill>
                  <a:srgbClr val="0066FF"/>
                </a:solidFill>
              </a:rPr>
              <a:t>B</a:t>
            </a:r>
            <a:r>
              <a:rPr lang="ru-RU" sz="2000"/>
              <a:t>, причем сильные, либо клетка </a:t>
            </a:r>
            <a:r>
              <a:rPr lang="en-US" sz="2000" b="1">
                <a:solidFill>
                  <a:srgbClr val="0066FF"/>
                </a:solidFill>
              </a:rPr>
              <a:t>B</a:t>
            </a:r>
            <a:r>
              <a:rPr lang="en-US" sz="2000"/>
              <a:t> </a:t>
            </a:r>
            <a:r>
              <a:rPr lang="ru-RU" sz="2000"/>
              <a:t>спонтанно активна.</a:t>
            </a:r>
          </a:p>
        </p:txBody>
      </p:sp>
      <p:grpSp>
        <p:nvGrpSpPr>
          <p:cNvPr id="1028" name="Group 24"/>
          <p:cNvGrpSpPr>
            <a:grpSpLocks/>
          </p:cNvGrpSpPr>
          <p:nvPr/>
        </p:nvGrpSpPr>
        <p:grpSpPr bwMode="auto">
          <a:xfrm>
            <a:off x="184150" y="496888"/>
            <a:ext cx="2841625" cy="1565275"/>
            <a:chOff x="116" y="313"/>
            <a:chExt cx="1790" cy="986"/>
          </a:xfrm>
        </p:grpSpPr>
        <p:graphicFrame>
          <p:nvGraphicFramePr>
            <p:cNvPr id="1026" name="Object 3"/>
            <p:cNvGraphicFramePr>
              <a:graphicFrameLocks noChangeAspect="1"/>
            </p:cNvGraphicFramePr>
            <p:nvPr/>
          </p:nvGraphicFramePr>
          <p:xfrm>
            <a:off x="116" y="313"/>
            <a:ext cx="1790" cy="986"/>
          </p:xfrm>
          <a:graphic>
            <a:graphicData uri="http://schemas.openxmlformats.org/presentationml/2006/ole">
              <p:oleObj spid="_x0000_s1026" name="Фотография Photo Editor" r:id="rId3" imgW="2583404" imgH="1470476" progId="">
                <p:embed/>
              </p:oleObj>
            </a:graphicData>
          </a:graphic>
        </p:graphicFrame>
        <p:sp>
          <p:nvSpPr>
            <p:cNvPr id="1035" name="Text Box 0"/>
            <p:cNvSpPr txBox="1">
              <a:spLocks noChangeArrowheads="1"/>
            </p:cNvSpPr>
            <p:nvPr/>
          </p:nvSpPr>
          <p:spPr bwMode="auto">
            <a:xfrm>
              <a:off x="598" y="596"/>
              <a:ext cx="214" cy="288"/>
            </a:xfrm>
            <a:prstGeom prst="rect">
              <a:avLst/>
            </a:prstGeom>
            <a:noFill/>
            <a:ln w="9525" algn="ctr">
              <a:noFill/>
              <a:miter lim="800000"/>
              <a:headEnd/>
              <a:tailEnd/>
            </a:ln>
          </p:spPr>
          <p:txBody>
            <a:bodyPr lIns="90000" tIns="46800" rIns="90000" bIns="46800">
              <a:spAutoFit/>
            </a:bodyPr>
            <a:lstStyle/>
            <a:p>
              <a:r>
                <a:rPr lang="en-US" sz="2400" b="1">
                  <a:solidFill>
                    <a:srgbClr val="33CCFF"/>
                  </a:solidFill>
                </a:rPr>
                <a:t>A</a:t>
              </a:r>
              <a:endParaRPr lang="ru-RU" sz="2400" b="1">
                <a:solidFill>
                  <a:srgbClr val="33CCFF"/>
                </a:solidFill>
              </a:endParaRPr>
            </a:p>
          </p:txBody>
        </p:sp>
        <p:sp>
          <p:nvSpPr>
            <p:cNvPr id="1036" name="Text Box 1"/>
            <p:cNvSpPr txBox="1">
              <a:spLocks noChangeArrowheads="1"/>
            </p:cNvSpPr>
            <p:nvPr/>
          </p:nvSpPr>
          <p:spPr bwMode="auto">
            <a:xfrm>
              <a:off x="1146" y="597"/>
              <a:ext cx="195" cy="288"/>
            </a:xfrm>
            <a:prstGeom prst="rect">
              <a:avLst/>
            </a:prstGeom>
            <a:noFill/>
            <a:ln w="9525" algn="ctr">
              <a:noFill/>
              <a:miter lim="800000"/>
              <a:headEnd/>
              <a:tailEnd/>
            </a:ln>
          </p:spPr>
          <p:txBody>
            <a:bodyPr lIns="90000" tIns="46800" rIns="90000" bIns="46800">
              <a:spAutoFit/>
            </a:bodyPr>
            <a:lstStyle/>
            <a:p>
              <a:r>
                <a:rPr lang="en-US" sz="2400" b="1">
                  <a:solidFill>
                    <a:srgbClr val="33CCFF"/>
                  </a:solidFill>
                </a:rPr>
                <a:t>B</a:t>
              </a:r>
              <a:endParaRPr lang="ru-RU" sz="2400" b="1">
                <a:solidFill>
                  <a:srgbClr val="33CCFF"/>
                </a:solidFill>
              </a:endParaRPr>
            </a:p>
          </p:txBody>
        </p:sp>
      </p:grpSp>
      <p:grpSp>
        <p:nvGrpSpPr>
          <p:cNvPr id="1029" name="Group 25"/>
          <p:cNvGrpSpPr>
            <a:grpSpLocks/>
          </p:cNvGrpSpPr>
          <p:nvPr/>
        </p:nvGrpSpPr>
        <p:grpSpPr bwMode="auto">
          <a:xfrm>
            <a:off x="3146425" y="204788"/>
            <a:ext cx="5872163" cy="2319337"/>
            <a:chOff x="1982" y="129"/>
            <a:chExt cx="3699" cy="1461"/>
          </a:xfrm>
        </p:grpSpPr>
        <p:sp>
          <p:nvSpPr>
            <p:cNvPr id="1030" name="Rectangle 19"/>
            <p:cNvSpPr>
              <a:spLocks noChangeAspect="1" noChangeArrowheads="1"/>
            </p:cNvSpPr>
            <p:nvPr/>
          </p:nvSpPr>
          <p:spPr bwMode="auto">
            <a:xfrm>
              <a:off x="1982" y="129"/>
              <a:ext cx="3699" cy="1461"/>
            </a:xfrm>
            <a:prstGeom prst="rect">
              <a:avLst/>
            </a:prstGeom>
            <a:solidFill>
              <a:schemeClr val="bg1"/>
            </a:solidFill>
            <a:ln w="9525">
              <a:noFill/>
              <a:miter lim="800000"/>
              <a:headEnd/>
              <a:tailEnd/>
            </a:ln>
          </p:spPr>
          <p:txBody>
            <a:bodyPr wrap="none" anchor="ctr"/>
            <a:lstStyle/>
            <a:p>
              <a:endParaRPr lang="ru-RU"/>
            </a:p>
          </p:txBody>
        </p:sp>
        <p:sp>
          <p:nvSpPr>
            <p:cNvPr id="1031" name="Freeform 20"/>
            <p:cNvSpPr>
              <a:spLocks noChangeAspect="1"/>
            </p:cNvSpPr>
            <p:nvPr/>
          </p:nvSpPr>
          <p:spPr bwMode="auto">
            <a:xfrm>
              <a:off x="2024" y="154"/>
              <a:ext cx="1940" cy="943"/>
            </a:xfrm>
            <a:custGeom>
              <a:avLst/>
              <a:gdLst>
                <a:gd name="T0" fmla="*/ 651 w 2368"/>
                <a:gd name="T1" fmla="*/ 572 h 1101"/>
                <a:gd name="T2" fmla="*/ 618 w 2368"/>
                <a:gd name="T3" fmla="*/ 454 h 1101"/>
                <a:gd name="T4" fmla="*/ 861 w 2368"/>
                <a:gd name="T5" fmla="*/ 208 h 1101"/>
                <a:gd name="T6" fmla="*/ 522 w 2368"/>
                <a:gd name="T7" fmla="*/ 442 h 1101"/>
                <a:gd name="T8" fmla="*/ 387 w 2368"/>
                <a:gd name="T9" fmla="*/ 6 h 1101"/>
                <a:gd name="T10" fmla="*/ 423 w 2368"/>
                <a:gd name="T11" fmla="*/ 478 h 1101"/>
                <a:gd name="T12" fmla="*/ 11 w 2368"/>
                <a:gd name="T13" fmla="*/ 366 h 1101"/>
                <a:gd name="T14" fmla="*/ 351 w 2368"/>
                <a:gd name="T15" fmla="*/ 585 h 1101"/>
                <a:gd name="T16" fmla="*/ 48 w 2368"/>
                <a:gd name="T17" fmla="*/ 806 h 1101"/>
                <a:gd name="T18" fmla="*/ 429 w 2368"/>
                <a:gd name="T19" fmla="*/ 667 h 1101"/>
                <a:gd name="T20" fmla="*/ 320 w 2368"/>
                <a:gd name="T21" fmla="*/ 1091 h 1101"/>
                <a:gd name="T22" fmla="*/ 506 w 2368"/>
                <a:gd name="T23" fmla="*/ 727 h 1101"/>
                <a:gd name="T24" fmla="*/ 663 w 2368"/>
                <a:gd name="T25" fmla="*/ 1002 h 1101"/>
                <a:gd name="T26" fmla="*/ 599 w 2368"/>
                <a:gd name="T27" fmla="*/ 640 h 1101"/>
                <a:gd name="T28" fmla="*/ 1216 w 2368"/>
                <a:gd name="T29" fmla="*/ 675 h 1101"/>
                <a:gd name="T30" fmla="*/ 2156 w 2368"/>
                <a:gd name="T31" fmla="*/ 711 h 1101"/>
                <a:gd name="T32" fmla="*/ 2320 w 2368"/>
                <a:gd name="T33" fmla="*/ 709 h 1101"/>
                <a:gd name="T34" fmla="*/ 2365 w 2368"/>
                <a:gd name="T35" fmla="*/ 721 h 1101"/>
                <a:gd name="T36" fmla="*/ 2341 w 2368"/>
                <a:gd name="T37" fmla="*/ 649 h 1101"/>
                <a:gd name="T38" fmla="*/ 2320 w 2368"/>
                <a:gd name="T39" fmla="*/ 685 h 1101"/>
                <a:gd name="T40" fmla="*/ 2135 w 2368"/>
                <a:gd name="T41" fmla="*/ 694 h 1101"/>
                <a:gd name="T42" fmla="*/ 1176 w 2368"/>
                <a:gd name="T43" fmla="*/ 656 h 1101"/>
                <a:gd name="T44" fmla="*/ 651 w 2368"/>
                <a:gd name="T45" fmla="*/ 572 h 1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68"/>
                <a:gd name="T70" fmla="*/ 0 h 1101"/>
                <a:gd name="T71" fmla="*/ 2368 w 2368"/>
                <a:gd name="T72" fmla="*/ 1101 h 1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68" h="1101">
                  <a:moveTo>
                    <a:pt x="651" y="572"/>
                  </a:moveTo>
                  <a:cubicBezTo>
                    <a:pt x="558" y="538"/>
                    <a:pt x="583" y="515"/>
                    <a:pt x="618" y="454"/>
                  </a:cubicBezTo>
                  <a:cubicBezTo>
                    <a:pt x="653" y="393"/>
                    <a:pt x="877" y="210"/>
                    <a:pt x="861" y="208"/>
                  </a:cubicBezTo>
                  <a:cubicBezTo>
                    <a:pt x="845" y="206"/>
                    <a:pt x="601" y="476"/>
                    <a:pt x="522" y="442"/>
                  </a:cubicBezTo>
                  <a:cubicBezTo>
                    <a:pt x="443" y="408"/>
                    <a:pt x="403" y="0"/>
                    <a:pt x="387" y="6"/>
                  </a:cubicBezTo>
                  <a:cubicBezTo>
                    <a:pt x="371" y="12"/>
                    <a:pt x="486" y="418"/>
                    <a:pt x="423" y="478"/>
                  </a:cubicBezTo>
                  <a:cubicBezTo>
                    <a:pt x="360" y="538"/>
                    <a:pt x="23" y="349"/>
                    <a:pt x="11" y="366"/>
                  </a:cubicBezTo>
                  <a:cubicBezTo>
                    <a:pt x="0" y="383"/>
                    <a:pt x="345" y="512"/>
                    <a:pt x="351" y="585"/>
                  </a:cubicBezTo>
                  <a:cubicBezTo>
                    <a:pt x="357" y="658"/>
                    <a:pt x="35" y="792"/>
                    <a:pt x="48" y="806"/>
                  </a:cubicBezTo>
                  <a:cubicBezTo>
                    <a:pt x="61" y="820"/>
                    <a:pt x="384" y="620"/>
                    <a:pt x="429" y="667"/>
                  </a:cubicBezTo>
                  <a:cubicBezTo>
                    <a:pt x="474" y="714"/>
                    <a:pt x="307" y="1081"/>
                    <a:pt x="320" y="1091"/>
                  </a:cubicBezTo>
                  <a:cubicBezTo>
                    <a:pt x="333" y="1101"/>
                    <a:pt x="449" y="742"/>
                    <a:pt x="506" y="727"/>
                  </a:cubicBezTo>
                  <a:cubicBezTo>
                    <a:pt x="563" y="712"/>
                    <a:pt x="647" y="1016"/>
                    <a:pt x="663" y="1002"/>
                  </a:cubicBezTo>
                  <a:cubicBezTo>
                    <a:pt x="679" y="988"/>
                    <a:pt x="507" y="694"/>
                    <a:pt x="599" y="640"/>
                  </a:cubicBezTo>
                  <a:cubicBezTo>
                    <a:pt x="691" y="586"/>
                    <a:pt x="957" y="663"/>
                    <a:pt x="1216" y="675"/>
                  </a:cubicBezTo>
                  <a:cubicBezTo>
                    <a:pt x="1475" y="687"/>
                    <a:pt x="1972" y="705"/>
                    <a:pt x="2156" y="711"/>
                  </a:cubicBezTo>
                  <a:cubicBezTo>
                    <a:pt x="2340" y="717"/>
                    <a:pt x="2285" y="707"/>
                    <a:pt x="2320" y="709"/>
                  </a:cubicBezTo>
                  <a:cubicBezTo>
                    <a:pt x="2355" y="711"/>
                    <a:pt x="2362" y="731"/>
                    <a:pt x="2365" y="721"/>
                  </a:cubicBezTo>
                  <a:cubicBezTo>
                    <a:pt x="2368" y="711"/>
                    <a:pt x="2348" y="655"/>
                    <a:pt x="2341" y="649"/>
                  </a:cubicBezTo>
                  <a:cubicBezTo>
                    <a:pt x="2334" y="643"/>
                    <a:pt x="2354" y="678"/>
                    <a:pt x="2320" y="685"/>
                  </a:cubicBezTo>
                  <a:cubicBezTo>
                    <a:pt x="2286" y="692"/>
                    <a:pt x="2326" y="699"/>
                    <a:pt x="2135" y="694"/>
                  </a:cubicBezTo>
                  <a:cubicBezTo>
                    <a:pt x="1944" y="689"/>
                    <a:pt x="1423" y="676"/>
                    <a:pt x="1176" y="656"/>
                  </a:cubicBezTo>
                  <a:cubicBezTo>
                    <a:pt x="929" y="636"/>
                    <a:pt x="744" y="606"/>
                    <a:pt x="651" y="572"/>
                  </a:cubicBezTo>
                  <a:close/>
                </a:path>
              </a:pathLst>
            </a:custGeom>
            <a:solidFill>
              <a:schemeClr val="bg1"/>
            </a:solidFill>
            <a:ln w="9525">
              <a:solidFill>
                <a:schemeClr val="tx1"/>
              </a:solidFill>
              <a:round/>
              <a:headEnd/>
              <a:tailEnd/>
            </a:ln>
          </p:spPr>
          <p:txBody>
            <a:bodyPr/>
            <a:lstStyle/>
            <a:p>
              <a:endParaRPr lang="ru-RU"/>
            </a:p>
          </p:txBody>
        </p:sp>
        <p:sp>
          <p:nvSpPr>
            <p:cNvPr id="1032" name="Freeform 21"/>
            <p:cNvSpPr>
              <a:spLocks noChangeAspect="1"/>
            </p:cNvSpPr>
            <p:nvPr/>
          </p:nvSpPr>
          <p:spPr bwMode="auto">
            <a:xfrm rot="-381543">
              <a:off x="3655" y="536"/>
              <a:ext cx="1975" cy="943"/>
            </a:xfrm>
            <a:custGeom>
              <a:avLst/>
              <a:gdLst>
                <a:gd name="T0" fmla="*/ 651 w 2411"/>
                <a:gd name="T1" fmla="*/ 572 h 1101"/>
                <a:gd name="T2" fmla="*/ 618 w 2411"/>
                <a:gd name="T3" fmla="*/ 454 h 1101"/>
                <a:gd name="T4" fmla="*/ 861 w 2411"/>
                <a:gd name="T5" fmla="*/ 208 h 1101"/>
                <a:gd name="T6" fmla="*/ 522 w 2411"/>
                <a:gd name="T7" fmla="*/ 442 h 1101"/>
                <a:gd name="T8" fmla="*/ 387 w 2411"/>
                <a:gd name="T9" fmla="*/ 6 h 1101"/>
                <a:gd name="T10" fmla="*/ 423 w 2411"/>
                <a:gd name="T11" fmla="*/ 478 h 1101"/>
                <a:gd name="T12" fmla="*/ 11 w 2411"/>
                <a:gd name="T13" fmla="*/ 366 h 1101"/>
                <a:gd name="T14" fmla="*/ 351 w 2411"/>
                <a:gd name="T15" fmla="*/ 585 h 1101"/>
                <a:gd name="T16" fmla="*/ 48 w 2411"/>
                <a:gd name="T17" fmla="*/ 806 h 1101"/>
                <a:gd name="T18" fmla="*/ 429 w 2411"/>
                <a:gd name="T19" fmla="*/ 667 h 1101"/>
                <a:gd name="T20" fmla="*/ 320 w 2411"/>
                <a:gd name="T21" fmla="*/ 1091 h 1101"/>
                <a:gd name="T22" fmla="*/ 506 w 2411"/>
                <a:gd name="T23" fmla="*/ 727 h 1101"/>
                <a:gd name="T24" fmla="*/ 663 w 2411"/>
                <a:gd name="T25" fmla="*/ 1002 h 1101"/>
                <a:gd name="T26" fmla="*/ 599 w 2411"/>
                <a:gd name="T27" fmla="*/ 640 h 1101"/>
                <a:gd name="T28" fmla="*/ 1216 w 2411"/>
                <a:gd name="T29" fmla="*/ 675 h 1101"/>
                <a:gd name="T30" fmla="*/ 2175 w 2411"/>
                <a:gd name="T31" fmla="*/ 821 h 1101"/>
                <a:gd name="T32" fmla="*/ 2351 w 2411"/>
                <a:gd name="T33" fmla="*/ 866 h 1101"/>
                <a:gd name="T34" fmla="*/ 2395 w 2411"/>
                <a:gd name="T35" fmla="*/ 892 h 1101"/>
                <a:gd name="T36" fmla="*/ 2406 w 2411"/>
                <a:gd name="T37" fmla="*/ 825 h 1101"/>
                <a:gd name="T38" fmla="*/ 2359 w 2411"/>
                <a:gd name="T39" fmla="*/ 837 h 1101"/>
                <a:gd name="T40" fmla="*/ 2173 w 2411"/>
                <a:gd name="T41" fmla="*/ 805 h 1101"/>
                <a:gd name="T42" fmla="*/ 1176 w 2411"/>
                <a:gd name="T43" fmla="*/ 656 h 1101"/>
                <a:gd name="T44" fmla="*/ 651 w 2411"/>
                <a:gd name="T45" fmla="*/ 572 h 1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1"/>
                <a:gd name="T70" fmla="*/ 0 h 1101"/>
                <a:gd name="T71" fmla="*/ 2411 w 2411"/>
                <a:gd name="T72" fmla="*/ 1101 h 1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1" h="1101">
                  <a:moveTo>
                    <a:pt x="651" y="572"/>
                  </a:moveTo>
                  <a:cubicBezTo>
                    <a:pt x="558" y="538"/>
                    <a:pt x="583" y="515"/>
                    <a:pt x="618" y="454"/>
                  </a:cubicBezTo>
                  <a:cubicBezTo>
                    <a:pt x="653" y="393"/>
                    <a:pt x="877" y="210"/>
                    <a:pt x="861" y="208"/>
                  </a:cubicBezTo>
                  <a:cubicBezTo>
                    <a:pt x="845" y="206"/>
                    <a:pt x="601" y="476"/>
                    <a:pt x="522" y="442"/>
                  </a:cubicBezTo>
                  <a:cubicBezTo>
                    <a:pt x="443" y="408"/>
                    <a:pt x="403" y="0"/>
                    <a:pt x="387" y="6"/>
                  </a:cubicBezTo>
                  <a:cubicBezTo>
                    <a:pt x="371" y="12"/>
                    <a:pt x="486" y="418"/>
                    <a:pt x="423" y="478"/>
                  </a:cubicBezTo>
                  <a:cubicBezTo>
                    <a:pt x="360" y="538"/>
                    <a:pt x="23" y="349"/>
                    <a:pt x="11" y="366"/>
                  </a:cubicBezTo>
                  <a:cubicBezTo>
                    <a:pt x="0" y="383"/>
                    <a:pt x="345" y="512"/>
                    <a:pt x="351" y="585"/>
                  </a:cubicBezTo>
                  <a:cubicBezTo>
                    <a:pt x="357" y="658"/>
                    <a:pt x="35" y="792"/>
                    <a:pt x="48" y="806"/>
                  </a:cubicBezTo>
                  <a:cubicBezTo>
                    <a:pt x="61" y="820"/>
                    <a:pt x="384" y="620"/>
                    <a:pt x="429" y="667"/>
                  </a:cubicBezTo>
                  <a:cubicBezTo>
                    <a:pt x="474" y="714"/>
                    <a:pt x="307" y="1081"/>
                    <a:pt x="320" y="1091"/>
                  </a:cubicBezTo>
                  <a:cubicBezTo>
                    <a:pt x="333" y="1101"/>
                    <a:pt x="449" y="742"/>
                    <a:pt x="506" y="727"/>
                  </a:cubicBezTo>
                  <a:cubicBezTo>
                    <a:pt x="563" y="712"/>
                    <a:pt x="647" y="1016"/>
                    <a:pt x="663" y="1002"/>
                  </a:cubicBezTo>
                  <a:cubicBezTo>
                    <a:pt x="679" y="988"/>
                    <a:pt x="507" y="694"/>
                    <a:pt x="599" y="640"/>
                  </a:cubicBezTo>
                  <a:cubicBezTo>
                    <a:pt x="691" y="586"/>
                    <a:pt x="953" y="645"/>
                    <a:pt x="1216" y="675"/>
                  </a:cubicBezTo>
                  <a:cubicBezTo>
                    <a:pt x="1479" y="705"/>
                    <a:pt x="1986" y="789"/>
                    <a:pt x="2175" y="821"/>
                  </a:cubicBezTo>
                  <a:cubicBezTo>
                    <a:pt x="2364" y="853"/>
                    <a:pt x="2314" y="854"/>
                    <a:pt x="2351" y="866"/>
                  </a:cubicBezTo>
                  <a:cubicBezTo>
                    <a:pt x="2387" y="879"/>
                    <a:pt x="2385" y="898"/>
                    <a:pt x="2395" y="892"/>
                  </a:cubicBezTo>
                  <a:cubicBezTo>
                    <a:pt x="2404" y="885"/>
                    <a:pt x="2411" y="834"/>
                    <a:pt x="2406" y="825"/>
                  </a:cubicBezTo>
                  <a:cubicBezTo>
                    <a:pt x="2400" y="816"/>
                    <a:pt x="2398" y="839"/>
                    <a:pt x="2359" y="837"/>
                  </a:cubicBezTo>
                  <a:cubicBezTo>
                    <a:pt x="2320" y="834"/>
                    <a:pt x="2370" y="835"/>
                    <a:pt x="2173" y="805"/>
                  </a:cubicBezTo>
                  <a:cubicBezTo>
                    <a:pt x="1976" y="775"/>
                    <a:pt x="1430" y="695"/>
                    <a:pt x="1176" y="656"/>
                  </a:cubicBezTo>
                  <a:cubicBezTo>
                    <a:pt x="922" y="617"/>
                    <a:pt x="744" y="606"/>
                    <a:pt x="651" y="572"/>
                  </a:cubicBezTo>
                  <a:close/>
                </a:path>
              </a:pathLst>
            </a:custGeom>
            <a:solidFill>
              <a:schemeClr val="bg1"/>
            </a:solidFill>
            <a:ln w="9525">
              <a:solidFill>
                <a:schemeClr val="tx1"/>
              </a:solidFill>
              <a:round/>
              <a:headEnd/>
              <a:tailEnd/>
            </a:ln>
          </p:spPr>
          <p:txBody>
            <a:bodyPr/>
            <a:lstStyle/>
            <a:p>
              <a:endParaRPr lang="ru-RU"/>
            </a:p>
          </p:txBody>
        </p:sp>
        <p:sp>
          <p:nvSpPr>
            <p:cNvPr id="1033" name="Text Box 22"/>
            <p:cNvSpPr txBox="1">
              <a:spLocks noChangeArrowheads="1"/>
            </p:cNvSpPr>
            <p:nvPr/>
          </p:nvSpPr>
          <p:spPr bwMode="auto">
            <a:xfrm>
              <a:off x="3945" y="937"/>
              <a:ext cx="195" cy="288"/>
            </a:xfrm>
            <a:prstGeom prst="rect">
              <a:avLst/>
            </a:prstGeom>
            <a:noFill/>
            <a:ln w="9525" algn="ctr">
              <a:noFill/>
              <a:miter lim="800000"/>
              <a:headEnd/>
              <a:tailEnd/>
            </a:ln>
          </p:spPr>
          <p:txBody>
            <a:bodyPr lIns="90000" tIns="46800" rIns="90000" bIns="46800">
              <a:spAutoFit/>
            </a:bodyPr>
            <a:lstStyle/>
            <a:p>
              <a:r>
                <a:rPr lang="en-US" sz="2400" b="1">
                  <a:solidFill>
                    <a:srgbClr val="0066FF"/>
                  </a:solidFill>
                </a:rPr>
                <a:t>B</a:t>
              </a:r>
              <a:endParaRPr lang="ru-RU" sz="2400" b="1">
                <a:solidFill>
                  <a:srgbClr val="0066FF"/>
                </a:solidFill>
              </a:endParaRPr>
            </a:p>
          </p:txBody>
        </p:sp>
        <p:sp>
          <p:nvSpPr>
            <p:cNvPr id="1034" name="Text Box 23"/>
            <p:cNvSpPr txBox="1">
              <a:spLocks noChangeArrowheads="1"/>
            </p:cNvSpPr>
            <p:nvPr/>
          </p:nvSpPr>
          <p:spPr bwMode="auto">
            <a:xfrm>
              <a:off x="2304" y="485"/>
              <a:ext cx="214" cy="288"/>
            </a:xfrm>
            <a:prstGeom prst="rect">
              <a:avLst/>
            </a:prstGeom>
            <a:noFill/>
            <a:ln w="9525" algn="ctr">
              <a:noFill/>
              <a:miter lim="800000"/>
              <a:headEnd/>
              <a:tailEnd/>
            </a:ln>
          </p:spPr>
          <p:txBody>
            <a:bodyPr lIns="90000" tIns="46800" rIns="90000" bIns="46800">
              <a:spAutoFit/>
            </a:bodyPr>
            <a:lstStyle/>
            <a:p>
              <a:r>
                <a:rPr lang="en-US" sz="2400" b="1">
                  <a:solidFill>
                    <a:srgbClr val="0066FF"/>
                  </a:solidFill>
                </a:rPr>
                <a:t>A</a:t>
              </a:r>
              <a:endParaRPr lang="ru-RU" sz="2400" b="1">
                <a:solidFill>
                  <a:srgbClr val="0066FF"/>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44688" y="6029325"/>
            <a:ext cx="5402262" cy="427038"/>
          </a:xfrm>
          <a:prstGeom prst="rect">
            <a:avLst/>
          </a:prstGeom>
          <a:solidFill>
            <a:schemeClr val="bg1"/>
          </a:solidFill>
          <a:ln w="9525">
            <a:noFill/>
            <a:miter lim="800000"/>
            <a:headEnd/>
            <a:tailEnd/>
          </a:ln>
        </p:spPr>
        <p:txBody>
          <a:bodyPr>
            <a:spAutoFit/>
          </a:bodyPr>
          <a:lstStyle/>
          <a:p>
            <a:pPr algn="ctr" eaLnBrk="0" hangingPunct="0">
              <a:spcBef>
                <a:spcPct val="0"/>
              </a:spcBef>
            </a:pPr>
            <a:r>
              <a:rPr lang="ru-RU" sz="2200">
                <a:solidFill>
                  <a:srgbClr val="000000"/>
                </a:solidFill>
              </a:rPr>
              <a:t>Синапс Хебба и условный рефлекс</a:t>
            </a:r>
          </a:p>
        </p:txBody>
      </p:sp>
      <p:grpSp>
        <p:nvGrpSpPr>
          <p:cNvPr id="32771" name="Group 1"/>
          <p:cNvGrpSpPr>
            <a:grpSpLocks/>
          </p:cNvGrpSpPr>
          <p:nvPr/>
        </p:nvGrpSpPr>
        <p:grpSpPr bwMode="auto">
          <a:xfrm>
            <a:off x="134938" y="85725"/>
            <a:ext cx="8904287" cy="5716588"/>
            <a:chOff x="151" y="0"/>
            <a:chExt cx="5609" cy="3601"/>
          </a:xfrm>
        </p:grpSpPr>
        <p:sp>
          <p:nvSpPr>
            <p:cNvPr id="32772" name="Rectangle 0"/>
            <p:cNvSpPr>
              <a:spLocks noChangeArrowheads="1"/>
            </p:cNvSpPr>
            <p:nvPr/>
          </p:nvSpPr>
          <p:spPr bwMode="auto">
            <a:xfrm>
              <a:off x="151" y="0"/>
              <a:ext cx="5609" cy="3601"/>
            </a:xfrm>
            <a:prstGeom prst="rect">
              <a:avLst/>
            </a:prstGeom>
            <a:solidFill>
              <a:schemeClr val="bg1"/>
            </a:solidFill>
            <a:ln w="9525">
              <a:noFill/>
              <a:miter lim="800000"/>
              <a:headEnd/>
              <a:tailEnd/>
            </a:ln>
          </p:spPr>
          <p:txBody>
            <a:bodyPr wrap="none" anchor="ctr"/>
            <a:lstStyle/>
            <a:p>
              <a:endParaRPr lang="ru-RU"/>
            </a:p>
          </p:txBody>
        </p:sp>
        <p:grpSp>
          <p:nvGrpSpPr>
            <p:cNvPr id="32773" name="Group 3"/>
            <p:cNvGrpSpPr>
              <a:grpSpLocks/>
            </p:cNvGrpSpPr>
            <p:nvPr/>
          </p:nvGrpSpPr>
          <p:grpSpPr bwMode="auto">
            <a:xfrm>
              <a:off x="240" y="97"/>
              <a:ext cx="5442" cy="3424"/>
              <a:chOff x="240" y="97"/>
              <a:chExt cx="5442" cy="3424"/>
            </a:xfrm>
          </p:grpSpPr>
          <p:grpSp>
            <p:nvGrpSpPr>
              <p:cNvPr id="32774" name="Group 4"/>
              <p:cNvGrpSpPr>
                <a:grpSpLocks/>
              </p:cNvGrpSpPr>
              <p:nvPr/>
            </p:nvGrpSpPr>
            <p:grpSpPr bwMode="auto">
              <a:xfrm>
                <a:off x="240" y="645"/>
                <a:ext cx="5263" cy="2876"/>
                <a:chOff x="750" y="597"/>
                <a:chExt cx="4401" cy="2300"/>
              </a:xfrm>
            </p:grpSpPr>
            <p:sp>
              <p:nvSpPr>
                <p:cNvPr id="32783" name="Freeform 5"/>
                <p:cNvSpPr>
                  <a:spLocks/>
                </p:cNvSpPr>
                <p:nvPr/>
              </p:nvSpPr>
              <p:spPr bwMode="auto">
                <a:xfrm>
                  <a:off x="750" y="597"/>
                  <a:ext cx="2368" cy="1101"/>
                </a:xfrm>
                <a:custGeom>
                  <a:avLst/>
                  <a:gdLst>
                    <a:gd name="T0" fmla="*/ 651 w 2368"/>
                    <a:gd name="T1" fmla="*/ 572 h 1101"/>
                    <a:gd name="T2" fmla="*/ 618 w 2368"/>
                    <a:gd name="T3" fmla="*/ 454 h 1101"/>
                    <a:gd name="T4" fmla="*/ 861 w 2368"/>
                    <a:gd name="T5" fmla="*/ 208 h 1101"/>
                    <a:gd name="T6" fmla="*/ 522 w 2368"/>
                    <a:gd name="T7" fmla="*/ 442 h 1101"/>
                    <a:gd name="T8" fmla="*/ 387 w 2368"/>
                    <a:gd name="T9" fmla="*/ 6 h 1101"/>
                    <a:gd name="T10" fmla="*/ 423 w 2368"/>
                    <a:gd name="T11" fmla="*/ 478 h 1101"/>
                    <a:gd name="T12" fmla="*/ 11 w 2368"/>
                    <a:gd name="T13" fmla="*/ 366 h 1101"/>
                    <a:gd name="T14" fmla="*/ 351 w 2368"/>
                    <a:gd name="T15" fmla="*/ 585 h 1101"/>
                    <a:gd name="T16" fmla="*/ 48 w 2368"/>
                    <a:gd name="T17" fmla="*/ 806 h 1101"/>
                    <a:gd name="T18" fmla="*/ 429 w 2368"/>
                    <a:gd name="T19" fmla="*/ 667 h 1101"/>
                    <a:gd name="T20" fmla="*/ 320 w 2368"/>
                    <a:gd name="T21" fmla="*/ 1091 h 1101"/>
                    <a:gd name="T22" fmla="*/ 506 w 2368"/>
                    <a:gd name="T23" fmla="*/ 727 h 1101"/>
                    <a:gd name="T24" fmla="*/ 663 w 2368"/>
                    <a:gd name="T25" fmla="*/ 1002 h 1101"/>
                    <a:gd name="T26" fmla="*/ 599 w 2368"/>
                    <a:gd name="T27" fmla="*/ 640 h 1101"/>
                    <a:gd name="T28" fmla="*/ 1216 w 2368"/>
                    <a:gd name="T29" fmla="*/ 675 h 1101"/>
                    <a:gd name="T30" fmla="*/ 2156 w 2368"/>
                    <a:gd name="T31" fmla="*/ 711 h 1101"/>
                    <a:gd name="T32" fmla="*/ 2320 w 2368"/>
                    <a:gd name="T33" fmla="*/ 709 h 1101"/>
                    <a:gd name="T34" fmla="*/ 2365 w 2368"/>
                    <a:gd name="T35" fmla="*/ 721 h 1101"/>
                    <a:gd name="T36" fmla="*/ 2341 w 2368"/>
                    <a:gd name="T37" fmla="*/ 649 h 1101"/>
                    <a:gd name="T38" fmla="*/ 2320 w 2368"/>
                    <a:gd name="T39" fmla="*/ 685 h 1101"/>
                    <a:gd name="T40" fmla="*/ 2135 w 2368"/>
                    <a:gd name="T41" fmla="*/ 694 h 1101"/>
                    <a:gd name="T42" fmla="*/ 1176 w 2368"/>
                    <a:gd name="T43" fmla="*/ 656 h 1101"/>
                    <a:gd name="T44" fmla="*/ 651 w 2368"/>
                    <a:gd name="T45" fmla="*/ 572 h 1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68"/>
                    <a:gd name="T70" fmla="*/ 0 h 1101"/>
                    <a:gd name="T71" fmla="*/ 2368 w 2368"/>
                    <a:gd name="T72" fmla="*/ 1101 h 1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68" h="1101">
                      <a:moveTo>
                        <a:pt x="651" y="572"/>
                      </a:moveTo>
                      <a:cubicBezTo>
                        <a:pt x="558" y="538"/>
                        <a:pt x="583" y="515"/>
                        <a:pt x="618" y="454"/>
                      </a:cubicBezTo>
                      <a:cubicBezTo>
                        <a:pt x="653" y="393"/>
                        <a:pt x="877" y="210"/>
                        <a:pt x="861" y="208"/>
                      </a:cubicBezTo>
                      <a:cubicBezTo>
                        <a:pt x="845" y="206"/>
                        <a:pt x="601" y="476"/>
                        <a:pt x="522" y="442"/>
                      </a:cubicBezTo>
                      <a:cubicBezTo>
                        <a:pt x="443" y="408"/>
                        <a:pt x="403" y="0"/>
                        <a:pt x="387" y="6"/>
                      </a:cubicBezTo>
                      <a:cubicBezTo>
                        <a:pt x="371" y="12"/>
                        <a:pt x="486" y="418"/>
                        <a:pt x="423" y="478"/>
                      </a:cubicBezTo>
                      <a:cubicBezTo>
                        <a:pt x="360" y="538"/>
                        <a:pt x="23" y="349"/>
                        <a:pt x="11" y="366"/>
                      </a:cubicBezTo>
                      <a:cubicBezTo>
                        <a:pt x="0" y="383"/>
                        <a:pt x="345" y="512"/>
                        <a:pt x="351" y="585"/>
                      </a:cubicBezTo>
                      <a:cubicBezTo>
                        <a:pt x="357" y="658"/>
                        <a:pt x="35" y="792"/>
                        <a:pt x="48" y="806"/>
                      </a:cubicBezTo>
                      <a:cubicBezTo>
                        <a:pt x="61" y="820"/>
                        <a:pt x="384" y="620"/>
                        <a:pt x="429" y="667"/>
                      </a:cubicBezTo>
                      <a:cubicBezTo>
                        <a:pt x="474" y="714"/>
                        <a:pt x="307" y="1081"/>
                        <a:pt x="320" y="1091"/>
                      </a:cubicBezTo>
                      <a:cubicBezTo>
                        <a:pt x="333" y="1101"/>
                        <a:pt x="449" y="742"/>
                        <a:pt x="506" y="727"/>
                      </a:cubicBezTo>
                      <a:cubicBezTo>
                        <a:pt x="563" y="712"/>
                        <a:pt x="647" y="1016"/>
                        <a:pt x="663" y="1002"/>
                      </a:cubicBezTo>
                      <a:cubicBezTo>
                        <a:pt x="679" y="988"/>
                        <a:pt x="507" y="694"/>
                        <a:pt x="599" y="640"/>
                      </a:cubicBezTo>
                      <a:cubicBezTo>
                        <a:pt x="691" y="586"/>
                        <a:pt x="957" y="663"/>
                        <a:pt x="1216" y="675"/>
                      </a:cubicBezTo>
                      <a:cubicBezTo>
                        <a:pt x="1475" y="687"/>
                        <a:pt x="1972" y="705"/>
                        <a:pt x="2156" y="711"/>
                      </a:cubicBezTo>
                      <a:cubicBezTo>
                        <a:pt x="2340" y="717"/>
                        <a:pt x="2285" y="707"/>
                        <a:pt x="2320" y="709"/>
                      </a:cubicBezTo>
                      <a:cubicBezTo>
                        <a:pt x="2355" y="711"/>
                        <a:pt x="2362" y="731"/>
                        <a:pt x="2365" y="721"/>
                      </a:cubicBezTo>
                      <a:cubicBezTo>
                        <a:pt x="2368" y="711"/>
                        <a:pt x="2348" y="655"/>
                        <a:pt x="2341" y="649"/>
                      </a:cubicBezTo>
                      <a:cubicBezTo>
                        <a:pt x="2334" y="643"/>
                        <a:pt x="2354" y="678"/>
                        <a:pt x="2320" y="685"/>
                      </a:cubicBezTo>
                      <a:cubicBezTo>
                        <a:pt x="2286" y="692"/>
                        <a:pt x="2326" y="699"/>
                        <a:pt x="2135" y="694"/>
                      </a:cubicBezTo>
                      <a:cubicBezTo>
                        <a:pt x="1944" y="689"/>
                        <a:pt x="1423" y="676"/>
                        <a:pt x="1176" y="656"/>
                      </a:cubicBezTo>
                      <a:cubicBezTo>
                        <a:pt x="929" y="636"/>
                        <a:pt x="744" y="606"/>
                        <a:pt x="651" y="572"/>
                      </a:cubicBezTo>
                      <a:close/>
                    </a:path>
                  </a:pathLst>
                </a:custGeom>
                <a:solidFill>
                  <a:srgbClr val="00FF00"/>
                </a:solidFill>
                <a:ln w="9525">
                  <a:solidFill>
                    <a:schemeClr val="tx1"/>
                  </a:solidFill>
                  <a:round/>
                  <a:headEnd/>
                  <a:tailEnd/>
                </a:ln>
              </p:spPr>
              <p:txBody>
                <a:bodyPr/>
                <a:lstStyle/>
                <a:p>
                  <a:endParaRPr lang="ru-RU"/>
                </a:p>
              </p:txBody>
            </p:sp>
            <p:sp>
              <p:nvSpPr>
                <p:cNvPr id="32784" name="Freeform 6"/>
                <p:cNvSpPr>
                  <a:spLocks/>
                </p:cNvSpPr>
                <p:nvPr/>
              </p:nvSpPr>
              <p:spPr bwMode="auto">
                <a:xfrm rot="-381543">
                  <a:off x="2740" y="1043"/>
                  <a:ext cx="2411" cy="1101"/>
                </a:xfrm>
                <a:custGeom>
                  <a:avLst/>
                  <a:gdLst>
                    <a:gd name="T0" fmla="*/ 651 w 2411"/>
                    <a:gd name="T1" fmla="*/ 572 h 1101"/>
                    <a:gd name="T2" fmla="*/ 618 w 2411"/>
                    <a:gd name="T3" fmla="*/ 454 h 1101"/>
                    <a:gd name="T4" fmla="*/ 861 w 2411"/>
                    <a:gd name="T5" fmla="*/ 208 h 1101"/>
                    <a:gd name="T6" fmla="*/ 522 w 2411"/>
                    <a:gd name="T7" fmla="*/ 442 h 1101"/>
                    <a:gd name="T8" fmla="*/ 387 w 2411"/>
                    <a:gd name="T9" fmla="*/ 6 h 1101"/>
                    <a:gd name="T10" fmla="*/ 423 w 2411"/>
                    <a:gd name="T11" fmla="*/ 478 h 1101"/>
                    <a:gd name="T12" fmla="*/ 11 w 2411"/>
                    <a:gd name="T13" fmla="*/ 366 h 1101"/>
                    <a:gd name="T14" fmla="*/ 351 w 2411"/>
                    <a:gd name="T15" fmla="*/ 585 h 1101"/>
                    <a:gd name="T16" fmla="*/ 48 w 2411"/>
                    <a:gd name="T17" fmla="*/ 806 h 1101"/>
                    <a:gd name="T18" fmla="*/ 429 w 2411"/>
                    <a:gd name="T19" fmla="*/ 667 h 1101"/>
                    <a:gd name="T20" fmla="*/ 320 w 2411"/>
                    <a:gd name="T21" fmla="*/ 1091 h 1101"/>
                    <a:gd name="T22" fmla="*/ 506 w 2411"/>
                    <a:gd name="T23" fmla="*/ 727 h 1101"/>
                    <a:gd name="T24" fmla="*/ 663 w 2411"/>
                    <a:gd name="T25" fmla="*/ 1002 h 1101"/>
                    <a:gd name="T26" fmla="*/ 599 w 2411"/>
                    <a:gd name="T27" fmla="*/ 640 h 1101"/>
                    <a:gd name="T28" fmla="*/ 1216 w 2411"/>
                    <a:gd name="T29" fmla="*/ 675 h 1101"/>
                    <a:gd name="T30" fmla="*/ 2175 w 2411"/>
                    <a:gd name="T31" fmla="*/ 821 h 1101"/>
                    <a:gd name="T32" fmla="*/ 2351 w 2411"/>
                    <a:gd name="T33" fmla="*/ 866 h 1101"/>
                    <a:gd name="T34" fmla="*/ 2395 w 2411"/>
                    <a:gd name="T35" fmla="*/ 892 h 1101"/>
                    <a:gd name="T36" fmla="*/ 2406 w 2411"/>
                    <a:gd name="T37" fmla="*/ 825 h 1101"/>
                    <a:gd name="T38" fmla="*/ 2359 w 2411"/>
                    <a:gd name="T39" fmla="*/ 837 h 1101"/>
                    <a:gd name="T40" fmla="*/ 2173 w 2411"/>
                    <a:gd name="T41" fmla="*/ 805 h 1101"/>
                    <a:gd name="T42" fmla="*/ 1176 w 2411"/>
                    <a:gd name="T43" fmla="*/ 656 h 1101"/>
                    <a:gd name="T44" fmla="*/ 651 w 2411"/>
                    <a:gd name="T45" fmla="*/ 572 h 1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1"/>
                    <a:gd name="T70" fmla="*/ 0 h 1101"/>
                    <a:gd name="T71" fmla="*/ 2411 w 2411"/>
                    <a:gd name="T72" fmla="*/ 1101 h 1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1" h="1101">
                      <a:moveTo>
                        <a:pt x="651" y="572"/>
                      </a:moveTo>
                      <a:cubicBezTo>
                        <a:pt x="558" y="538"/>
                        <a:pt x="583" y="515"/>
                        <a:pt x="618" y="454"/>
                      </a:cubicBezTo>
                      <a:cubicBezTo>
                        <a:pt x="653" y="393"/>
                        <a:pt x="877" y="210"/>
                        <a:pt x="861" y="208"/>
                      </a:cubicBezTo>
                      <a:cubicBezTo>
                        <a:pt x="845" y="206"/>
                        <a:pt x="601" y="476"/>
                        <a:pt x="522" y="442"/>
                      </a:cubicBezTo>
                      <a:cubicBezTo>
                        <a:pt x="443" y="408"/>
                        <a:pt x="403" y="0"/>
                        <a:pt x="387" y="6"/>
                      </a:cubicBezTo>
                      <a:cubicBezTo>
                        <a:pt x="371" y="12"/>
                        <a:pt x="486" y="418"/>
                        <a:pt x="423" y="478"/>
                      </a:cubicBezTo>
                      <a:cubicBezTo>
                        <a:pt x="360" y="538"/>
                        <a:pt x="23" y="349"/>
                        <a:pt x="11" y="366"/>
                      </a:cubicBezTo>
                      <a:cubicBezTo>
                        <a:pt x="0" y="383"/>
                        <a:pt x="345" y="512"/>
                        <a:pt x="351" y="585"/>
                      </a:cubicBezTo>
                      <a:cubicBezTo>
                        <a:pt x="357" y="658"/>
                        <a:pt x="35" y="792"/>
                        <a:pt x="48" y="806"/>
                      </a:cubicBezTo>
                      <a:cubicBezTo>
                        <a:pt x="61" y="820"/>
                        <a:pt x="384" y="620"/>
                        <a:pt x="429" y="667"/>
                      </a:cubicBezTo>
                      <a:cubicBezTo>
                        <a:pt x="474" y="714"/>
                        <a:pt x="307" y="1081"/>
                        <a:pt x="320" y="1091"/>
                      </a:cubicBezTo>
                      <a:cubicBezTo>
                        <a:pt x="333" y="1101"/>
                        <a:pt x="449" y="742"/>
                        <a:pt x="506" y="727"/>
                      </a:cubicBezTo>
                      <a:cubicBezTo>
                        <a:pt x="563" y="712"/>
                        <a:pt x="647" y="1016"/>
                        <a:pt x="663" y="1002"/>
                      </a:cubicBezTo>
                      <a:cubicBezTo>
                        <a:pt x="679" y="988"/>
                        <a:pt x="507" y="694"/>
                        <a:pt x="599" y="640"/>
                      </a:cubicBezTo>
                      <a:cubicBezTo>
                        <a:pt x="691" y="586"/>
                        <a:pt x="953" y="645"/>
                        <a:pt x="1216" y="675"/>
                      </a:cubicBezTo>
                      <a:cubicBezTo>
                        <a:pt x="1479" y="705"/>
                        <a:pt x="1986" y="789"/>
                        <a:pt x="2175" y="821"/>
                      </a:cubicBezTo>
                      <a:cubicBezTo>
                        <a:pt x="2364" y="853"/>
                        <a:pt x="2314" y="854"/>
                        <a:pt x="2351" y="866"/>
                      </a:cubicBezTo>
                      <a:cubicBezTo>
                        <a:pt x="2387" y="879"/>
                        <a:pt x="2385" y="898"/>
                        <a:pt x="2395" y="892"/>
                      </a:cubicBezTo>
                      <a:cubicBezTo>
                        <a:pt x="2404" y="885"/>
                        <a:pt x="2411" y="834"/>
                        <a:pt x="2406" y="825"/>
                      </a:cubicBezTo>
                      <a:cubicBezTo>
                        <a:pt x="2400" y="816"/>
                        <a:pt x="2398" y="839"/>
                        <a:pt x="2359" y="837"/>
                      </a:cubicBezTo>
                      <a:cubicBezTo>
                        <a:pt x="2320" y="834"/>
                        <a:pt x="2370" y="835"/>
                        <a:pt x="2173" y="805"/>
                      </a:cubicBezTo>
                      <a:cubicBezTo>
                        <a:pt x="1976" y="775"/>
                        <a:pt x="1430" y="695"/>
                        <a:pt x="1176" y="656"/>
                      </a:cubicBezTo>
                      <a:cubicBezTo>
                        <a:pt x="922" y="617"/>
                        <a:pt x="744" y="606"/>
                        <a:pt x="651" y="572"/>
                      </a:cubicBezTo>
                      <a:close/>
                    </a:path>
                  </a:pathLst>
                </a:custGeom>
                <a:solidFill>
                  <a:srgbClr val="00FFFF"/>
                </a:solidFill>
                <a:ln w="9525">
                  <a:solidFill>
                    <a:schemeClr val="tx1"/>
                  </a:solidFill>
                  <a:round/>
                  <a:headEnd/>
                  <a:tailEnd/>
                </a:ln>
              </p:spPr>
              <p:txBody>
                <a:bodyPr/>
                <a:lstStyle/>
                <a:p>
                  <a:endParaRPr lang="ru-RU"/>
                </a:p>
              </p:txBody>
            </p:sp>
            <p:sp>
              <p:nvSpPr>
                <p:cNvPr id="32785" name="Freeform 7"/>
                <p:cNvSpPr>
                  <a:spLocks/>
                </p:cNvSpPr>
                <p:nvPr/>
              </p:nvSpPr>
              <p:spPr bwMode="auto">
                <a:xfrm>
                  <a:off x="795" y="1774"/>
                  <a:ext cx="2415" cy="1123"/>
                </a:xfrm>
                <a:custGeom>
                  <a:avLst/>
                  <a:gdLst>
                    <a:gd name="T0" fmla="*/ 677 w 2415"/>
                    <a:gd name="T1" fmla="*/ 536 h 1123"/>
                    <a:gd name="T2" fmla="*/ 618 w 2415"/>
                    <a:gd name="T3" fmla="*/ 428 h 1123"/>
                    <a:gd name="T4" fmla="*/ 799 w 2415"/>
                    <a:gd name="T5" fmla="*/ 134 h 1123"/>
                    <a:gd name="T6" fmla="*/ 522 w 2415"/>
                    <a:gd name="T7" fmla="*/ 438 h 1123"/>
                    <a:gd name="T8" fmla="*/ 291 w 2415"/>
                    <a:gd name="T9" fmla="*/ 44 h 1123"/>
                    <a:gd name="T10" fmla="*/ 433 w 2415"/>
                    <a:gd name="T11" fmla="*/ 496 h 1123"/>
                    <a:gd name="T12" fmla="*/ 7 w 2415"/>
                    <a:gd name="T13" fmla="*/ 480 h 1123"/>
                    <a:gd name="T14" fmla="*/ 387 w 2415"/>
                    <a:gd name="T15" fmla="*/ 616 h 1123"/>
                    <a:gd name="T16" fmla="*/ 142 w 2415"/>
                    <a:gd name="T17" fmla="*/ 900 h 1123"/>
                    <a:gd name="T18" fmla="*/ 482 w 2415"/>
                    <a:gd name="T19" fmla="*/ 679 h 1123"/>
                    <a:gd name="T20" fmla="*/ 472 w 2415"/>
                    <a:gd name="T21" fmla="*/ 1116 h 1123"/>
                    <a:gd name="T22" fmla="*/ 571 w 2415"/>
                    <a:gd name="T23" fmla="*/ 720 h 1123"/>
                    <a:gd name="T24" fmla="*/ 786 w 2415"/>
                    <a:gd name="T25" fmla="*/ 952 h 1123"/>
                    <a:gd name="T26" fmla="*/ 641 w 2415"/>
                    <a:gd name="T27" fmla="*/ 614 h 1123"/>
                    <a:gd name="T28" fmla="*/ 1250 w 2415"/>
                    <a:gd name="T29" fmla="*/ 508 h 1123"/>
                    <a:gd name="T30" fmla="*/ 1855 w 2415"/>
                    <a:gd name="T31" fmla="*/ 360 h 1123"/>
                    <a:gd name="T32" fmla="*/ 2219 w 2415"/>
                    <a:gd name="T33" fmla="*/ 192 h 1123"/>
                    <a:gd name="T34" fmla="*/ 2371 w 2415"/>
                    <a:gd name="T35" fmla="*/ 74 h 1123"/>
                    <a:gd name="T36" fmla="*/ 2414 w 2415"/>
                    <a:gd name="T37" fmla="*/ 67 h 1123"/>
                    <a:gd name="T38" fmla="*/ 2375 w 2415"/>
                    <a:gd name="T39" fmla="*/ 2 h 1123"/>
                    <a:gd name="T40" fmla="*/ 2361 w 2415"/>
                    <a:gd name="T41" fmla="*/ 57 h 1123"/>
                    <a:gd name="T42" fmla="*/ 2188 w 2415"/>
                    <a:gd name="T43" fmla="*/ 196 h 1123"/>
                    <a:gd name="T44" fmla="*/ 1823 w 2415"/>
                    <a:gd name="T45" fmla="*/ 355 h 1123"/>
                    <a:gd name="T46" fmla="*/ 1207 w 2415"/>
                    <a:gd name="T47" fmla="*/ 499 h 1123"/>
                    <a:gd name="T48" fmla="*/ 677 w 2415"/>
                    <a:gd name="T49" fmla="*/ 536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5"/>
                    <a:gd name="T76" fmla="*/ 0 h 1123"/>
                    <a:gd name="T77" fmla="*/ 2415 w 2415"/>
                    <a:gd name="T78" fmla="*/ 1123 h 1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5" h="1123">
                      <a:moveTo>
                        <a:pt x="677" y="536"/>
                      </a:moveTo>
                      <a:cubicBezTo>
                        <a:pt x="578" y="524"/>
                        <a:pt x="598" y="496"/>
                        <a:pt x="618" y="428"/>
                      </a:cubicBezTo>
                      <a:cubicBezTo>
                        <a:pt x="638" y="361"/>
                        <a:pt x="815" y="132"/>
                        <a:pt x="799" y="134"/>
                      </a:cubicBezTo>
                      <a:cubicBezTo>
                        <a:pt x="783" y="135"/>
                        <a:pt x="606" y="454"/>
                        <a:pt x="522" y="438"/>
                      </a:cubicBezTo>
                      <a:cubicBezTo>
                        <a:pt x="437" y="423"/>
                        <a:pt x="306" y="35"/>
                        <a:pt x="291" y="44"/>
                      </a:cubicBezTo>
                      <a:cubicBezTo>
                        <a:pt x="277" y="54"/>
                        <a:pt x="481" y="423"/>
                        <a:pt x="433" y="496"/>
                      </a:cubicBezTo>
                      <a:cubicBezTo>
                        <a:pt x="386" y="569"/>
                        <a:pt x="15" y="461"/>
                        <a:pt x="7" y="480"/>
                      </a:cubicBezTo>
                      <a:cubicBezTo>
                        <a:pt x="0" y="499"/>
                        <a:pt x="365" y="547"/>
                        <a:pt x="387" y="616"/>
                      </a:cubicBezTo>
                      <a:cubicBezTo>
                        <a:pt x="410" y="686"/>
                        <a:pt x="127" y="890"/>
                        <a:pt x="142" y="900"/>
                      </a:cubicBezTo>
                      <a:cubicBezTo>
                        <a:pt x="158" y="911"/>
                        <a:pt x="428" y="643"/>
                        <a:pt x="482" y="679"/>
                      </a:cubicBezTo>
                      <a:cubicBezTo>
                        <a:pt x="536" y="714"/>
                        <a:pt x="457" y="1109"/>
                        <a:pt x="472" y="1116"/>
                      </a:cubicBezTo>
                      <a:cubicBezTo>
                        <a:pt x="487" y="1123"/>
                        <a:pt x="518" y="747"/>
                        <a:pt x="571" y="720"/>
                      </a:cubicBezTo>
                      <a:cubicBezTo>
                        <a:pt x="623" y="692"/>
                        <a:pt x="773" y="969"/>
                        <a:pt x="786" y="952"/>
                      </a:cubicBezTo>
                      <a:cubicBezTo>
                        <a:pt x="798" y="935"/>
                        <a:pt x="564" y="687"/>
                        <a:pt x="641" y="614"/>
                      </a:cubicBezTo>
                      <a:cubicBezTo>
                        <a:pt x="719" y="540"/>
                        <a:pt x="1048" y="550"/>
                        <a:pt x="1250" y="508"/>
                      </a:cubicBezTo>
                      <a:cubicBezTo>
                        <a:pt x="1452" y="466"/>
                        <a:pt x="1694" y="413"/>
                        <a:pt x="1855" y="360"/>
                      </a:cubicBezTo>
                      <a:cubicBezTo>
                        <a:pt x="2016" y="307"/>
                        <a:pt x="2133" y="240"/>
                        <a:pt x="2219" y="192"/>
                      </a:cubicBezTo>
                      <a:cubicBezTo>
                        <a:pt x="2305" y="144"/>
                        <a:pt x="2339" y="95"/>
                        <a:pt x="2371" y="74"/>
                      </a:cubicBezTo>
                      <a:cubicBezTo>
                        <a:pt x="2403" y="53"/>
                        <a:pt x="2413" y="79"/>
                        <a:pt x="2414" y="67"/>
                      </a:cubicBezTo>
                      <a:cubicBezTo>
                        <a:pt x="2415" y="55"/>
                        <a:pt x="2384" y="4"/>
                        <a:pt x="2375" y="2"/>
                      </a:cubicBezTo>
                      <a:cubicBezTo>
                        <a:pt x="2366" y="0"/>
                        <a:pt x="2392" y="25"/>
                        <a:pt x="2361" y="57"/>
                      </a:cubicBezTo>
                      <a:cubicBezTo>
                        <a:pt x="2330" y="89"/>
                        <a:pt x="2278" y="146"/>
                        <a:pt x="2188" y="196"/>
                      </a:cubicBezTo>
                      <a:cubicBezTo>
                        <a:pt x="2098" y="246"/>
                        <a:pt x="1986" y="305"/>
                        <a:pt x="1823" y="355"/>
                      </a:cubicBezTo>
                      <a:cubicBezTo>
                        <a:pt x="1660" y="405"/>
                        <a:pt x="1398" y="469"/>
                        <a:pt x="1207" y="499"/>
                      </a:cubicBezTo>
                      <a:cubicBezTo>
                        <a:pt x="1016" y="529"/>
                        <a:pt x="775" y="548"/>
                        <a:pt x="677" y="536"/>
                      </a:cubicBezTo>
                      <a:close/>
                    </a:path>
                  </a:pathLst>
                </a:custGeom>
                <a:solidFill>
                  <a:srgbClr val="FF0000"/>
                </a:solidFill>
                <a:ln w="9525">
                  <a:solidFill>
                    <a:schemeClr val="tx1"/>
                  </a:solidFill>
                  <a:round/>
                  <a:headEnd/>
                  <a:tailEnd/>
                </a:ln>
              </p:spPr>
              <p:txBody>
                <a:bodyPr/>
                <a:lstStyle/>
                <a:p>
                  <a:endParaRPr lang="ru-RU"/>
                </a:p>
              </p:txBody>
            </p:sp>
          </p:grpSp>
          <p:sp>
            <p:nvSpPr>
              <p:cNvPr id="32775" name="AutoShape 8"/>
              <p:cNvSpPr>
                <a:spLocks noChangeArrowheads="1"/>
              </p:cNvSpPr>
              <p:nvPr/>
            </p:nvSpPr>
            <p:spPr bwMode="auto">
              <a:xfrm rot="331653">
                <a:off x="1361" y="1340"/>
                <a:ext cx="610" cy="61"/>
              </a:xfrm>
              <a:prstGeom prst="rightArrow">
                <a:avLst>
                  <a:gd name="adj1" fmla="val 50000"/>
                  <a:gd name="adj2" fmla="val 250000"/>
                </a:avLst>
              </a:prstGeom>
              <a:solidFill>
                <a:schemeClr val="tx1"/>
              </a:solidFill>
              <a:ln w="9525">
                <a:solidFill>
                  <a:schemeClr val="tx1"/>
                </a:solidFill>
                <a:miter lim="800000"/>
                <a:headEnd/>
                <a:tailEnd/>
              </a:ln>
            </p:spPr>
            <p:txBody>
              <a:bodyPr wrap="none" anchor="ctr"/>
              <a:lstStyle/>
              <a:p>
                <a:pPr algn="ctr">
                  <a:spcBef>
                    <a:spcPct val="0"/>
                  </a:spcBef>
                </a:pPr>
                <a:endParaRPr lang="ru-RU" b="1"/>
              </a:p>
            </p:txBody>
          </p:sp>
          <p:sp>
            <p:nvSpPr>
              <p:cNvPr id="32776" name="AutoShape 9"/>
              <p:cNvSpPr>
                <a:spLocks noChangeArrowheads="1"/>
              </p:cNvSpPr>
              <p:nvPr/>
            </p:nvSpPr>
            <p:spPr bwMode="auto">
              <a:xfrm rot="-588925">
                <a:off x="1370" y="2778"/>
                <a:ext cx="666" cy="340"/>
              </a:xfrm>
              <a:prstGeom prst="rightArrow">
                <a:avLst>
                  <a:gd name="adj1" fmla="val 50000"/>
                  <a:gd name="adj2" fmla="val 48971"/>
                </a:avLst>
              </a:prstGeom>
              <a:solidFill>
                <a:schemeClr val="tx1"/>
              </a:solidFill>
              <a:ln w="9525">
                <a:solidFill>
                  <a:schemeClr val="tx1"/>
                </a:solidFill>
                <a:miter lim="800000"/>
                <a:headEnd/>
                <a:tailEnd/>
              </a:ln>
            </p:spPr>
            <p:txBody>
              <a:bodyPr wrap="none" anchor="ctr"/>
              <a:lstStyle/>
              <a:p>
                <a:pPr algn="ctr">
                  <a:spcBef>
                    <a:spcPct val="0"/>
                  </a:spcBef>
                </a:pPr>
                <a:endParaRPr lang="ru-RU" b="1"/>
              </a:p>
            </p:txBody>
          </p:sp>
          <p:sp>
            <p:nvSpPr>
              <p:cNvPr id="32777" name="Text Box 10"/>
              <p:cNvSpPr txBox="1">
                <a:spLocks noChangeArrowheads="1"/>
              </p:cNvSpPr>
              <p:nvPr/>
            </p:nvSpPr>
            <p:spPr bwMode="auto">
              <a:xfrm>
                <a:off x="1493" y="1007"/>
                <a:ext cx="389" cy="269"/>
              </a:xfrm>
              <a:prstGeom prst="rect">
                <a:avLst/>
              </a:prstGeom>
              <a:solidFill>
                <a:schemeClr val="bg1"/>
              </a:solidFill>
              <a:ln w="9525">
                <a:noFill/>
                <a:miter lim="800000"/>
                <a:headEnd/>
                <a:tailEnd/>
              </a:ln>
            </p:spPr>
            <p:txBody>
              <a:bodyPr>
                <a:spAutoFit/>
              </a:bodyPr>
              <a:lstStyle/>
              <a:p>
                <a:pPr algn="ctr" eaLnBrk="0" hangingPunct="0">
                  <a:spcBef>
                    <a:spcPct val="0"/>
                  </a:spcBef>
                </a:pPr>
                <a:r>
                  <a:rPr lang="ru-RU" sz="2200">
                    <a:solidFill>
                      <a:srgbClr val="000000"/>
                    </a:solidFill>
                  </a:rPr>
                  <a:t>УС</a:t>
                </a:r>
              </a:p>
            </p:txBody>
          </p:sp>
          <p:sp>
            <p:nvSpPr>
              <p:cNvPr id="32778" name="Text Box 11"/>
              <p:cNvSpPr txBox="1">
                <a:spLocks noChangeArrowheads="1"/>
              </p:cNvSpPr>
              <p:nvPr/>
            </p:nvSpPr>
            <p:spPr bwMode="auto">
              <a:xfrm>
                <a:off x="1499" y="3117"/>
                <a:ext cx="389" cy="269"/>
              </a:xfrm>
              <a:prstGeom prst="rect">
                <a:avLst/>
              </a:prstGeom>
              <a:solidFill>
                <a:schemeClr val="bg1"/>
              </a:solidFill>
              <a:ln w="9525">
                <a:noFill/>
                <a:miter lim="800000"/>
                <a:headEnd/>
                <a:tailEnd/>
              </a:ln>
            </p:spPr>
            <p:txBody>
              <a:bodyPr>
                <a:spAutoFit/>
              </a:bodyPr>
              <a:lstStyle/>
              <a:p>
                <a:pPr algn="ctr" eaLnBrk="0" hangingPunct="0">
                  <a:spcBef>
                    <a:spcPct val="0"/>
                  </a:spcBef>
                </a:pPr>
                <a:r>
                  <a:rPr lang="ru-RU" sz="2200">
                    <a:solidFill>
                      <a:srgbClr val="000000"/>
                    </a:solidFill>
                  </a:rPr>
                  <a:t>БС</a:t>
                </a:r>
              </a:p>
            </p:txBody>
          </p:sp>
          <p:sp>
            <p:nvSpPr>
              <p:cNvPr id="32779" name="AutoShape 12"/>
              <p:cNvSpPr>
                <a:spLocks noChangeArrowheads="1"/>
              </p:cNvSpPr>
              <p:nvPr/>
            </p:nvSpPr>
            <p:spPr bwMode="auto">
              <a:xfrm>
                <a:off x="4195" y="1846"/>
                <a:ext cx="996" cy="144"/>
              </a:xfrm>
              <a:prstGeom prst="rightArrow">
                <a:avLst>
                  <a:gd name="adj1" fmla="val 50000"/>
                  <a:gd name="adj2" fmla="val 172917"/>
                </a:avLst>
              </a:prstGeom>
              <a:solidFill>
                <a:schemeClr val="tx1"/>
              </a:solidFill>
              <a:ln w="9525">
                <a:solidFill>
                  <a:schemeClr val="tx1"/>
                </a:solidFill>
                <a:miter lim="800000"/>
                <a:headEnd/>
                <a:tailEnd/>
              </a:ln>
            </p:spPr>
            <p:txBody>
              <a:bodyPr wrap="none" anchor="ctr"/>
              <a:lstStyle/>
              <a:p>
                <a:pPr algn="ctr">
                  <a:spcBef>
                    <a:spcPct val="0"/>
                  </a:spcBef>
                </a:pPr>
                <a:endParaRPr lang="ru-RU" b="1"/>
              </a:p>
            </p:txBody>
          </p:sp>
          <p:sp>
            <p:nvSpPr>
              <p:cNvPr id="32780" name="Text Box 13"/>
              <p:cNvSpPr txBox="1">
                <a:spLocks noChangeArrowheads="1"/>
              </p:cNvSpPr>
              <p:nvPr/>
            </p:nvSpPr>
            <p:spPr bwMode="auto">
              <a:xfrm>
                <a:off x="4207" y="1546"/>
                <a:ext cx="1026" cy="269"/>
              </a:xfrm>
              <a:prstGeom prst="rect">
                <a:avLst/>
              </a:prstGeom>
              <a:solidFill>
                <a:schemeClr val="bg1"/>
              </a:solidFill>
              <a:ln w="9525">
                <a:noFill/>
                <a:miter lim="800000"/>
                <a:headEnd/>
                <a:tailEnd/>
              </a:ln>
            </p:spPr>
            <p:txBody>
              <a:bodyPr>
                <a:spAutoFit/>
              </a:bodyPr>
              <a:lstStyle/>
              <a:p>
                <a:pPr algn="ctr" eaLnBrk="0" hangingPunct="0">
                  <a:spcBef>
                    <a:spcPct val="0"/>
                  </a:spcBef>
                </a:pPr>
                <a:r>
                  <a:rPr lang="ru-RU" sz="2200">
                    <a:solidFill>
                      <a:srgbClr val="000000"/>
                    </a:solidFill>
                  </a:rPr>
                  <a:t>БР или УР</a:t>
                </a:r>
              </a:p>
            </p:txBody>
          </p:sp>
          <p:sp>
            <p:nvSpPr>
              <p:cNvPr id="32781" name="AutoShape 14"/>
              <p:cNvSpPr>
                <a:spLocks noChangeArrowheads="1"/>
              </p:cNvSpPr>
              <p:nvPr/>
            </p:nvSpPr>
            <p:spPr bwMode="auto">
              <a:xfrm>
                <a:off x="3046" y="97"/>
                <a:ext cx="2636" cy="1080"/>
              </a:xfrm>
              <a:prstGeom prst="wedgeRoundRectCallout">
                <a:avLst>
                  <a:gd name="adj1" fmla="val -47875"/>
                  <a:gd name="adj2" fmla="val 78704"/>
                  <a:gd name="adj3" fmla="val 16667"/>
                </a:avLst>
              </a:prstGeom>
              <a:solidFill>
                <a:schemeClr val="bg1"/>
              </a:solidFill>
              <a:ln w="9525">
                <a:solidFill>
                  <a:schemeClr val="tx1"/>
                </a:solidFill>
                <a:miter lim="800000"/>
                <a:headEnd/>
                <a:tailEnd/>
              </a:ln>
            </p:spPr>
            <p:txBody>
              <a:bodyPr/>
              <a:lstStyle/>
              <a:p>
                <a:pPr algn="ctr">
                  <a:lnSpc>
                    <a:spcPct val="85000"/>
                  </a:lnSpc>
                  <a:spcBef>
                    <a:spcPct val="0"/>
                  </a:spcBef>
                </a:pPr>
                <a:r>
                  <a:rPr lang="ru-RU" sz="2000"/>
                  <a:t>Исходно </a:t>
                </a:r>
                <a:r>
                  <a:rPr lang="ru-RU" sz="2000" b="1" u="sng"/>
                  <a:t>слабая</a:t>
                </a:r>
                <a:r>
                  <a:rPr lang="ru-RU" sz="2000"/>
                  <a:t> синаптическая связь, которая </a:t>
                </a:r>
                <a:r>
                  <a:rPr lang="ru-RU" sz="2000" b="1" u="sng"/>
                  <a:t>усиливается</a:t>
                </a:r>
                <a:r>
                  <a:rPr lang="ru-RU" sz="2000"/>
                  <a:t> при совпадении во времени пресинаптической и постсинаптической активности (синапс Хебба)</a:t>
                </a:r>
              </a:p>
            </p:txBody>
          </p:sp>
          <p:sp>
            <p:nvSpPr>
              <p:cNvPr id="32782" name="AutoShape 15"/>
              <p:cNvSpPr>
                <a:spLocks noChangeArrowheads="1"/>
              </p:cNvSpPr>
              <p:nvPr/>
            </p:nvSpPr>
            <p:spPr bwMode="auto">
              <a:xfrm>
                <a:off x="2994" y="2972"/>
                <a:ext cx="2636" cy="426"/>
              </a:xfrm>
              <a:prstGeom prst="wedgeRoundRectCallout">
                <a:avLst>
                  <a:gd name="adj1" fmla="val -42259"/>
                  <a:gd name="adj2" fmla="val -225116"/>
                  <a:gd name="adj3" fmla="val 16667"/>
                </a:avLst>
              </a:prstGeom>
              <a:solidFill>
                <a:schemeClr val="bg1"/>
              </a:solidFill>
              <a:ln w="9525">
                <a:solidFill>
                  <a:schemeClr val="tx1"/>
                </a:solidFill>
                <a:miter lim="800000"/>
                <a:headEnd/>
                <a:tailEnd/>
              </a:ln>
            </p:spPr>
            <p:txBody>
              <a:bodyPr/>
              <a:lstStyle/>
              <a:p>
                <a:pPr algn="ctr">
                  <a:lnSpc>
                    <a:spcPct val="85000"/>
                  </a:lnSpc>
                  <a:spcBef>
                    <a:spcPct val="0"/>
                  </a:spcBef>
                </a:pPr>
                <a:r>
                  <a:rPr lang="ru-RU" sz="2000"/>
                  <a:t>Исходно </a:t>
                </a:r>
                <a:r>
                  <a:rPr lang="ru-RU" sz="2000" b="1" u="sng"/>
                  <a:t>сильная</a:t>
                </a:r>
                <a:r>
                  <a:rPr lang="ru-RU" sz="2000"/>
                  <a:t> синаптическая связь</a:t>
                </a: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04825" y="601663"/>
            <a:ext cx="8120063" cy="5568950"/>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t>Процессы, связанные с памятью:</a:t>
            </a:r>
          </a:p>
          <a:p>
            <a:pPr eaLnBrk="0" hangingPunct="0">
              <a:spcBef>
                <a:spcPct val="0"/>
              </a:spcBef>
            </a:pPr>
            <a:endParaRPr lang="ru-RU" sz="2400"/>
          </a:p>
          <a:p>
            <a:pPr eaLnBrk="0" hangingPunct="0">
              <a:spcBef>
                <a:spcPct val="0"/>
              </a:spcBef>
            </a:pPr>
            <a:r>
              <a:rPr lang="ru-RU" sz="2400" b="1">
                <a:solidFill>
                  <a:srgbClr val="0066FF"/>
                </a:solidFill>
              </a:rPr>
              <a:t>Кодирование</a:t>
            </a:r>
            <a:r>
              <a:rPr lang="ru-RU" sz="2400"/>
              <a:t>, в процессе которого выделяется та информация, которая должна храниться;</a:t>
            </a:r>
          </a:p>
          <a:p>
            <a:pPr eaLnBrk="0" hangingPunct="0">
              <a:spcBef>
                <a:spcPct val="0"/>
              </a:spcBef>
            </a:pPr>
            <a:endParaRPr lang="ru-RU" sz="2400"/>
          </a:p>
          <a:p>
            <a:pPr eaLnBrk="0" hangingPunct="0">
              <a:spcBef>
                <a:spcPct val="0"/>
              </a:spcBef>
            </a:pPr>
            <a:r>
              <a:rPr lang="ru-RU" sz="2400" b="1">
                <a:solidFill>
                  <a:srgbClr val="0066FF"/>
                </a:solidFill>
              </a:rPr>
              <a:t>Консолидация </a:t>
            </a:r>
            <a:r>
              <a:rPr lang="ru-RU" sz="2400"/>
              <a:t>– переход информации в долговременную память;</a:t>
            </a:r>
          </a:p>
          <a:p>
            <a:pPr eaLnBrk="0" hangingPunct="0">
              <a:spcBef>
                <a:spcPct val="0"/>
              </a:spcBef>
            </a:pPr>
            <a:endParaRPr lang="ru-RU" sz="2400"/>
          </a:p>
          <a:p>
            <a:pPr eaLnBrk="0" hangingPunct="0">
              <a:spcBef>
                <a:spcPct val="0"/>
              </a:spcBef>
            </a:pPr>
            <a:r>
              <a:rPr lang="ru-RU" sz="2400" b="1">
                <a:solidFill>
                  <a:srgbClr val="0066FF"/>
                </a:solidFill>
              </a:rPr>
              <a:t>Хранение</a:t>
            </a:r>
            <a:r>
              <a:rPr lang="ru-RU" sz="2400"/>
              <a:t> и связывание новой информации с уже хранящейся;</a:t>
            </a:r>
          </a:p>
          <a:p>
            <a:pPr eaLnBrk="0" hangingPunct="0">
              <a:spcBef>
                <a:spcPct val="0"/>
              </a:spcBef>
            </a:pPr>
            <a:endParaRPr lang="ru-RU" sz="2400"/>
          </a:p>
          <a:p>
            <a:pPr eaLnBrk="0" hangingPunct="0">
              <a:spcBef>
                <a:spcPct val="0"/>
              </a:spcBef>
            </a:pPr>
            <a:r>
              <a:rPr lang="ru-RU" sz="2400" b="1">
                <a:solidFill>
                  <a:srgbClr val="0066FF"/>
                </a:solidFill>
              </a:rPr>
              <a:t>Воспроизведение</a:t>
            </a:r>
            <a:r>
              <a:rPr lang="ru-RU" sz="2400"/>
              <a:t> (извлечение) из памяти (</a:t>
            </a:r>
            <a:r>
              <a:rPr lang="ru-RU" sz="2400">
                <a:solidFill>
                  <a:srgbClr val="FF0000"/>
                </a:solidFill>
              </a:rPr>
              <a:t>!</a:t>
            </a:r>
            <a:r>
              <a:rPr lang="ru-RU" sz="2400"/>
              <a:t>). </a:t>
            </a:r>
          </a:p>
          <a:p>
            <a:pPr eaLnBrk="0" hangingPunct="0">
              <a:spcBef>
                <a:spcPct val="0"/>
              </a:spcBef>
            </a:pPr>
            <a:endParaRPr lang="ru-RU" sz="2400"/>
          </a:p>
          <a:p>
            <a:pPr eaLnBrk="0" hangingPunct="0">
              <a:spcBef>
                <a:spcPct val="0"/>
              </a:spcBef>
            </a:pPr>
            <a:r>
              <a:rPr lang="ru-RU" sz="2400" b="1">
                <a:solidFill>
                  <a:srgbClr val="0066FF"/>
                </a:solidFill>
              </a:rPr>
              <a:t>Забывание</a:t>
            </a:r>
            <a:r>
              <a:rPr lang="ru-RU" sz="2400"/>
              <a:t>. Забывание может быть связано с различными факторами.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5888" y="0"/>
            <a:ext cx="8932862" cy="6858000"/>
          </a:xfrm>
          <a:prstGeom prst="rect">
            <a:avLst/>
          </a:prstGeom>
          <a:solidFill>
            <a:schemeClr val="bg1"/>
          </a:solidFill>
          <a:ln w="9525" algn="ctr">
            <a:noFill/>
            <a:miter lim="800000"/>
            <a:headEnd/>
            <a:tailEnd/>
          </a:ln>
        </p:spPr>
        <p:txBody>
          <a:bodyPr lIns="90000" tIns="46800" rIns="90000" bIns="46800" anchor="ctr">
            <a:spAutoFit/>
          </a:bodyPr>
          <a:lstStyle/>
          <a:p>
            <a:pPr algn="ctr"/>
            <a:endParaRPr lang="ru-RU"/>
          </a:p>
        </p:txBody>
      </p:sp>
      <p:pic>
        <p:nvPicPr>
          <p:cNvPr id="33795" name="Picture 0" descr="безымянный79"/>
          <p:cNvPicPr>
            <a:picLocks noChangeAspect="1" noChangeArrowheads="1"/>
          </p:cNvPicPr>
          <p:nvPr/>
        </p:nvPicPr>
        <p:blipFill>
          <a:blip r:embed="rId2" cstate="print"/>
          <a:srcRect/>
          <a:stretch>
            <a:fillRect/>
          </a:stretch>
        </p:blipFill>
        <p:spPr bwMode="auto">
          <a:xfrm>
            <a:off x="3089275" y="19050"/>
            <a:ext cx="3827463" cy="6858000"/>
          </a:xfrm>
          <a:prstGeom prst="rect">
            <a:avLst/>
          </a:prstGeom>
          <a:noFill/>
          <a:ln w="9525">
            <a:noFill/>
            <a:miter lim="800000"/>
            <a:headEnd/>
            <a:tailEnd/>
          </a:ln>
        </p:spPr>
      </p:pic>
      <p:sp>
        <p:nvSpPr>
          <p:cNvPr id="33796" name="Text Box 4"/>
          <p:cNvSpPr txBox="1">
            <a:spLocks noChangeArrowheads="1"/>
          </p:cNvSpPr>
          <p:nvPr/>
        </p:nvSpPr>
        <p:spPr bwMode="auto">
          <a:xfrm>
            <a:off x="4565650" y="5159375"/>
            <a:ext cx="4310063" cy="488950"/>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ru-RU" sz="1600">
                <a:solidFill>
                  <a:srgbClr val="000000"/>
                </a:solidFill>
              </a:rPr>
              <a:t>Утолщение и укорочение шейки шипика, что снижает его электрическое сопротивление </a:t>
            </a:r>
          </a:p>
        </p:txBody>
      </p:sp>
      <p:sp>
        <p:nvSpPr>
          <p:cNvPr id="33797" name="Text Box 5"/>
          <p:cNvSpPr txBox="1">
            <a:spLocks noChangeArrowheads="1"/>
          </p:cNvSpPr>
          <p:nvPr/>
        </p:nvSpPr>
        <p:spPr bwMode="auto">
          <a:xfrm>
            <a:off x="1308100" y="101600"/>
            <a:ext cx="3865563" cy="488950"/>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ru-RU" sz="1600">
                <a:solidFill>
                  <a:srgbClr val="000000"/>
                </a:solidFill>
              </a:rPr>
              <a:t>Больше постсинаптических рецепторов, сильнее реакция на нейромедиатор </a:t>
            </a:r>
          </a:p>
        </p:txBody>
      </p:sp>
      <p:sp>
        <p:nvSpPr>
          <p:cNvPr id="33798" name="Text Box 6"/>
          <p:cNvSpPr txBox="1">
            <a:spLocks noChangeArrowheads="1"/>
          </p:cNvSpPr>
          <p:nvPr/>
        </p:nvSpPr>
        <p:spPr bwMode="auto">
          <a:xfrm>
            <a:off x="5738813" y="173038"/>
            <a:ext cx="1930400" cy="212725"/>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ru-RU" sz="1400">
                <a:solidFill>
                  <a:srgbClr val="000000"/>
                </a:solidFill>
              </a:rPr>
              <a:t>Дендритный шипик </a:t>
            </a:r>
          </a:p>
        </p:txBody>
      </p:sp>
      <p:sp>
        <p:nvSpPr>
          <p:cNvPr id="33799" name="Text Box 7"/>
          <p:cNvSpPr txBox="1">
            <a:spLocks noChangeArrowheads="1"/>
          </p:cNvSpPr>
          <p:nvPr/>
        </p:nvSpPr>
        <p:spPr bwMode="auto">
          <a:xfrm>
            <a:off x="1581150" y="1773238"/>
            <a:ext cx="2820988" cy="488950"/>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ru-RU" sz="1600">
                <a:solidFill>
                  <a:srgbClr val="000000"/>
                </a:solidFill>
              </a:rPr>
              <a:t>Выделение большего количества нейромедиатора </a:t>
            </a:r>
          </a:p>
        </p:txBody>
      </p:sp>
      <p:sp>
        <p:nvSpPr>
          <p:cNvPr id="33800" name="Text Box 8"/>
          <p:cNvSpPr txBox="1">
            <a:spLocks noChangeArrowheads="1"/>
          </p:cNvSpPr>
          <p:nvPr/>
        </p:nvSpPr>
        <p:spPr bwMode="auto">
          <a:xfrm>
            <a:off x="5680075" y="3268663"/>
            <a:ext cx="3171825" cy="488950"/>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ru-RU" sz="1600">
                <a:solidFill>
                  <a:srgbClr val="000000"/>
                </a:solidFill>
              </a:rPr>
              <a:t>Спраутинг: образование новой дополнительной терминали </a:t>
            </a:r>
          </a:p>
        </p:txBody>
      </p:sp>
      <p:sp>
        <p:nvSpPr>
          <p:cNvPr id="33801" name="Text Box 9"/>
          <p:cNvSpPr txBox="1">
            <a:spLocks noChangeArrowheads="1"/>
          </p:cNvSpPr>
          <p:nvPr/>
        </p:nvSpPr>
        <p:spPr bwMode="auto">
          <a:xfrm>
            <a:off x="653074" y="5630375"/>
            <a:ext cx="3209925" cy="1004887"/>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ru-RU" sz="2200" dirty="0">
                <a:solidFill>
                  <a:srgbClr val="000000"/>
                </a:solidFill>
              </a:rPr>
              <a:t>Четыре возможных способа повышения эффективности синапса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476375" y="1989138"/>
            <a:ext cx="6400800" cy="2663825"/>
          </a:xfrm>
          <a:prstGeom prst="rect">
            <a:avLst/>
          </a:prstGeom>
          <a:noFill/>
          <a:ln w="9525">
            <a:noFill/>
            <a:miter lim="800000"/>
            <a:headEnd/>
            <a:tailEnd/>
          </a:ln>
        </p:spPr>
        <p:txBody>
          <a:bodyPr/>
          <a:lstStyle/>
          <a:p>
            <a:pPr algn="ctr">
              <a:spcBef>
                <a:spcPct val="20000"/>
              </a:spcBef>
            </a:pPr>
            <a:endParaRPr lang="ru-RU" sz="3200">
              <a:solidFill>
                <a:schemeClr val="accent2"/>
              </a:solidFill>
            </a:endParaRPr>
          </a:p>
        </p:txBody>
      </p:sp>
      <p:sp>
        <p:nvSpPr>
          <p:cNvPr id="1225731" name="Rectangle 3"/>
          <p:cNvSpPr>
            <a:spLocks noChangeArrowheads="1"/>
          </p:cNvSpPr>
          <p:nvPr/>
        </p:nvSpPr>
        <p:spPr bwMode="auto">
          <a:xfrm>
            <a:off x="1476375" y="2708275"/>
            <a:ext cx="6400800" cy="2232025"/>
          </a:xfrm>
          <a:prstGeom prst="rect">
            <a:avLst/>
          </a:prstGeom>
          <a:solidFill>
            <a:schemeClr val="bg1">
              <a:alpha val="25000"/>
            </a:schemeClr>
          </a:solidFill>
          <a:ln w="9525" algn="ctr">
            <a:noFill/>
            <a:miter lim="800000"/>
            <a:headEnd/>
            <a:tailEnd/>
          </a:ln>
          <a:effectLst/>
        </p:spPr>
        <p:txBody>
          <a:bodyPr/>
          <a:lstStyle/>
          <a:p>
            <a:pPr algn="ctr">
              <a:spcBef>
                <a:spcPct val="20000"/>
              </a:spcBef>
              <a:defRPr/>
            </a:pPr>
            <a:r>
              <a:rPr lang="ru-RU" sz="3200">
                <a:solidFill>
                  <a:srgbClr val="0000FF"/>
                </a:solidFill>
                <a:effectLst>
                  <a:outerShdw blurRad="38100" dist="38100" dir="2700000" algn="tl">
                    <a:srgbClr val="C0C0C0"/>
                  </a:outerShdw>
                </a:effectLst>
              </a:rPr>
              <a:t>Механизмы синаптической пластичности. </a:t>
            </a:r>
          </a:p>
          <a:p>
            <a:pPr algn="ctr">
              <a:spcBef>
                <a:spcPct val="20000"/>
              </a:spcBef>
              <a:defRPr/>
            </a:pPr>
            <a:r>
              <a:rPr lang="ru-RU" sz="3200">
                <a:solidFill>
                  <a:srgbClr val="0000FF"/>
                </a:solidFill>
                <a:effectLst>
                  <a:outerShdw blurRad="38100" dist="38100" dir="2700000" algn="tl">
                    <a:srgbClr val="C0C0C0"/>
                  </a:outerShdw>
                </a:effectLst>
              </a:rPr>
              <a:t>Клеточные аналоги условного рефлекса.</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0"/>
          <p:cNvSpPr txBox="1">
            <a:spLocks noChangeArrowheads="1"/>
          </p:cNvSpPr>
          <p:nvPr/>
        </p:nvSpPr>
        <p:spPr bwMode="auto">
          <a:xfrm>
            <a:off x="2987675" y="6411913"/>
            <a:ext cx="3049588" cy="427037"/>
          </a:xfrm>
          <a:prstGeom prst="rect">
            <a:avLst/>
          </a:prstGeom>
          <a:solidFill>
            <a:schemeClr val="bg1"/>
          </a:solidFill>
          <a:ln w="9525">
            <a:noFill/>
            <a:miter lim="800000"/>
            <a:headEnd/>
            <a:tailEnd/>
          </a:ln>
        </p:spPr>
        <p:txBody>
          <a:bodyPr>
            <a:spAutoFit/>
          </a:bodyPr>
          <a:lstStyle/>
          <a:p>
            <a:pPr algn="ctr" eaLnBrk="0" hangingPunct="0">
              <a:spcBef>
                <a:spcPct val="0"/>
              </a:spcBef>
            </a:pPr>
            <a:r>
              <a:rPr lang="ru-RU" sz="2200">
                <a:solidFill>
                  <a:srgbClr val="000000"/>
                </a:solidFill>
              </a:rPr>
              <a:t>Строение гиппокампа </a:t>
            </a:r>
          </a:p>
        </p:txBody>
      </p:sp>
      <p:grpSp>
        <p:nvGrpSpPr>
          <p:cNvPr id="35843" name="Group 6"/>
          <p:cNvGrpSpPr>
            <a:grpSpLocks/>
          </p:cNvGrpSpPr>
          <p:nvPr/>
        </p:nvGrpSpPr>
        <p:grpSpPr bwMode="auto">
          <a:xfrm>
            <a:off x="461963" y="47625"/>
            <a:ext cx="8255000" cy="6316663"/>
            <a:chOff x="291" y="0"/>
            <a:chExt cx="5200" cy="3979"/>
          </a:xfrm>
        </p:grpSpPr>
        <p:pic>
          <p:nvPicPr>
            <p:cNvPr id="35844" name="Picture 2"/>
            <p:cNvPicPr>
              <a:picLocks noChangeAspect="1" noChangeArrowheads="1"/>
            </p:cNvPicPr>
            <p:nvPr/>
          </p:nvPicPr>
          <p:blipFill>
            <a:blip r:embed="rId2" cstate="print">
              <a:lum bright="-54000" contrast="76000"/>
            </a:blip>
            <a:srcRect/>
            <a:stretch>
              <a:fillRect/>
            </a:stretch>
          </p:blipFill>
          <p:spPr bwMode="auto">
            <a:xfrm>
              <a:off x="291" y="0"/>
              <a:ext cx="5200" cy="3968"/>
            </a:xfrm>
            <a:prstGeom prst="rect">
              <a:avLst/>
            </a:prstGeom>
            <a:noFill/>
            <a:ln w="9525">
              <a:noFill/>
              <a:miter lim="800000"/>
              <a:headEnd/>
              <a:tailEnd/>
            </a:ln>
          </p:spPr>
        </p:pic>
        <p:sp>
          <p:nvSpPr>
            <p:cNvPr id="35845" name="Text Box 0"/>
            <p:cNvSpPr txBox="1">
              <a:spLocks noChangeArrowheads="1"/>
            </p:cNvSpPr>
            <p:nvPr/>
          </p:nvSpPr>
          <p:spPr bwMode="auto">
            <a:xfrm>
              <a:off x="800" y="1879"/>
              <a:ext cx="833" cy="231"/>
            </a:xfrm>
            <a:prstGeom prst="rect">
              <a:avLst/>
            </a:prstGeom>
            <a:solidFill>
              <a:schemeClr val="bg1"/>
            </a:solidFill>
            <a:ln w="9525">
              <a:noFill/>
              <a:miter lim="800000"/>
              <a:headEnd/>
              <a:tailEnd/>
            </a:ln>
          </p:spPr>
          <p:txBody>
            <a:bodyPr>
              <a:spAutoFit/>
            </a:bodyPr>
            <a:lstStyle/>
            <a:p>
              <a:r>
                <a:rPr lang="ru-RU"/>
                <a:t>Гиппокамп</a:t>
              </a:r>
            </a:p>
          </p:txBody>
        </p:sp>
        <p:sp>
          <p:nvSpPr>
            <p:cNvPr id="35846" name="Text Box 2"/>
            <p:cNvSpPr txBox="1">
              <a:spLocks noChangeArrowheads="1"/>
            </p:cNvSpPr>
            <p:nvPr/>
          </p:nvSpPr>
          <p:spPr bwMode="auto">
            <a:xfrm>
              <a:off x="393" y="2875"/>
              <a:ext cx="654" cy="231"/>
            </a:xfrm>
            <a:prstGeom prst="rect">
              <a:avLst/>
            </a:prstGeom>
            <a:solidFill>
              <a:schemeClr val="bg1"/>
            </a:solidFill>
            <a:ln w="9525">
              <a:noFill/>
              <a:miter lim="800000"/>
              <a:headEnd/>
              <a:tailEnd/>
            </a:ln>
          </p:spPr>
          <p:txBody>
            <a:bodyPr>
              <a:spAutoFit/>
            </a:bodyPr>
            <a:lstStyle/>
            <a:p>
              <a:r>
                <a:rPr lang="ru-RU"/>
                <a:t>       </a:t>
              </a:r>
            </a:p>
          </p:txBody>
        </p:sp>
        <p:sp>
          <p:nvSpPr>
            <p:cNvPr id="35847" name="Text Box 1"/>
            <p:cNvSpPr txBox="1">
              <a:spLocks noChangeArrowheads="1"/>
            </p:cNvSpPr>
            <p:nvPr/>
          </p:nvSpPr>
          <p:spPr bwMode="auto">
            <a:xfrm>
              <a:off x="299" y="2541"/>
              <a:ext cx="1011" cy="404"/>
            </a:xfrm>
            <a:prstGeom prst="rect">
              <a:avLst/>
            </a:prstGeom>
            <a:solidFill>
              <a:schemeClr val="bg1"/>
            </a:solidFill>
            <a:ln w="9525">
              <a:noFill/>
              <a:miter lim="800000"/>
              <a:headEnd/>
              <a:tailEnd/>
            </a:ln>
          </p:spPr>
          <p:txBody>
            <a:bodyPr>
              <a:spAutoFit/>
            </a:bodyPr>
            <a:lstStyle/>
            <a:p>
              <a:r>
                <a:rPr lang="ru-RU"/>
                <a:t>Коллатерали Шаффера </a:t>
              </a:r>
            </a:p>
          </p:txBody>
        </p:sp>
        <p:sp>
          <p:nvSpPr>
            <p:cNvPr id="35848" name="Text Box 3"/>
            <p:cNvSpPr txBox="1">
              <a:spLocks noChangeArrowheads="1"/>
            </p:cNvSpPr>
            <p:nvPr/>
          </p:nvSpPr>
          <p:spPr bwMode="auto">
            <a:xfrm>
              <a:off x="540" y="3575"/>
              <a:ext cx="771" cy="404"/>
            </a:xfrm>
            <a:prstGeom prst="rect">
              <a:avLst/>
            </a:prstGeom>
            <a:solidFill>
              <a:schemeClr val="bg1"/>
            </a:solidFill>
            <a:ln w="9525">
              <a:noFill/>
              <a:miter lim="800000"/>
              <a:headEnd/>
              <a:tailEnd/>
            </a:ln>
          </p:spPr>
          <p:txBody>
            <a:bodyPr>
              <a:spAutoFit/>
            </a:bodyPr>
            <a:lstStyle/>
            <a:p>
              <a:r>
                <a:rPr lang="ru-RU"/>
                <a:t>Зубчатая фасция</a:t>
              </a:r>
            </a:p>
          </p:txBody>
        </p:sp>
        <p:sp>
          <p:nvSpPr>
            <p:cNvPr id="35849" name="Text Box 4"/>
            <p:cNvSpPr txBox="1">
              <a:spLocks noChangeArrowheads="1"/>
            </p:cNvSpPr>
            <p:nvPr/>
          </p:nvSpPr>
          <p:spPr bwMode="auto">
            <a:xfrm>
              <a:off x="2820" y="3340"/>
              <a:ext cx="1873" cy="231"/>
            </a:xfrm>
            <a:prstGeom prst="rect">
              <a:avLst/>
            </a:prstGeom>
            <a:solidFill>
              <a:schemeClr val="bg1"/>
            </a:solidFill>
            <a:ln w="9525">
              <a:noFill/>
              <a:miter lim="800000"/>
              <a:headEnd/>
              <a:tailEnd/>
            </a:ln>
          </p:spPr>
          <p:txBody>
            <a:bodyPr>
              <a:spAutoFit/>
            </a:bodyPr>
            <a:lstStyle/>
            <a:p>
              <a:r>
                <a:rPr lang="ru-RU"/>
                <a:t>Перфорантный путь</a:t>
              </a:r>
            </a:p>
          </p:txBody>
        </p:sp>
        <p:sp>
          <p:nvSpPr>
            <p:cNvPr id="35850" name="Text Box 5"/>
            <p:cNvSpPr txBox="1">
              <a:spLocks noChangeArrowheads="1"/>
            </p:cNvSpPr>
            <p:nvPr/>
          </p:nvSpPr>
          <p:spPr bwMode="auto">
            <a:xfrm>
              <a:off x="4336" y="3726"/>
              <a:ext cx="1141" cy="231"/>
            </a:xfrm>
            <a:prstGeom prst="rect">
              <a:avLst/>
            </a:prstGeom>
            <a:solidFill>
              <a:schemeClr val="bg1"/>
            </a:solidFill>
            <a:ln w="9525">
              <a:noFill/>
              <a:miter lim="800000"/>
              <a:headEnd/>
              <a:tailEnd/>
            </a:ln>
          </p:spPr>
          <p:txBody>
            <a:bodyPr>
              <a:spAutoFit/>
            </a:bodyPr>
            <a:lstStyle/>
            <a:p>
              <a:r>
                <a:rPr lang="ru-RU"/>
                <a:t>    </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8975" y="5969000"/>
            <a:ext cx="7621588" cy="762000"/>
          </a:xfrm>
          <a:prstGeom prst="rect">
            <a:avLst/>
          </a:prstGeom>
          <a:solidFill>
            <a:schemeClr val="bg1"/>
          </a:solidFill>
          <a:ln w="9525">
            <a:noFill/>
            <a:miter lim="800000"/>
            <a:headEnd/>
            <a:tailEnd/>
          </a:ln>
        </p:spPr>
        <p:txBody>
          <a:bodyPr>
            <a:spAutoFit/>
          </a:bodyPr>
          <a:lstStyle/>
          <a:p>
            <a:pPr eaLnBrk="0" hangingPunct="0">
              <a:spcBef>
                <a:spcPct val="0"/>
              </a:spcBef>
            </a:pPr>
            <a:r>
              <a:rPr lang="ru-RU" sz="2200">
                <a:solidFill>
                  <a:srgbClr val="000000"/>
                </a:solidFill>
              </a:rPr>
              <a:t>В гиппокампе есть три главных синаптических пути, каждый из которых способен к длительной потенциации </a:t>
            </a:r>
          </a:p>
        </p:txBody>
      </p:sp>
      <p:pic>
        <p:nvPicPr>
          <p:cNvPr id="36867" name="Picture 0" descr="безымянный80"/>
          <p:cNvPicPr>
            <a:picLocks noChangeAspect="1" noChangeArrowheads="1"/>
          </p:cNvPicPr>
          <p:nvPr/>
        </p:nvPicPr>
        <p:blipFill>
          <a:blip r:embed="rId2" cstate="print"/>
          <a:srcRect/>
          <a:stretch>
            <a:fillRect/>
          </a:stretch>
        </p:blipFill>
        <p:spPr bwMode="auto">
          <a:xfrm>
            <a:off x="1508125" y="387350"/>
            <a:ext cx="5867400" cy="522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440488" y="5387975"/>
            <a:ext cx="2511425" cy="1317625"/>
          </a:xfrm>
          <a:prstGeom prst="rect">
            <a:avLst/>
          </a:prstGeom>
          <a:solidFill>
            <a:schemeClr val="bg1"/>
          </a:solidFill>
          <a:ln w="9525">
            <a:noFill/>
            <a:miter lim="800000"/>
            <a:headEnd/>
            <a:tailEnd/>
          </a:ln>
        </p:spPr>
        <p:txBody>
          <a:bodyPr>
            <a:spAutoFit/>
          </a:bodyPr>
          <a:lstStyle/>
          <a:p>
            <a:pPr algn="ctr" eaLnBrk="0" hangingPunct="0">
              <a:lnSpc>
                <a:spcPct val="84000"/>
              </a:lnSpc>
            </a:pPr>
            <a:r>
              <a:rPr lang="ru-RU" sz="2400">
                <a:solidFill>
                  <a:srgbClr val="000000"/>
                </a:solidFill>
              </a:rPr>
              <a:t>Эксперимент на переживающем срезе гиппокампа</a:t>
            </a:r>
          </a:p>
        </p:txBody>
      </p:sp>
      <p:pic>
        <p:nvPicPr>
          <p:cNvPr id="37891" name="Picture 0" descr="безымянный81"/>
          <p:cNvPicPr>
            <a:picLocks noChangeAspect="1" noChangeArrowheads="1"/>
          </p:cNvPicPr>
          <p:nvPr/>
        </p:nvPicPr>
        <p:blipFill>
          <a:blip r:embed="rId2" cstate="print"/>
          <a:srcRect/>
          <a:stretch>
            <a:fillRect/>
          </a:stretch>
        </p:blipFill>
        <p:spPr bwMode="auto">
          <a:xfrm>
            <a:off x="982663" y="171450"/>
            <a:ext cx="4667250" cy="650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
          <p:cNvSpPr>
            <a:spLocks noChangeArrowheads="1"/>
          </p:cNvSpPr>
          <p:nvPr/>
        </p:nvSpPr>
        <p:spPr bwMode="auto">
          <a:xfrm>
            <a:off x="106363" y="160338"/>
            <a:ext cx="8394700" cy="6462712"/>
          </a:xfrm>
          <a:prstGeom prst="rect">
            <a:avLst/>
          </a:prstGeom>
          <a:solidFill>
            <a:schemeClr val="bg1"/>
          </a:solidFill>
          <a:ln w="9525" algn="ctr">
            <a:noFill/>
            <a:miter lim="800000"/>
            <a:headEnd/>
            <a:tailEnd/>
          </a:ln>
        </p:spPr>
        <p:txBody>
          <a:bodyPr lIns="90000" tIns="46800" rIns="90000" bIns="46800" anchor="ctr">
            <a:spAutoFit/>
          </a:bodyPr>
          <a:lstStyle/>
          <a:p>
            <a:endParaRPr lang="ru-RU"/>
          </a:p>
        </p:txBody>
      </p:sp>
      <p:pic>
        <p:nvPicPr>
          <p:cNvPr id="38915" name="Picture 0" descr="безымянный82"/>
          <p:cNvPicPr>
            <a:picLocks noChangeAspect="1" noChangeArrowheads="1"/>
          </p:cNvPicPr>
          <p:nvPr/>
        </p:nvPicPr>
        <p:blipFill>
          <a:blip r:embed="rId2" cstate="print"/>
          <a:srcRect/>
          <a:stretch>
            <a:fillRect/>
          </a:stretch>
        </p:blipFill>
        <p:spPr bwMode="auto">
          <a:xfrm>
            <a:off x="411163" y="158750"/>
            <a:ext cx="6053137" cy="6478588"/>
          </a:xfrm>
          <a:prstGeom prst="rect">
            <a:avLst/>
          </a:prstGeom>
          <a:noFill/>
          <a:ln w="9525">
            <a:noFill/>
            <a:miter lim="800000"/>
            <a:headEnd/>
            <a:tailEnd/>
          </a:ln>
        </p:spPr>
      </p:pic>
      <p:sp>
        <p:nvSpPr>
          <p:cNvPr id="38916" name="Text Box 2"/>
          <p:cNvSpPr txBox="1">
            <a:spLocks noChangeArrowheads="1"/>
          </p:cNvSpPr>
          <p:nvPr/>
        </p:nvSpPr>
        <p:spPr bwMode="auto">
          <a:xfrm>
            <a:off x="5657850" y="5195888"/>
            <a:ext cx="3314700" cy="1431925"/>
          </a:xfrm>
          <a:prstGeom prst="rect">
            <a:avLst/>
          </a:prstGeom>
          <a:solidFill>
            <a:schemeClr val="bg1"/>
          </a:solidFill>
          <a:ln w="9525">
            <a:noFill/>
            <a:miter lim="800000"/>
            <a:headEnd/>
            <a:tailEnd/>
          </a:ln>
        </p:spPr>
        <p:txBody>
          <a:bodyPr>
            <a:spAutoFit/>
          </a:bodyPr>
          <a:lstStyle/>
          <a:p>
            <a:pPr eaLnBrk="0" hangingPunct="0">
              <a:spcBef>
                <a:spcPct val="0"/>
              </a:spcBef>
            </a:pPr>
            <a:r>
              <a:rPr lang="ru-RU" sz="2200">
                <a:solidFill>
                  <a:srgbClr val="000000"/>
                </a:solidFill>
              </a:rPr>
              <a:t>Схема эксперимента по получению длительной потенциации в гиппокампе </a:t>
            </a:r>
          </a:p>
        </p:txBody>
      </p:sp>
      <p:sp>
        <p:nvSpPr>
          <p:cNvPr id="38917" name="Text Box 4"/>
          <p:cNvSpPr txBox="1">
            <a:spLocks noChangeArrowheads="1"/>
          </p:cNvSpPr>
          <p:nvPr/>
        </p:nvSpPr>
        <p:spPr bwMode="auto">
          <a:xfrm>
            <a:off x="1238250" y="1463675"/>
            <a:ext cx="736600" cy="581025"/>
          </a:xfrm>
          <a:prstGeom prst="rect">
            <a:avLst/>
          </a:prstGeom>
          <a:solidFill>
            <a:schemeClr val="bg1"/>
          </a:solidFill>
          <a:ln w="9525">
            <a:noFill/>
            <a:miter lim="800000"/>
            <a:headEnd/>
            <a:tailEnd/>
          </a:ln>
        </p:spPr>
        <p:txBody>
          <a:bodyPr lIns="90000" tIns="46800" rIns="90000" bIns="46800">
            <a:spAutoFit/>
          </a:bodyPr>
          <a:lstStyle/>
          <a:p>
            <a:r>
              <a:rPr lang="ru-RU" sz="1600"/>
              <a:t>Поле </a:t>
            </a:r>
            <a:r>
              <a:rPr lang="en-US" sz="1600"/>
              <a:t>CA3</a:t>
            </a:r>
            <a:endParaRPr lang="ru-RU" sz="1600"/>
          </a:p>
        </p:txBody>
      </p:sp>
      <p:sp>
        <p:nvSpPr>
          <p:cNvPr id="38918" name="Text Box 5"/>
          <p:cNvSpPr txBox="1">
            <a:spLocks noChangeArrowheads="1"/>
          </p:cNvSpPr>
          <p:nvPr/>
        </p:nvSpPr>
        <p:spPr bwMode="auto">
          <a:xfrm>
            <a:off x="960438" y="2246313"/>
            <a:ext cx="1187450" cy="581025"/>
          </a:xfrm>
          <a:prstGeom prst="rect">
            <a:avLst/>
          </a:prstGeom>
          <a:solidFill>
            <a:schemeClr val="bg1"/>
          </a:solidFill>
          <a:ln w="9525">
            <a:noFill/>
            <a:miter lim="800000"/>
            <a:headEnd/>
            <a:tailEnd/>
          </a:ln>
        </p:spPr>
        <p:txBody>
          <a:bodyPr lIns="90000" tIns="46800" rIns="90000" bIns="46800">
            <a:spAutoFit/>
          </a:bodyPr>
          <a:lstStyle/>
          <a:p>
            <a:r>
              <a:rPr lang="ru-RU" sz="1600"/>
              <a:t>Зубчатая фасция</a:t>
            </a:r>
          </a:p>
        </p:txBody>
      </p:sp>
      <p:sp>
        <p:nvSpPr>
          <p:cNvPr id="38919" name="Text Box 7"/>
          <p:cNvSpPr txBox="1">
            <a:spLocks noChangeArrowheads="1"/>
          </p:cNvSpPr>
          <p:nvPr/>
        </p:nvSpPr>
        <p:spPr bwMode="auto">
          <a:xfrm>
            <a:off x="114300" y="3941763"/>
            <a:ext cx="1876425" cy="581025"/>
          </a:xfrm>
          <a:prstGeom prst="rect">
            <a:avLst/>
          </a:prstGeom>
          <a:solidFill>
            <a:schemeClr val="bg1"/>
          </a:solidFill>
          <a:ln w="9525">
            <a:noFill/>
            <a:miter lim="800000"/>
            <a:headEnd/>
            <a:tailEnd/>
          </a:ln>
        </p:spPr>
        <p:txBody>
          <a:bodyPr lIns="90000" tIns="46800" rIns="90000" bIns="46800">
            <a:spAutoFit/>
          </a:bodyPr>
          <a:lstStyle/>
          <a:p>
            <a:r>
              <a:rPr lang="ru-RU" sz="1600"/>
              <a:t>Регистрация из зубчатой фасции</a:t>
            </a:r>
          </a:p>
        </p:txBody>
      </p:sp>
      <p:sp>
        <p:nvSpPr>
          <p:cNvPr id="38920" name="Text Box 8"/>
          <p:cNvSpPr txBox="1">
            <a:spLocks noChangeArrowheads="1"/>
          </p:cNvSpPr>
          <p:nvPr/>
        </p:nvSpPr>
        <p:spPr bwMode="auto">
          <a:xfrm>
            <a:off x="247650" y="4860925"/>
            <a:ext cx="2152650" cy="581025"/>
          </a:xfrm>
          <a:prstGeom prst="rect">
            <a:avLst/>
          </a:prstGeom>
          <a:solidFill>
            <a:schemeClr val="bg1"/>
          </a:solidFill>
          <a:ln w="9525">
            <a:noFill/>
            <a:miter lim="800000"/>
            <a:headEnd/>
            <a:tailEnd/>
          </a:ln>
        </p:spPr>
        <p:txBody>
          <a:bodyPr lIns="90000" tIns="46800" rIns="90000" bIns="46800">
            <a:spAutoFit/>
          </a:bodyPr>
          <a:lstStyle/>
          <a:p>
            <a:r>
              <a:rPr lang="ru-RU" sz="1600"/>
              <a:t>Стимуляция перфорантного пути</a:t>
            </a:r>
          </a:p>
        </p:txBody>
      </p:sp>
      <p:sp>
        <p:nvSpPr>
          <p:cNvPr id="38921" name="Text Box 9"/>
          <p:cNvSpPr txBox="1">
            <a:spLocks noChangeArrowheads="1"/>
          </p:cNvSpPr>
          <p:nvPr/>
        </p:nvSpPr>
        <p:spPr bwMode="auto">
          <a:xfrm>
            <a:off x="1014413" y="5616575"/>
            <a:ext cx="1730375" cy="581025"/>
          </a:xfrm>
          <a:prstGeom prst="rect">
            <a:avLst/>
          </a:prstGeom>
          <a:solidFill>
            <a:schemeClr val="bg1"/>
          </a:solidFill>
          <a:ln w="9525">
            <a:noFill/>
            <a:miter lim="800000"/>
            <a:headEnd/>
            <a:tailEnd/>
          </a:ln>
        </p:spPr>
        <p:txBody>
          <a:bodyPr lIns="90000" tIns="46800" rIns="90000" bIns="46800">
            <a:spAutoFit/>
          </a:bodyPr>
          <a:lstStyle/>
          <a:p>
            <a:r>
              <a:rPr lang="ru-RU" sz="1600"/>
              <a:t>Энторинальная кора</a:t>
            </a:r>
          </a:p>
        </p:txBody>
      </p:sp>
      <p:sp>
        <p:nvSpPr>
          <p:cNvPr id="38922" name="Text Box 10"/>
          <p:cNvSpPr txBox="1">
            <a:spLocks noChangeArrowheads="1"/>
          </p:cNvSpPr>
          <p:nvPr/>
        </p:nvSpPr>
        <p:spPr bwMode="auto">
          <a:xfrm>
            <a:off x="5715000" y="1741488"/>
            <a:ext cx="736600" cy="581025"/>
          </a:xfrm>
          <a:prstGeom prst="rect">
            <a:avLst/>
          </a:prstGeom>
          <a:solidFill>
            <a:schemeClr val="bg1"/>
          </a:solidFill>
          <a:ln w="9525">
            <a:noFill/>
            <a:miter lim="800000"/>
            <a:headEnd/>
            <a:tailEnd/>
          </a:ln>
        </p:spPr>
        <p:txBody>
          <a:bodyPr lIns="90000" tIns="46800" rIns="90000" bIns="46800">
            <a:spAutoFit/>
          </a:bodyPr>
          <a:lstStyle/>
          <a:p>
            <a:r>
              <a:rPr lang="ru-RU" sz="1600"/>
              <a:t>Поле </a:t>
            </a:r>
            <a:r>
              <a:rPr lang="en-US" sz="1600"/>
              <a:t>CA</a:t>
            </a:r>
            <a:r>
              <a:rPr lang="ru-RU" sz="1600"/>
              <a:t>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0"/>
          <p:cNvSpPr txBox="1">
            <a:spLocks noChangeArrowheads="1"/>
          </p:cNvSpPr>
          <p:nvPr/>
        </p:nvSpPr>
        <p:spPr bwMode="auto">
          <a:xfrm>
            <a:off x="1079500" y="6138863"/>
            <a:ext cx="7275513" cy="427037"/>
          </a:xfrm>
          <a:prstGeom prst="rect">
            <a:avLst/>
          </a:prstGeom>
          <a:solidFill>
            <a:schemeClr val="bg1"/>
          </a:solidFill>
          <a:ln w="9525">
            <a:noFill/>
            <a:miter lim="800000"/>
            <a:headEnd/>
            <a:tailEnd/>
          </a:ln>
        </p:spPr>
        <p:txBody>
          <a:bodyPr>
            <a:spAutoFit/>
          </a:bodyPr>
          <a:lstStyle/>
          <a:p>
            <a:pPr eaLnBrk="0" hangingPunct="0">
              <a:spcBef>
                <a:spcPct val="0"/>
              </a:spcBef>
            </a:pPr>
            <a:r>
              <a:rPr lang="ru-RU" sz="2200">
                <a:solidFill>
                  <a:srgbClr val="000000"/>
                </a:solidFill>
              </a:rPr>
              <a:t>Пример ДП в перфорантном пути, записанной in vivo. </a:t>
            </a:r>
          </a:p>
        </p:txBody>
      </p:sp>
      <p:pic>
        <p:nvPicPr>
          <p:cNvPr id="39939" name="Picture 0" descr="безымянный83"/>
          <p:cNvPicPr>
            <a:picLocks noChangeAspect="1" noChangeArrowheads="1"/>
          </p:cNvPicPr>
          <p:nvPr/>
        </p:nvPicPr>
        <p:blipFill>
          <a:blip r:embed="rId2" cstate="print"/>
          <a:srcRect/>
          <a:stretch>
            <a:fillRect/>
          </a:stretch>
        </p:blipFill>
        <p:spPr bwMode="auto">
          <a:xfrm>
            <a:off x="1677988" y="188913"/>
            <a:ext cx="6083300"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346075" y="73025"/>
            <a:ext cx="8620125" cy="6699250"/>
          </a:xfrm>
          <a:prstGeom prst="rect">
            <a:avLst/>
          </a:prstGeom>
          <a:solidFill>
            <a:schemeClr val="bg1"/>
          </a:solidFill>
          <a:ln w="9525" algn="ctr">
            <a:noFill/>
            <a:miter lim="800000"/>
            <a:headEnd/>
            <a:tailEnd/>
          </a:ln>
        </p:spPr>
        <p:txBody>
          <a:bodyPr lIns="90000" tIns="46800" rIns="90000" bIns="46800" anchor="ctr">
            <a:spAutoFit/>
          </a:bodyPr>
          <a:lstStyle/>
          <a:p>
            <a:endParaRPr lang="ru-RU"/>
          </a:p>
        </p:txBody>
      </p:sp>
      <p:pic>
        <p:nvPicPr>
          <p:cNvPr id="40963" name="Picture 0" descr="безымянный84"/>
          <p:cNvPicPr>
            <a:picLocks noChangeAspect="1" noChangeArrowheads="1"/>
          </p:cNvPicPr>
          <p:nvPr/>
        </p:nvPicPr>
        <p:blipFill>
          <a:blip r:embed="rId2" cstate="print"/>
          <a:srcRect/>
          <a:stretch>
            <a:fillRect/>
          </a:stretch>
        </p:blipFill>
        <p:spPr bwMode="auto">
          <a:xfrm>
            <a:off x="6400800" y="100013"/>
            <a:ext cx="2054225" cy="6662737"/>
          </a:xfrm>
          <a:prstGeom prst="rect">
            <a:avLst/>
          </a:prstGeom>
          <a:noFill/>
          <a:ln w="9525">
            <a:noFill/>
            <a:miter lim="800000"/>
            <a:headEnd/>
            <a:tailEnd/>
          </a:ln>
        </p:spPr>
      </p:pic>
      <p:sp>
        <p:nvSpPr>
          <p:cNvPr id="40964" name="Text Box 2"/>
          <p:cNvSpPr txBox="1">
            <a:spLocks noChangeArrowheads="1"/>
          </p:cNvSpPr>
          <p:nvPr/>
        </p:nvSpPr>
        <p:spPr bwMode="auto">
          <a:xfrm>
            <a:off x="450850" y="1085850"/>
            <a:ext cx="5853113" cy="915988"/>
          </a:xfrm>
          <a:prstGeom prst="rect">
            <a:avLst/>
          </a:prstGeom>
          <a:solidFill>
            <a:schemeClr val="bg1"/>
          </a:solidFill>
          <a:ln w="9525">
            <a:noFill/>
            <a:miter lim="800000"/>
            <a:headEnd/>
            <a:tailEnd/>
          </a:ln>
        </p:spPr>
        <p:txBody>
          <a:bodyPr>
            <a:spAutoFit/>
          </a:bodyPr>
          <a:lstStyle/>
          <a:p>
            <a:pPr eaLnBrk="0" hangingPunct="0">
              <a:spcBef>
                <a:spcPct val="0"/>
              </a:spcBef>
            </a:pPr>
            <a:r>
              <a:rPr lang="ru-RU">
                <a:solidFill>
                  <a:srgbClr val="000000"/>
                </a:solidFill>
              </a:rPr>
              <a:t>Когда молекула глутамата связывается с </a:t>
            </a:r>
            <a:r>
              <a:rPr lang="en-US">
                <a:solidFill>
                  <a:srgbClr val="000000"/>
                </a:solidFill>
              </a:rPr>
              <a:t>NMDA</a:t>
            </a:r>
            <a:r>
              <a:rPr lang="ru-RU">
                <a:solidFill>
                  <a:srgbClr val="000000"/>
                </a:solidFill>
              </a:rPr>
              <a:t>-рецептором, кальциевые каналы не могут открыться, поскольку заблокированы ионами магния  </a:t>
            </a:r>
          </a:p>
        </p:txBody>
      </p:sp>
      <p:sp>
        <p:nvSpPr>
          <p:cNvPr id="40965" name="Text Box 4"/>
          <p:cNvSpPr txBox="1">
            <a:spLocks noChangeArrowheads="1"/>
          </p:cNvSpPr>
          <p:nvPr/>
        </p:nvSpPr>
        <p:spPr bwMode="auto">
          <a:xfrm>
            <a:off x="8053388" y="119063"/>
            <a:ext cx="785812" cy="457200"/>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en-US" sz="1400">
                <a:solidFill>
                  <a:srgbClr val="000000"/>
                </a:solidFill>
              </a:rPr>
              <a:t>NMDA </a:t>
            </a:r>
            <a:r>
              <a:rPr lang="ru-RU" sz="1400">
                <a:solidFill>
                  <a:srgbClr val="000000"/>
                </a:solidFill>
              </a:rPr>
              <a:t>-рецептор</a:t>
            </a:r>
            <a:r>
              <a:rPr lang="ru-RU" sz="1600">
                <a:solidFill>
                  <a:srgbClr val="000000"/>
                </a:solidFill>
              </a:rPr>
              <a:t> </a:t>
            </a:r>
          </a:p>
        </p:txBody>
      </p:sp>
      <p:sp>
        <p:nvSpPr>
          <p:cNvPr id="40966" name="Text Box 5"/>
          <p:cNvSpPr txBox="1">
            <a:spLocks noChangeArrowheads="1"/>
          </p:cNvSpPr>
          <p:nvPr/>
        </p:nvSpPr>
        <p:spPr bwMode="auto">
          <a:xfrm>
            <a:off x="5827713" y="241300"/>
            <a:ext cx="855662" cy="457200"/>
          </a:xfrm>
          <a:prstGeom prst="rect">
            <a:avLst/>
          </a:prstGeom>
          <a:solidFill>
            <a:schemeClr val="bg1"/>
          </a:solidFill>
          <a:ln w="9525">
            <a:noFill/>
            <a:miter lim="800000"/>
            <a:headEnd/>
            <a:tailEnd/>
          </a:ln>
        </p:spPr>
        <p:txBody>
          <a:bodyPr lIns="0" tIns="0" rIns="0" bIns="0">
            <a:spAutoFit/>
          </a:bodyPr>
          <a:lstStyle/>
          <a:p>
            <a:pPr eaLnBrk="0" hangingPunct="0">
              <a:spcBef>
                <a:spcPct val="0"/>
              </a:spcBef>
            </a:pPr>
            <a:r>
              <a:rPr lang="ru-RU" sz="1400">
                <a:solidFill>
                  <a:srgbClr val="000000"/>
                </a:solidFill>
              </a:rPr>
              <a:t>Молекула глутамата</a:t>
            </a:r>
            <a:r>
              <a:rPr lang="ru-RU" sz="1600">
                <a:solidFill>
                  <a:srgbClr val="000000"/>
                </a:solidFill>
              </a:rPr>
              <a:t> </a:t>
            </a:r>
          </a:p>
        </p:txBody>
      </p:sp>
      <p:sp>
        <p:nvSpPr>
          <p:cNvPr id="40967" name="Text Box 6"/>
          <p:cNvSpPr txBox="1">
            <a:spLocks noChangeArrowheads="1"/>
          </p:cNvSpPr>
          <p:nvPr/>
        </p:nvSpPr>
        <p:spPr bwMode="auto">
          <a:xfrm>
            <a:off x="427038" y="3175000"/>
            <a:ext cx="5853112" cy="915988"/>
          </a:xfrm>
          <a:prstGeom prst="rect">
            <a:avLst/>
          </a:prstGeom>
          <a:solidFill>
            <a:schemeClr val="bg1"/>
          </a:solidFill>
          <a:ln w="9525">
            <a:noFill/>
            <a:miter lim="800000"/>
            <a:headEnd/>
            <a:tailEnd/>
          </a:ln>
        </p:spPr>
        <p:txBody>
          <a:bodyPr>
            <a:spAutoFit/>
          </a:bodyPr>
          <a:lstStyle/>
          <a:p>
            <a:pPr eaLnBrk="0" hangingPunct="0">
              <a:spcBef>
                <a:spcPct val="0"/>
              </a:spcBef>
            </a:pPr>
            <a:r>
              <a:rPr lang="ru-RU">
                <a:solidFill>
                  <a:srgbClr val="000000"/>
                </a:solidFill>
              </a:rPr>
              <a:t>Деполяризация мембраны как следствие развития ВПСП  в данном или соседних синапсах заставляет ионы магния покинуть кальциевые каналы  </a:t>
            </a:r>
          </a:p>
        </p:txBody>
      </p:sp>
      <p:sp>
        <p:nvSpPr>
          <p:cNvPr id="40968" name="Text Box 7"/>
          <p:cNvSpPr txBox="1">
            <a:spLocks noChangeArrowheads="1"/>
          </p:cNvSpPr>
          <p:nvPr/>
        </p:nvSpPr>
        <p:spPr bwMode="auto">
          <a:xfrm>
            <a:off x="469900" y="4970463"/>
            <a:ext cx="5853113" cy="1739900"/>
          </a:xfrm>
          <a:prstGeom prst="rect">
            <a:avLst/>
          </a:prstGeom>
          <a:solidFill>
            <a:schemeClr val="bg1"/>
          </a:solidFill>
          <a:ln w="9525">
            <a:noFill/>
            <a:miter lim="800000"/>
            <a:headEnd/>
            <a:tailEnd/>
          </a:ln>
        </p:spPr>
        <p:txBody>
          <a:bodyPr>
            <a:spAutoFit/>
          </a:bodyPr>
          <a:lstStyle/>
          <a:p>
            <a:pPr eaLnBrk="0" hangingPunct="0">
              <a:spcBef>
                <a:spcPct val="0"/>
              </a:spcBef>
            </a:pPr>
            <a:r>
              <a:rPr lang="ru-RU">
                <a:solidFill>
                  <a:srgbClr val="000000"/>
                </a:solidFill>
              </a:rPr>
              <a:t>Когда теперь молекула глутамата связывается с </a:t>
            </a:r>
            <a:r>
              <a:rPr lang="en-US">
                <a:solidFill>
                  <a:srgbClr val="000000"/>
                </a:solidFill>
              </a:rPr>
              <a:t>NMDA</a:t>
            </a:r>
            <a:r>
              <a:rPr lang="ru-RU">
                <a:solidFill>
                  <a:srgbClr val="000000"/>
                </a:solidFill>
              </a:rPr>
              <a:t>-рецептором, канал открывается и кальций беспрепятственно входит внутрь клетки. В цитоплазме клетки вошедшие ионы кальция запускают каскад процессов, обеспечивающих длительную потенциацию</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0" descr="безымянный86"/>
          <p:cNvPicPr>
            <a:picLocks noChangeAspect="1" noChangeArrowheads="1"/>
          </p:cNvPicPr>
          <p:nvPr/>
        </p:nvPicPr>
        <p:blipFill>
          <a:blip r:embed="rId2" cstate="print"/>
          <a:srcRect/>
          <a:stretch>
            <a:fillRect/>
          </a:stretch>
        </p:blipFill>
        <p:spPr bwMode="auto">
          <a:xfrm>
            <a:off x="130175" y="146050"/>
            <a:ext cx="5918200" cy="6070600"/>
          </a:xfrm>
          <a:prstGeom prst="rect">
            <a:avLst/>
          </a:prstGeom>
          <a:noFill/>
          <a:ln w="9525">
            <a:noFill/>
            <a:miter lim="800000"/>
            <a:headEnd/>
            <a:tailEnd/>
          </a:ln>
        </p:spPr>
      </p:pic>
      <p:pic>
        <p:nvPicPr>
          <p:cNvPr id="41987" name="Picture 1" descr="безымянный87"/>
          <p:cNvPicPr>
            <a:picLocks noChangeAspect="1" noChangeArrowheads="1"/>
          </p:cNvPicPr>
          <p:nvPr/>
        </p:nvPicPr>
        <p:blipFill>
          <a:blip r:embed="rId3" cstate="print"/>
          <a:srcRect/>
          <a:stretch>
            <a:fillRect/>
          </a:stretch>
        </p:blipFill>
        <p:spPr bwMode="auto">
          <a:xfrm>
            <a:off x="4678363" y="2873375"/>
            <a:ext cx="4479925" cy="3341688"/>
          </a:xfrm>
          <a:prstGeom prst="rect">
            <a:avLst/>
          </a:prstGeom>
          <a:noFill/>
          <a:ln w="9525">
            <a:noFill/>
            <a:miter lim="800000"/>
            <a:headEnd/>
            <a:tailEnd/>
          </a:ln>
        </p:spPr>
      </p:pic>
      <p:sp>
        <p:nvSpPr>
          <p:cNvPr id="41988" name="Text Box 2"/>
          <p:cNvSpPr txBox="1">
            <a:spLocks noChangeArrowheads="1"/>
          </p:cNvSpPr>
          <p:nvPr/>
        </p:nvSpPr>
        <p:spPr bwMode="auto">
          <a:xfrm>
            <a:off x="1612900" y="6323013"/>
            <a:ext cx="5570538" cy="427037"/>
          </a:xfrm>
          <a:prstGeom prst="rect">
            <a:avLst/>
          </a:prstGeom>
          <a:solidFill>
            <a:schemeClr val="bg1"/>
          </a:solidFill>
          <a:ln w="9525">
            <a:noFill/>
            <a:miter lim="800000"/>
            <a:headEnd/>
            <a:tailEnd/>
          </a:ln>
        </p:spPr>
        <p:txBody>
          <a:bodyPr>
            <a:spAutoFit/>
          </a:bodyPr>
          <a:lstStyle/>
          <a:p>
            <a:pPr eaLnBrk="0" hangingPunct="0">
              <a:spcBef>
                <a:spcPct val="0"/>
              </a:spcBef>
            </a:pPr>
            <a:r>
              <a:rPr lang="ru-RU" sz="2200">
                <a:solidFill>
                  <a:srgbClr val="000000"/>
                </a:solidFill>
              </a:rPr>
              <a:t>Ассоциативная длительная потенциация </a:t>
            </a:r>
          </a:p>
        </p:txBody>
      </p:sp>
      <p:sp>
        <p:nvSpPr>
          <p:cNvPr id="41989" name="Text Box 5"/>
          <p:cNvSpPr txBox="1">
            <a:spLocks noChangeArrowheads="1"/>
          </p:cNvSpPr>
          <p:nvPr/>
        </p:nvSpPr>
        <p:spPr bwMode="auto">
          <a:xfrm>
            <a:off x="250825" y="336550"/>
            <a:ext cx="693738" cy="581025"/>
          </a:xfrm>
          <a:prstGeom prst="rect">
            <a:avLst/>
          </a:prstGeom>
          <a:solidFill>
            <a:schemeClr val="bg1"/>
          </a:solidFill>
          <a:ln w="9525" algn="ctr">
            <a:noFill/>
            <a:miter lim="800000"/>
            <a:headEnd/>
            <a:tailEnd/>
          </a:ln>
        </p:spPr>
        <p:txBody>
          <a:bodyPr lIns="90000" tIns="46800" rIns="90000" bIns="46800">
            <a:spAutoFit/>
          </a:bodyPr>
          <a:lstStyle/>
          <a:p>
            <a:r>
              <a:rPr lang="ru-RU" sz="1600"/>
              <a:t>Поле </a:t>
            </a:r>
            <a:r>
              <a:rPr lang="en-US" sz="1600"/>
              <a:t>CA3</a:t>
            </a:r>
            <a:endParaRPr lang="ru-RU" sz="1600"/>
          </a:p>
        </p:txBody>
      </p:sp>
      <p:sp>
        <p:nvSpPr>
          <p:cNvPr id="41990" name="Text Box 6"/>
          <p:cNvSpPr txBox="1">
            <a:spLocks noChangeArrowheads="1"/>
          </p:cNvSpPr>
          <p:nvPr/>
        </p:nvSpPr>
        <p:spPr bwMode="auto">
          <a:xfrm>
            <a:off x="3716338" y="2265363"/>
            <a:ext cx="693737" cy="581025"/>
          </a:xfrm>
          <a:prstGeom prst="rect">
            <a:avLst/>
          </a:prstGeom>
          <a:solidFill>
            <a:schemeClr val="bg1"/>
          </a:solidFill>
          <a:ln w="9525" algn="ctr">
            <a:noFill/>
            <a:miter lim="800000"/>
            <a:headEnd/>
            <a:tailEnd/>
          </a:ln>
        </p:spPr>
        <p:txBody>
          <a:bodyPr lIns="90000" tIns="46800" rIns="90000" bIns="46800">
            <a:spAutoFit/>
          </a:bodyPr>
          <a:lstStyle/>
          <a:p>
            <a:r>
              <a:rPr lang="ru-RU" sz="1600"/>
              <a:t>Поле </a:t>
            </a:r>
            <a:r>
              <a:rPr lang="en-US" sz="1600"/>
              <a:t>CA1</a:t>
            </a:r>
            <a:endParaRPr lang="ru-RU" sz="1600"/>
          </a:p>
        </p:txBody>
      </p:sp>
      <p:sp>
        <p:nvSpPr>
          <p:cNvPr id="41991" name="Text Box 7"/>
          <p:cNvSpPr txBox="1">
            <a:spLocks noChangeArrowheads="1"/>
          </p:cNvSpPr>
          <p:nvPr/>
        </p:nvSpPr>
        <p:spPr bwMode="auto">
          <a:xfrm>
            <a:off x="3644900" y="3429000"/>
            <a:ext cx="1057275" cy="581025"/>
          </a:xfrm>
          <a:prstGeom prst="rect">
            <a:avLst/>
          </a:prstGeom>
          <a:solidFill>
            <a:schemeClr val="bg1"/>
          </a:solidFill>
          <a:ln w="9525" algn="ctr">
            <a:noFill/>
            <a:miter lim="800000"/>
            <a:headEnd/>
            <a:tailEnd/>
          </a:ln>
        </p:spPr>
        <p:txBody>
          <a:bodyPr lIns="90000" tIns="46800" rIns="90000" bIns="46800">
            <a:spAutoFit/>
          </a:bodyPr>
          <a:lstStyle/>
          <a:p>
            <a:r>
              <a:rPr lang="ru-RU" sz="1600"/>
              <a:t>Зубчатая фасция</a:t>
            </a:r>
          </a:p>
        </p:txBody>
      </p:sp>
      <p:sp>
        <p:nvSpPr>
          <p:cNvPr id="41992" name="Text Box 8"/>
          <p:cNvSpPr txBox="1">
            <a:spLocks noChangeArrowheads="1"/>
          </p:cNvSpPr>
          <p:nvPr/>
        </p:nvSpPr>
        <p:spPr bwMode="auto">
          <a:xfrm>
            <a:off x="166688" y="5327650"/>
            <a:ext cx="1511300" cy="534988"/>
          </a:xfrm>
          <a:prstGeom prst="rect">
            <a:avLst/>
          </a:prstGeom>
          <a:solidFill>
            <a:schemeClr val="bg1"/>
          </a:solidFill>
          <a:ln w="9525" algn="ctr">
            <a:noFill/>
            <a:miter lim="800000"/>
            <a:headEnd/>
            <a:tailEnd/>
          </a:ln>
        </p:spPr>
        <p:txBody>
          <a:bodyPr lIns="0" tIns="0" rIns="0" bIns="46800">
            <a:spAutoFit/>
          </a:bodyPr>
          <a:lstStyle/>
          <a:p>
            <a:r>
              <a:rPr lang="ru-RU" sz="1600"/>
              <a:t>Энторинальная кора</a:t>
            </a:r>
          </a:p>
        </p:txBody>
      </p:sp>
      <p:sp>
        <p:nvSpPr>
          <p:cNvPr id="41993" name="Text Box 9"/>
          <p:cNvSpPr txBox="1">
            <a:spLocks noChangeArrowheads="1"/>
          </p:cNvSpPr>
          <p:nvPr/>
        </p:nvSpPr>
        <p:spPr bwMode="auto">
          <a:xfrm>
            <a:off x="3967163" y="517525"/>
            <a:ext cx="1874837" cy="290513"/>
          </a:xfrm>
          <a:prstGeom prst="rect">
            <a:avLst/>
          </a:prstGeom>
          <a:solidFill>
            <a:schemeClr val="bg1"/>
          </a:solidFill>
          <a:ln w="9525" algn="ctr">
            <a:noFill/>
            <a:miter lim="800000"/>
            <a:headEnd/>
            <a:tailEnd/>
          </a:ln>
        </p:spPr>
        <p:txBody>
          <a:bodyPr lIns="0" tIns="0" rIns="0" bIns="46800">
            <a:spAutoFit/>
          </a:bodyPr>
          <a:lstStyle/>
          <a:p>
            <a:r>
              <a:rPr lang="ru-RU" sz="1600"/>
              <a:t>Слабый стимул </a:t>
            </a:r>
            <a:r>
              <a:rPr lang="en-US" sz="1600"/>
              <a:t>W</a:t>
            </a:r>
            <a:r>
              <a:rPr lang="ru-RU" sz="1600"/>
              <a:t>1</a:t>
            </a:r>
          </a:p>
        </p:txBody>
      </p:sp>
      <p:sp>
        <p:nvSpPr>
          <p:cNvPr id="41994" name="Text Box 10"/>
          <p:cNvSpPr txBox="1">
            <a:spLocks noChangeArrowheads="1"/>
          </p:cNvSpPr>
          <p:nvPr/>
        </p:nvSpPr>
        <p:spPr bwMode="auto">
          <a:xfrm>
            <a:off x="3970338" y="884238"/>
            <a:ext cx="1874837" cy="290512"/>
          </a:xfrm>
          <a:prstGeom prst="rect">
            <a:avLst/>
          </a:prstGeom>
          <a:solidFill>
            <a:schemeClr val="bg1"/>
          </a:solidFill>
          <a:ln w="9525" algn="ctr">
            <a:noFill/>
            <a:miter lim="800000"/>
            <a:headEnd/>
            <a:tailEnd/>
          </a:ln>
        </p:spPr>
        <p:txBody>
          <a:bodyPr lIns="0" tIns="0" rIns="0" bIns="46800">
            <a:spAutoFit/>
          </a:bodyPr>
          <a:lstStyle/>
          <a:p>
            <a:r>
              <a:rPr lang="ru-RU" sz="1600"/>
              <a:t>Слабый стимул </a:t>
            </a:r>
            <a:r>
              <a:rPr lang="en-US" sz="1600"/>
              <a:t>W2</a:t>
            </a:r>
            <a:endParaRPr lang="ru-RU" sz="1600"/>
          </a:p>
        </p:txBody>
      </p:sp>
      <p:sp>
        <p:nvSpPr>
          <p:cNvPr id="41995" name="Text Box 11"/>
          <p:cNvSpPr txBox="1">
            <a:spLocks noChangeArrowheads="1"/>
          </p:cNvSpPr>
          <p:nvPr/>
        </p:nvSpPr>
        <p:spPr bwMode="auto">
          <a:xfrm>
            <a:off x="4041775" y="1700213"/>
            <a:ext cx="1874838" cy="290512"/>
          </a:xfrm>
          <a:prstGeom prst="rect">
            <a:avLst/>
          </a:prstGeom>
          <a:solidFill>
            <a:schemeClr val="bg1"/>
          </a:solidFill>
          <a:ln w="9525" algn="ctr">
            <a:noFill/>
            <a:miter lim="800000"/>
            <a:headEnd/>
            <a:tailEnd/>
          </a:ln>
        </p:spPr>
        <p:txBody>
          <a:bodyPr lIns="0" tIns="0" rIns="0" bIns="46800">
            <a:spAutoFit/>
          </a:bodyPr>
          <a:lstStyle/>
          <a:p>
            <a:r>
              <a:rPr lang="ru-RU" sz="1600"/>
              <a:t>Сильный стимул </a:t>
            </a:r>
            <a:r>
              <a:rPr lang="en-US" sz="1600"/>
              <a:t>S</a:t>
            </a:r>
            <a:endParaRPr lang="ru-RU" sz="1600"/>
          </a:p>
        </p:txBody>
      </p:sp>
      <p:sp>
        <p:nvSpPr>
          <p:cNvPr id="41996" name="Text Box 12"/>
          <p:cNvSpPr txBox="1">
            <a:spLocks noChangeArrowheads="1"/>
          </p:cNvSpPr>
          <p:nvPr/>
        </p:nvSpPr>
        <p:spPr bwMode="auto">
          <a:xfrm>
            <a:off x="4183063" y="1327150"/>
            <a:ext cx="1874837" cy="290513"/>
          </a:xfrm>
          <a:prstGeom prst="rect">
            <a:avLst/>
          </a:prstGeom>
          <a:solidFill>
            <a:schemeClr val="bg1"/>
          </a:solidFill>
          <a:ln w="9525" algn="ctr">
            <a:noFill/>
            <a:miter lim="800000"/>
            <a:headEnd/>
            <a:tailEnd/>
          </a:ln>
        </p:spPr>
        <p:txBody>
          <a:bodyPr lIns="0" tIns="0" rIns="0" bIns="46800">
            <a:spAutoFit/>
          </a:bodyPr>
          <a:lstStyle/>
          <a:p>
            <a:r>
              <a:rPr lang="ru-RU" sz="1600"/>
              <a:t>Регистрация ВПСП</a:t>
            </a:r>
          </a:p>
        </p:txBody>
      </p:sp>
      <p:sp>
        <p:nvSpPr>
          <p:cNvPr id="41997" name="Text Box 13"/>
          <p:cNvSpPr txBox="1">
            <a:spLocks noChangeArrowheads="1"/>
          </p:cNvSpPr>
          <p:nvPr/>
        </p:nvSpPr>
        <p:spPr bwMode="auto">
          <a:xfrm rot="-5400000">
            <a:off x="4249738" y="4241800"/>
            <a:ext cx="1874837" cy="290513"/>
          </a:xfrm>
          <a:prstGeom prst="rect">
            <a:avLst/>
          </a:prstGeom>
          <a:solidFill>
            <a:schemeClr val="bg1"/>
          </a:solidFill>
          <a:ln w="9525" algn="ctr">
            <a:noFill/>
            <a:miter lim="800000"/>
            <a:headEnd/>
            <a:tailEnd/>
          </a:ln>
        </p:spPr>
        <p:txBody>
          <a:bodyPr lIns="0" tIns="0" rIns="0" bIns="46800">
            <a:spAutoFit/>
          </a:bodyPr>
          <a:lstStyle/>
          <a:p>
            <a:r>
              <a:rPr lang="ru-RU" sz="1600"/>
              <a:t>Усиление ВПСП, %</a:t>
            </a:r>
          </a:p>
        </p:txBody>
      </p:sp>
      <p:sp>
        <p:nvSpPr>
          <p:cNvPr id="41998" name="Text Box 14"/>
          <p:cNvSpPr txBox="1">
            <a:spLocks noChangeArrowheads="1"/>
          </p:cNvSpPr>
          <p:nvPr/>
        </p:nvSpPr>
        <p:spPr bwMode="auto">
          <a:xfrm>
            <a:off x="5821363" y="5784850"/>
            <a:ext cx="1066800" cy="390525"/>
          </a:xfrm>
          <a:prstGeom prst="rect">
            <a:avLst/>
          </a:prstGeom>
          <a:solidFill>
            <a:schemeClr val="bg1"/>
          </a:solidFill>
          <a:ln w="9525" algn="ctr">
            <a:noFill/>
            <a:miter lim="800000"/>
            <a:headEnd/>
            <a:tailEnd/>
          </a:ln>
        </p:spPr>
        <p:txBody>
          <a:bodyPr lIns="0" tIns="0" rIns="0" bIns="0">
            <a:spAutoFit/>
          </a:bodyPr>
          <a:lstStyle/>
          <a:p>
            <a:pPr algn="ctr">
              <a:lnSpc>
                <a:spcPct val="80000"/>
              </a:lnSpc>
            </a:pPr>
            <a:r>
              <a:rPr lang="ru-RU" sz="1600"/>
              <a:t>Сочетание </a:t>
            </a:r>
            <a:r>
              <a:rPr lang="en-US" sz="1600"/>
              <a:t>W1 c S</a:t>
            </a:r>
            <a:endParaRPr lang="ru-RU" sz="1600"/>
          </a:p>
        </p:txBody>
      </p:sp>
      <p:sp>
        <p:nvSpPr>
          <p:cNvPr id="41999" name="Text Box 16"/>
          <p:cNvSpPr txBox="1">
            <a:spLocks noChangeArrowheads="1"/>
          </p:cNvSpPr>
          <p:nvPr/>
        </p:nvSpPr>
        <p:spPr bwMode="auto">
          <a:xfrm>
            <a:off x="7173913" y="5780088"/>
            <a:ext cx="1066800" cy="390525"/>
          </a:xfrm>
          <a:prstGeom prst="rect">
            <a:avLst/>
          </a:prstGeom>
          <a:solidFill>
            <a:schemeClr val="bg1"/>
          </a:solidFill>
          <a:ln w="9525" algn="ctr">
            <a:noFill/>
            <a:miter lim="800000"/>
            <a:headEnd/>
            <a:tailEnd/>
          </a:ln>
        </p:spPr>
        <p:txBody>
          <a:bodyPr lIns="0" tIns="0" rIns="0" bIns="0">
            <a:spAutoFit/>
          </a:bodyPr>
          <a:lstStyle/>
          <a:p>
            <a:pPr algn="ctr">
              <a:lnSpc>
                <a:spcPct val="80000"/>
              </a:lnSpc>
            </a:pPr>
            <a:r>
              <a:rPr lang="ru-RU" sz="1600"/>
              <a:t>Сочетание </a:t>
            </a:r>
            <a:r>
              <a:rPr lang="en-US" sz="1600"/>
              <a:t>W2 c S</a:t>
            </a:r>
            <a:endParaRPr lang="ru-RU"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476375" y="1989138"/>
            <a:ext cx="6400800" cy="2663825"/>
          </a:xfrm>
          <a:prstGeom prst="rect">
            <a:avLst/>
          </a:prstGeom>
          <a:noFill/>
          <a:ln w="9525">
            <a:noFill/>
            <a:miter lim="800000"/>
            <a:headEnd/>
            <a:tailEnd/>
          </a:ln>
        </p:spPr>
        <p:txBody>
          <a:bodyPr/>
          <a:lstStyle/>
          <a:p>
            <a:pPr algn="ctr">
              <a:spcBef>
                <a:spcPct val="20000"/>
              </a:spcBef>
            </a:pPr>
            <a:endParaRPr lang="ru-RU" sz="3200">
              <a:solidFill>
                <a:schemeClr val="accent2"/>
              </a:solidFill>
            </a:endParaRPr>
          </a:p>
        </p:txBody>
      </p:sp>
      <p:sp>
        <p:nvSpPr>
          <p:cNvPr id="1246211" name="Rectangle 3"/>
          <p:cNvSpPr>
            <a:spLocks noChangeArrowheads="1"/>
          </p:cNvSpPr>
          <p:nvPr/>
        </p:nvSpPr>
        <p:spPr bwMode="auto">
          <a:xfrm>
            <a:off x="1476375" y="2708275"/>
            <a:ext cx="6400800" cy="1752600"/>
          </a:xfrm>
          <a:prstGeom prst="rect">
            <a:avLst/>
          </a:prstGeom>
          <a:solidFill>
            <a:schemeClr val="bg1">
              <a:alpha val="25000"/>
            </a:schemeClr>
          </a:solidFill>
          <a:ln w="9525" algn="ctr">
            <a:noFill/>
            <a:miter lim="800000"/>
            <a:headEnd/>
            <a:tailEnd/>
          </a:ln>
          <a:effectLst/>
        </p:spPr>
        <p:txBody>
          <a:bodyPr/>
          <a:lstStyle/>
          <a:p>
            <a:pPr algn="ctr">
              <a:spcBef>
                <a:spcPct val="20000"/>
              </a:spcBef>
              <a:defRPr/>
            </a:pPr>
            <a:r>
              <a:rPr lang="ru-RU" sz="3200">
                <a:solidFill>
                  <a:srgbClr val="0000FF"/>
                </a:solidFill>
                <a:effectLst>
                  <a:outerShdw blurRad="38100" dist="38100" dir="2700000" algn="tl">
                    <a:srgbClr val="C0C0C0"/>
                  </a:outerShdw>
                </a:effectLst>
              </a:rPr>
              <a:t>Механизмы кратковременной и долговременной памяти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47700" y="544513"/>
            <a:ext cx="7848600" cy="5934075"/>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t>Этапы формирования памяти (по Д.Хеббу, 1949):</a:t>
            </a:r>
          </a:p>
          <a:p>
            <a:pPr eaLnBrk="0" hangingPunct="0">
              <a:spcBef>
                <a:spcPct val="0"/>
              </a:spcBef>
            </a:pPr>
            <a:endParaRPr lang="ru-RU" sz="2400"/>
          </a:p>
          <a:p>
            <a:pPr eaLnBrk="0" hangingPunct="0">
              <a:spcBef>
                <a:spcPct val="0"/>
              </a:spcBef>
            </a:pPr>
            <a:r>
              <a:rPr lang="ru-RU" sz="2400"/>
              <a:t>1. </a:t>
            </a:r>
            <a:r>
              <a:rPr lang="ru-RU" sz="2400" b="1">
                <a:solidFill>
                  <a:srgbClr val="0066FF"/>
                </a:solidFill>
              </a:rPr>
              <a:t>Кратковременная память </a:t>
            </a:r>
            <a:r>
              <a:rPr lang="ru-RU" sz="2400"/>
              <a:t>– неустойчивый след памяти. Для кратковременной памяти характерен ограниченный объем информации (7</a:t>
            </a:r>
            <a:r>
              <a:rPr lang="en-US" sz="2400">
                <a:cs typeface="Arial" charset="0"/>
              </a:rPr>
              <a:t>±</a:t>
            </a:r>
            <a:r>
              <a:rPr lang="ru-RU" sz="2400">
                <a:cs typeface="Arial" charset="0"/>
              </a:rPr>
              <a:t>2 единицы</a:t>
            </a:r>
            <a:r>
              <a:rPr lang="ru-RU" sz="2400"/>
              <a:t>), быстрое угасание и разрушаемость под воздействием большого числа факторов</a:t>
            </a:r>
          </a:p>
          <a:p>
            <a:pPr eaLnBrk="0" hangingPunct="0">
              <a:spcBef>
                <a:spcPct val="0"/>
              </a:spcBef>
            </a:pPr>
            <a:endParaRPr lang="ru-RU" sz="2400"/>
          </a:p>
          <a:p>
            <a:pPr eaLnBrk="0" hangingPunct="0">
              <a:spcBef>
                <a:spcPct val="0"/>
              </a:spcBef>
            </a:pPr>
            <a:r>
              <a:rPr lang="ru-RU" sz="2400"/>
              <a:t>2. </a:t>
            </a:r>
            <a:r>
              <a:rPr lang="ru-RU" sz="2400" b="1">
                <a:solidFill>
                  <a:srgbClr val="0066FF"/>
                </a:solidFill>
              </a:rPr>
              <a:t>Долговременная память</a:t>
            </a:r>
            <a:r>
              <a:rPr lang="ru-RU" sz="2400"/>
              <a:t> – устойчивый след памяти</a:t>
            </a:r>
          </a:p>
          <a:p>
            <a:pPr eaLnBrk="0" hangingPunct="0">
              <a:spcBef>
                <a:spcPct val="0"/>
              </a:spcBef>
            </a:pPr>
            <a:endParaRPr lang="ru-RU" sz="2400"/>
          </a:p>
          <a:p>
            <a:pPr eaLnBrk="0" hangingPunct="0">
              <a:spcBef>
                <a:spcPct val="0"/>
              </a:spcBef>
            </a:pPr>
            <a:r>
              <a:rPr lang="ru-RU" sz="2400"/>
              <a:t>Процесс перехода кратковременной памяти в долговременную называется </a:t>
            </a:r>
            <a:r>
              <a:rPr lang="ru-RU" sz="2400" b="1">
                <a:solidFill>
                  <a:srgbClr val="0066FF"/>
                </a:solidFill>
              </a:rPr>
              <a:t>консолидацией.</a:t>
            </a:r>
          </a:p>
          <a:p>
            <a:pPr eaLnBrk="0" hangingPunct="0">
              <a:spcBef>
                <a:spcPct val="0"/>
              </a:spcBef>
            </a:pPr>
            <a:endParaRPr lang="ru-RU" sz="2400" b="1">
              <a:solidFill>
                <a:srgbClr val="0066FF"/>
              </a:solidFill>
            </a:endParaRPr>
          </a:p>
          <a:p>
            <a:pPr eaLnBrk="0" hangingPunct="0">
              <a:spcBef>
                <a:spcPct val="0"/>
              </a:spcBef>
            </a:pPr>
            <a:r>
              <a:rPr lang="ru-RU" sz="2400">
                <a:solidFill>
                  <a:schemeClr val="bg2"/>
                </a:solidFill>
              </a:rPr>
              <a:t>Примечание: кратковременная память не эквивалентна рабочей (оперативной памяти)!</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57225" y="2519363"/>
            <a:ext cx="7848600" cy="1187450"/>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t>Вероятно, кратковременная память, как и долговременная, хранится непосредственно в тех же структурах, которые отвечают за данную функцию.</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7175" y="234950"/>
            <a:ext cx="8562975" cy="6492875"/>
          </a:xfrm>
          <a:prstGeom prst="rect">
            <a:avLst/>
          </a:prstGeom>
          <a:solidFill>
            <a:schemeClr val="bg1"/>
          </a:solidFill>
          <a:ln w="9525">
            <a:noFill/>
            <a:miter lim="800000"/>
            <a:headEnd/>
            <a:tailEnd/>
          </a:ln>
        </p:spPr>
        <p:txBody>
          <a:bodyPr>
            <a:spAutoFit/>
          </a:bodyPr>
          <a:lstStyle/>
          <a:p>
            <a:pPr eaLnBrk="0" hangingPunct="0">
              <a:spcBef>
                <a:spcPct val="0"/>
              </a:spcBef>
            </a:pPr>
            <a:r>
              <a:rPr lang="ru-RU" sz="2000" dirty="0"/>
              <a:t>При кратковременной памяти синаптические изменения носят нестойкий характер, поэтому эта память сохраняется постольку поскольку существует соответствующая нервная активность. Нервная активность может поддерживаться за счет так называемой </a:t>
            </a:r>
            <a:r>
              <a:rPr lang="ru-RU" sz="2000" dirty="0">
                <a:solidFill>
                  <a:srgbClr val="0066FF"/>
                </a:solidFill>
              </a:rPr>
              <a:t>реверберации</a:t>
            </a:r>
            <a:r>
              <a:rPr lang="ru-RU" sz="2000" dirty="0"/>
              <a:t> (многократного прохождения сигнала по цепочкам нервных клеток) или каких-то сходных более сложных процессов </a:t>
            </a:r>
            <a:r>
              <a:rPr lang="ru-RU" sz="2000" u="sng" dirty="0"/>
              <a:t>циркуляции сигнала в нейронных сетях</a:t>
            </a:r>
            <a:r>
              <a:rPr lang="ru-RU" sz="2000" dirty="0"/>
              <a:t>.</a:t>
            </a:r>
          </a:p>
          <a:p>
            <a:pPr eaLnBrk="0" hangingPunct="0">
              <a:spcBef>
                <a:spcPct val="0"/>
              </a:spcBef>
            </a:pPr>
            <a:endParaRPr lang="ru-RU" sz="2000" dirty="0"/>
          </a:p>
          <a:p>
            <a:pPr eaLnBrk="0" hangingPunct="0">
              <a:spcBef>
                <a:spcPct val="0"/>
              </a:spcBef>
            </a:pPr>
            <a:r>
              <a:rPr lang="ru-RU" sz="2000" dirty="0"/>
              <a:t>Любое изменение нервной активности (например, при поступлении новых сигналов, а также любое травматическое воздействие) ведет к разрушению кратковременной памяти. </a:t>
            </a:r>
          </a:p>
          <a:p>
            <a:pPr eaLnBrk="0" hangingPunct="0">
              <a:spcBef>
                <a:spcPct val="0"/>
              </a:spcBef>
            </a:pPr>
            <a:endParaRPr lang="ru-RU" sz="2000" dirty="0"/>
          </a:p>
          <a:p>
            <a:pPr eaLnBrk="0" hangingPunct="0">
              <a:spcBef>
                <a:spcPct val="0"/>
              </a:spcBef>
            </a:pPr>
            <a:r>
              <a:rPr lang="ru-RU" sz="2000" dirty="0"/>
              <a:t>Явления ретроградной амнезии наблюдались в экспериментах с животными, которым электрошок наносился сразу после обучения, но он был неэффективен, если наносился спустя некоторое время после процедуры обучения.</a:t>
            </a:r>
          </a:p>
          <a:p>
            <a:pPr eaLnBrk="0" hangingPunct="0">
              <a:spcBef>
                <a:spcPct val="0"/>
              </a:spcBef>
            </a:pPr>
            <a:endParaRPr lang="ru-RU" sz="2000" dirty="0"/>
          </a:p>
          <a:p>
            <a:pPr eaLnBrk="0" hangingPunct="0">
              <a:spcBef>
                <a:spcPct val="0"/>
              </a:spcBef>
            </a:pPr>
            <a:r>
              <a:rPr lang="ru-RU" sz="2000" dirty="0"/>
              <a:t>При сильном сотрясении мозга человек не может вспомнить обстоятельства своей травмы (ретроградная амнезия), так как воздействие удара на мозг разрушило кратковременную память, не дав ей перейти в долговременную.</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5057775"/>
            <a:ext cx="9144000" cy="1800225"/>
          </a:xfrm>
          <a:prstGeom prst="rect">
            <a:avLst/>
          </a:prstGeom>
          <a:solidFill>
            <a:schemeClr val="bg1"/>
          </a:solidFill>
          <a:ln w="9525">
            <a:noFill/>
            <a:miter lim="800000"/>
            <a:headEnd/>
            <a:tailEnd/>
          </a:ln>
        </p:spPr>
        <p:txBody>
          <a:bodyPr>
            <a:spAutoFit/>
          </a:bodyPr>
          <a:lstStyle/>
          <a:p>
            <a:pPr eaLnBrk="0" hangingPunct="0">
              <a:lnSpc>
                <a:spcPct val="80000"/>
              </a:lnSpc>
              <a:spcBef>
                <a:spcPct val="0"/>
              </a:spcBef>
            </a:pPr>
            <a:r>
              <a:rPr lang="ru-RU" sz="2200">
                <a:solidFill>
                  <a:srgbClr val="000000"/>
                </a:solidFill>
              </a:rPr>
              <a:t>Реакции нейронов префронтальной коры в эксперименте с отсроченным ответом. </a:t>
            </a:r>
            <a:r>
              <a:rPr lang="ru-RU" sz="1600">
                <a:solidFill>
                  <a:srgbClr val="000000"/>
                </a:solidFill>
              </a:rPr>
              <a:t>Когда обезьяна фиксирует взор на центральном пятне, на экране (слева) вспыхивает и затем исчезает цель. Во время длящейся несколько секунд отсрочки обезьяна хранит об этой цели «мысленную" память (в центре). Когда центральное пятно исчезает, животное переводит взгляд туда, где появлялась цель (справа). Некоторые нейроны префронтальной коры реагируют на появление цели, другие сохраняют о ней «мысленную» память, а третьи разряжаются, подготавливая двигательный ответ.</a:t>
            </a:r>
            <a:r>
              <a:rPr lang="en-US" sz="1600">
                <a:solidFill>
                  <a:srgbClr val="000000"/>
                </a:solidFill>
              </a:rPr>
              <a:t> (</a:t>
            </a:r>
            <a:r>
              <a:rPr lang="ru-RU" sz="1600">
                <a:solidFill>
                  <a:srgbClr val="000000"/>
                </a:solidFill>
              </a:rPr>
              <a:t>Гольдман-Ракич, 1992</a:t>
            </a:r>
            <a:r>
              <a:rPr lang="en-US" sz="1600">
                <a:solidFill>
                  <a:srgbClr val="000000"/>
                </a:solidFill>
              </a:rPr>
              <a:t>)</a:t>
            </a:r>
            <a:endParaRPr lang="ru-RU" sz="1600">
              <a:solidFill>
                <a:srgbClr val="000000"/>
              </a:solidFill>
            </a:endParaRPr>
          </a:p>
        </p:txBody>
      </p:sp>
      <p:pic>
        <p:nvPicPr>
          <p:cNvPr id="46083" name="Picture 0" descr="безымянный91"/>
          <p:cNvPicPr>
            <a:picLocks noChangeAspect="1" noChangeArrowheads="1"/>
          </p:cNvPicPr>
          <p:nvPr/>
        </p:nvPicPr>
        <p:blipFill>
          <a:blip r:embed="rId3" cstate="print"/>
          <a:srcRect/>
          <a:stretch>
            <a:fillRect/>
          </a:stretch>
        </p:blipFill>
        <p:spPr bwMode="auto">
          <a:xfrm>
            <a:off x="514350" y="50800"/>
            <a:ext cx="8150225" cy="497363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785813" y="2139950"/>
            <a:ext cx="7848600" cy="2282825"/>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t>Итак, в основе процессов кратковременной памяти лежит временное повышение проводимости в синапсах, связывающих определенные нейроны, и реверберация импульсов, основанная на ряде химических и электрохимических реакций, не связанных с синтезом макромолекул.</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76275" y="1552575"/>
            <a:ext cx="7848600" cy="3378200"/>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t> Широкое распространение получила гипотеза, которая была впервые сформулирована Д. Хеббом (1949): кратковременная память представлена динамической, легко прерываемой электрической активностью, тогда как долговременная память связана с более стойкими структурными изменениями (например, белков мозга). Этот процесс в дальнейшем получил название консолидации следов памяти.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38175" y="1566863"/>
            <a:ext cx="7848600" cy="3743325"/>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t>В экспериментах на животных было показано, что обязательным требованием для консолидации следа памяти является </a:t>
            </a:r>
            <a:r>
              <a:rPr lang="ru-RU" sz="2400">
                <a:solidFill>
                  <a:srgbClr val="FF0000"/>
                </a:solidFill>
              </a:rPr>
              <a:t>синтез белка и РНК</a:t>
            </a:r>
            <a:r>
              <a:rPr lang="ru-RU" sz="2400"/>
              <a:t> во время периода консолидации. </a:t>
            </a:r>
          </a:p>
          <a:p>
            <a:pPr eaLnBrk="0" hangingPunct="0">
              <a:spcBef>
                <a:spcPct val="0"/>
              </a:spcBef>
            </a:pPr>
            <a:endParaRPr lang="ru-RU" sz="2400"/>
          </a:p>
          <a:p>
            <a:pPr eaLnBrk="0" hangingPunct="0">
              <a:spcBef>
                <a:spcPct val="0"/>
              </a:spcBef>
            </a:pPr>
            <a:r>
              <a:rPr lang="ru-RU" sz="2400"/>
              <a:t>Блокада хотя бы одного из этих процессов в течение первого часа после обучения приводила к полному разрушению памяти, однако в более позднее время блокада синтеза белка и РНК уже не влияет на образование долговременной памяти.</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757238" y="1892300"/>
            <a:ext cx="7848600" cy="3013075"/>
          </a:xfrm>
          <a:prstGeom prst="rect">
            <a:avLst/>
          </a:prstGeom>
          <a:solidFill>
            <a:schemeClr val="bg1"/>
          </a:solidFill>
          <a:ln w="9525">
            <a:noFill/>
            <a:miter lim="800000"/>
            <a:headEnd/>
            <a:tailEnd/>
          </a:ln>
        </p:spPr>
        <p:txBody>
          <a:bodyPr>
            <a:spAutoFit/>
          </a:bodyPr>
          <a:lstStyle/>
          <a:p>
            <a:pPr eaLnBrk="0" hangingPunct="0">
              <a:spcBef>
                <a:spcPct val="0"/>
              </a:spcBef>
            </a:pPr>
            <a:r>
              <a:rPr lang="ru-RU" sz="2400"/>
              <a:t>В результате в конце 60-х –начале 70-х гг. распространилась точка зрения, что консолидация представляет собой запись памяти в некотором коде непосредственно в молекулах </a:t>
            </a:r>
            <a:r>
              <a:rPr lang="ru-RU" sz="2400">
                <a:solidFill>
                  <a:srgbClr val="FF0000"/>
                </a:solidFill>
              </a:rPr>
              <a:t>РНК</a:t>
            </a:r>
            <a:r>
              <a:rPr lang="ru-RU" sz="2400"/>
              <a:t> и/или </a:t>
            </a:r>
            <a:r>
              <a:rPr lang="ru-RU" sz="2400">
                <a:solidFill>
                  <a:srgbClr val="FF0000"/>
                </a:solidFill>
              </a:rPr>
              <a:t>белка</a:t>
            </a:r>
            <a:r>
              <a:rPr lang="ru-RU" sz="2400"/>
              <a:t>. </a:t>
            </a:r>
          </a:p>
          <a:p>
            <a:pPr eaLnBrk="0" hangingPunct="0">
              <a:spcBef>
                <a:spcPct val="0"/>
              </a:spcBef>
            </a:pPr>
            <a:endParaRPr lang="ru-RU" sz="2400"/>
          </a:p>
          <a:p>
            <a:pPr eaLnBrk="0" hangingPunct="0">
              <a:spcBef>
                <a:spcPct val="0"/>
              </a:spcBef>
            </a:pPr>
            <a:r>
              <a:rPr lang="ru-RU" sz="2400"/>
              <a:t>Казалось бы, эксперименты с </a:t>
            </a:r>
            <a:r>
              <a:rPr lang="ru-RU" sz="2400">
                <a:solidFill>
                  <a:srgbClr val="FF0000"/>
                </a:solidFill>
              </a:rPr>
              <a:t>переносом памяти</a:t>
            </a:r>
            <a:r>
              <a:rPr lang="ru-RU" sz="2400"/>
              <a:t> в виде экстракта спинномозговой жидкости подтверждали эту теорию.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6988" y="204788"/>
            <a:ext cx="9101137" cy="6524863"/>
          </a:xfrm>
          <a:prstGeom prst="rect">
            <a:avLst/>
          </a:prstGeom>
          <a:solidFill>
            <a:schemeClr val="bg1"/>
          </a:solidFill>
          <a:ln w="9525">
            <a:noFill/>
            <a:miter lim="800000"/>
            <a:headEnd/>
            <a:tailEnd/>
          </a:ln>
        </p:spPr>
        <p:txBody>
          <a:bodyPr>
            <a:spAutoFit/>
          </a:bodyPr>
          <a:lstStyle/>
          <a:p>
            <a:pPr eaLnBrk="0" hangingPunct="0">
              <a:spcBef>
                <a:spcPct val="0"/>
              </a:spcBef>
            </a:pPr>
            <a:r>
              <a:rPr lang="ru-RU" sz="2200" dirty="0"/>
              <a:t>На самом деле последовательность событий примерно такая:</a:t>
            </a:r>
          </a:p>
          <a:p>
            <a:pPr eaLnBrk="0" hangingPunct="0">
              <a:spcBef>
                <a:spcPct val="0"/>
              </a:spcBef>
            </a:pPr>
            <a:endParaRPr lang="ru-RU" sz="2200" dirty="0"/>
          </a:p>
          <a:p>
            <a:pPr eaLnBrk="0" hangingPunct="0">
              <a:spcBef>
                <a:spcPct val="0"/>
              </a:spcBef>
            </a:pPr>
            <a:r>
              <a:rPr lang="ru-RU" sz="2200" dirty="0"/>
              <a:t>1. Кратковременные нестойкие изменения в синапсах возникают согласно правилу </a:t>
            </a:r>
            <a:r>
              <a:rPr lang="ru-RU" sz="2200" dirty="0" err="1"/>
              <a:t>Хебба</a:t>
            </a:r>
            <a:endParaRPr lang="ru-RU" sz="2200" dirty="0"/>
          </a:p>
          <a:p>
            <a:pPr eaLnBrk="0" hangingPunct="0">
              <a:spcBef>
                <a:spcPct val="0"/>
              </a:spcBef>
            </a:pPr>
            <a:endParaRPr lang="ru-RU" sz="2200" dirty="0"/>
          </a:p>
          <a:p>
            <a:pPr eaLnBrk="0" hangingPunct="0">
              <a:spcBef>
                <a:spcPct val="0"/>
              </a:spcBef>
            </a:pPr>
            <a:r>
              <a:rPr lang="ru-RU" sz="2200" dirty="0"/>
              <a:t>2. При условии того, что клетка продолжает быть активной и в тело клетки входят ионы кальция, в ядре запускается сложный каскад процессов (с участием </a:t>
            </a:r>
            <a:r>
              <a:rPr lang="en-US" sz="2200" dirty="0"/>
              <a:t>CREB)</a:t>
            </a:r>
            <a:r>
              <a:rPr lang="ru-RU" sz="2200" dirty="0"/>
              <a:t>, который в конечном счете ведет к синтезу определенных белков.</a:t>
            </a:r>
          </a:p>
          <a:p>
            <a:pPr eaLnBrk="0" hangingPunct="0">
              <a:spcBef>
                <a:spcPct val="0"/>
              </a:spcBef>
            </a:pPr>
            <a:endParaRPr lang="ru-RU" sz="2200" dirty="0"/>
          </a:p>
          <a:p>
            <a:pPr eaLnBrk="0" hangingPunct="0">
              <a:spcBef>
                <a:spcPct val="0"/>
              </a:spcBef>
            </a:pPr>
            <a:r>
              <a:rPr lang="ru-RU" sz="2200" dirty="0"/>
              <a:t>3. Эти белки распространяются в цитоплазме клетки </a:t>
            </a:r>
            <a:r>
              <a:rPr lang="ru-RU" sz="2200" dirty="0" err="1"/>
              <a:t>безадресно</a:t>
            </a:r>
            <a:r>
              <a:rPr lang="ru-RU" sz="2200" dirty="0"/>
              <a:t>, но способны </a:t>
            </a:r>
            <a:r>
              <a:rPr lang="ru-RU" sz="2200" dirty="0" err="1"/>
              <a:t>встроиться</a:t>
            </a:r>
            <a:r>
              <a:rPr lang="ru-RU" sz="2200" dirty="0"/>
              <a:t> лишь в те синапсы, которые в данный момент несут кратковременные изменения.</a:t>
            </a:r>
          </a:p>
          <a:p>
            <a:pPr eaLnBrk="0" hangingPunct="0">
              <a:spcBef>
                <a:spcPct val="0"/>
              </a:spcBef>
            </a:pPr>
            <a:endParaRPr lang="ru-RU" sz="2200" dirty="0"/>
          </a:p>
          <a:p>
            <a:pPr eaLnBrk="0" hangingPunct="0">
              <a:spcBef>
                <a:spcPct val="0"/>
              </a:spcBef>
            </a:pPr>
            <a:r>
              <a:rPr lang="ru-RU" sz="2200" dirty="0"/>
              <a:t>4. Встраивание этих синтезированных белков в измененные синапсы позволяет превратить нестойкие изменения в устойчивые.</a:t>
            </a:r>
          </a:p>
          <a:p>
            <a:pPr eaLnBrk="0" hangingPunct="0">
              <a:spcBef>
                <a:spcPct val="0"/>
              </a:spcBef>
            </a:pPr>
            <a:endParaRPr lang="en-US" sz="2200" dirty="0"/>
          </a:p>
          <a:p>
            <a:pPr eaLnBrk="0" hangingPunct="0">
              <a:spcBef>
                <a:spcPct val="0"/>
              </a:spcBef>
            </a:pPr>
            <a:r>
              <a:rPr lang="en-US" sz="2200" dirty="0"/>
              <a:t>5</a:t>
            </a:r>
            <a:r>
              <a:rPr lang="ru-RU" sz="2200" dirty="0"/>
              <a:t>. Блокада любого звена этой цепочки процессов не дает кратковременной памяти перейти в долговременную.</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66675" y="5299075"/>
            <a:ext cx="9002713" cy="1558925"/>
          </a:xfrm>
          <a:prstGeom prst="rect">
            <a:avLst/>
          </a:prstGeom>
          <a:solidFill>
            <a:schemeClr val="bg1"/>
          </a:solidFill>
          <a:ln w="9525">
            <a:noFill/>
            <a:miter lim="800000"/>
            <a:headEnd/>
            <a:tailEnd/>
          </a:ln>
        </p:spPr>
        <p:txBody>
          <a:bodyPr>
            <a:spAutoFit/>
          </a:bodyPr>
          <a:lstStyle/>
          <a:p>
            <a:pPr eaLnBrk="0" hangingPunct="0">
              <a:spcBef>
                <a:spcPct val="0"/>
              </a:spcBef>
            </a:pPr>
            <a:r>
              <a:rPr lang="ru-RU" sz="1600">
                <a:solidFill>
                  <a:srgbClr val="000000"/>
                </a:solidFill>
              </a:rPr>
              <a:t>1. Сильная стимуляция деполяризует клеточную мембрану. 2. Деполяризация заставляет клетку разрядиться потенциалом действия. 3. Потенциал-чувствительные кальциевые каналы открываются. 4. Ионы кальция активируют ферменты, которые активируют CREB.    5. CREB активирует гены, ответственные за белки, усиливающие синаптическую связь.      6. Белки распространяются по всей клетке, оказывая влияние только на те синапсы, сила которых временно увеличена.</a:t>
            </a:r>
          </a:p>
        </p:txBody>
      </p:sp>
      <p:pic>
        <p:nvPicPr>
          <p:cNvPr id="52227" name="Picture 0" descr="безымянный93"/>
          <p:cNvPicPr>
            <a:picLocks noChangeAspect="1" noChangeArrowheads="1"/>
          </p:cNvPicPr>
          <p:nvPr/>
        </p:nvPicPr>
        <p:blipFill>
          <a:blip r:embed="rId2" cstate="print"/>
          <a:srcRect/>
          <a:stretch>
            <a:fillRect/>
          </a:stretch>
        </p:blipFill>
        <p:spPr bwMode="auto">
          <a:xfrm>
            <a:off x="180975" y="120650"/>
            <a:ext cx="8775700" cy="508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3"/>
          <p:cNvSpPr>
            <a:spLocks noGrp="1"/>
          </p:cNvSpPr>
          <p:nvPr>
            <p:ph type="title"/>
          </p:nvPr>
        </p:nvSpPr>
        <p:spPr>
          <a:xfrm>
            <a:off x="333375" y="2465388"/>
            <a:ext cx="8229600" cy="1143000"/>
          </a:xfrm>
          <a:solidFill>
            <a:schemeClr val="bg1"/>
          </a:solidFill>
        </p:spPr>
        <p:txBody>
          <a:bodyPr/>
          <a:lstStyle/>
          <a:p>
            <a:pPr eaLnBrk="1" hangingPunct="1"/>
            <a:r>
              <a:rPr lang="ru-RU" sz="2800" smtClean="0"/>
              <a:t>Спасибо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1095375"/>
            <a:ext cx="8539163" cy="4893647"/>
          </a:xfrm>
          <a:prstGeom prst="rect">
            <a:avLst/>
          </a:prstGeom>
          <a:solidFill>
            <a:schemeClr val="bg1"/>
          </a:solidFill>
          <a:ln w="9525">
            <a:noFill/>
            <a:miter lim="800000"/>
            <a:headEnd/>
            <a:tailEnd/>
          </a:ln>
        </p:spPr>
        <p:txBody>
          <a:bodyPr>
            <a:spAutoFit/>
          </a:bodyPr>
          <a:lstStyle/>
          <a:p>
            <a:pPr>
              <a:spcBef>
                <a:spcPct val="0"/>
              </a:spcBef>
            </a:pPr>
            <a:r>
              <a:rPr lang="ru-RU" sz="2400" dirty="0"/>
              <a:t>Временная организация памяти:</a:t>
            </a:r>
          </a:p>
          <a:p>
            <a:pPr>
              <a:spcBef>
                <a:spcPct val="0"/>
              </a:spcBef>
            </a:pPr>
            <a:endParaRPr lang="ru-RU" sz="2400" dirty="0"/>
          </a:p>
          <a:p>
            <a:pPr>
              <a:spcBef>
                <a:spcPct val="0"/>
              </a:spcBef>
            </a:pPr>
            <a:r>
              <a:rPr lang="ru-RU" sz="2400" dirty="0"/>
              <a:t>1. Сенсорная память: порядка ½ секунды (иногда до нескольких минут)</a:t>
            </a:r>
          </a:p>
          <a:p>
            <a:pPr>
              <a:spcBef>
                <a:spcPct val="0"/>
              </a:spcBef>
            </a:pPr>
            <a:endParaRPr lang="ru-RU" sz="2400" dirty="0"/>
          </a:p>
          <a:p>
            <a:pPr>
              <a:spcBef>
                <a:spcPct val="0"/>
              </a:spcBef>
            </a:pPr>
            <a:r>
              <a:rPr lang="ru-RU" sz="2400" dirty="0"/>
              <a:t>2. Кратковременная</a:t>
            </a:r>
            <a:r>
              <a:rPr lang="en-US" sz="2400" dirty="0"/>
              <a:t> </a:t>
            </a:r>
            <a:r>
              <a:rPr lang="ru-RU" sz="2400" dirty="0"/>
              <a:t>(краткосрочная ) память: минуты, десятки минут</a:t>
            </a:r>
          </a:p>
          <a:p>
            <a:pPr>
              <a:spcBef>
                <a:spcPct val="0"/>
              </a:spcBef>
            </a:pPr>
            <a:endParaRPr lang="ru-RU" sz="2400" dirty="0"/>
          </a:p>
          <a:p>
            <a:pPr>
              <a:spcBef>
                <a:spcPct val="0"/>
              </a:spcBef>
            </a:pPr>
            <a:r>
              <a:rPr lang="ru-RU" sz="2400" dirty="0" smtClean="0"/>
              <a:t>3</a:t>
            </a:r>
            <a:r>
              <a:rPr lang="ru-RU" sz="2400" dirty="0"/>
              <a:t>. </a:t>
            </a:r>
            <a:r>
              <a:rPr lang="ru-RU" sz="2400" i="1" dirty="0"/>
              <a:t>Промежуточная память (период консолидации): несколько часов </a:t>
            </a:r>
            <a:r>
              <a:rPr lang="ru-RU" sz="2400" i="1" dirty="0" smtClean="0"/>
              <a:t>(?)</a:t>
            </a:r>
            <a:endParaRPr lang="ru-RU" sz="2400" dirty="0"/>
          </a:p>
          <a:p>
            <a:pPr>
              <a:spcBef>
                <a:spcPct val="0"/>
              </a:spcBef>
            </a:pPr>
            <a:endParaRPr lang="ru-RU" sz="2400" dirty="0"/>
          </a:p>
          <a:p>
            <a:pPr>
              <a:spcBef>
                <a:spcPct val="0"/>
              </a:spcBef>
            </a:pPr>
            <a:r>
              <a:rPr lang="ru-RU" sz="2400" dirty="0"/>
              <a:t>4. Долговременная</a:t>
            </a:r>
            <a:r>
              <a:rPr lang="en-US" sz="2400" dirty="0"/>
              <a:t> </a:t>
            </a:r>
            <a:r>
              <a:rPr lang="ru-RU" sz="2400" dirty="0"/>
              <a:t>(долгосрочная ) память: дни, месяцы, годы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print"/>
          <a:srcRect/>
          <a:stretch>
            <a:fillRect/>
          </a:stretch>
        </p:blipFill>
        <p:spPr bwMode="auto">
          <a:xfrm>
            <a:off x="539750" y="404813"/>
            <a:ext cx="7993063" cy="5537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5"/>
          <p:cNvSpPr>
            <a:spLocks noGrp="1"/>
          </p:cNvSpPr>
          <p:nvPr>
            <p:ph type="title"/>
          </p:nvPr>
        </p:nvSpPr>
        <p:spPr>
          <a:xfrm>
            <a:off x="211015" y="155819"/>
            <a:ext cx="4857750" cy="917575"/>
          </a:xfrm>
          <a:solidFill>
            <a:schemeClr val="bg1"/>
          </a:solidFill>
        </p:spPr>
        <p:txBody>
          <a:bodyPr/>
          <a:lstStyle/>
          <a:p>
            <a:pPr algn="ctr" eaLnBrk="1" hangingPunct="1"/>
            <a:r>
              <a:rPr lang="en-US" sz="1000" dirty="0" smtClean="0"/>
              <a:t>Increasing the digit span by practice (and the development of associational strategies).</a:t>
            </a:r>
            <a:r>
              <a:rPr lang="ru-RU" sz="1000" dirty="0" smtClean="0"/>
              <a:t/>
            </a:r>
            <a:br>
              <a:rPr lang="ru-RU" sz="1000" dirty="0" smtClean="0"/>
            </a:br>
            <a:r>
              <a:rPr lang="en-US" sz="1000" dirty="0" smtClean="0"/>
              <a:t> During many months involving one hour of practice a day for 3–5 days a week, this subject increased his digit span from 7 to 79 numbers. Random digits were read to him at the rate of one per second. If a sequence was recalled correctly, one digit was added to the next sequence</a:t>
            </a:r>
            <a:endParaRPr lang="ru-RU" sz="1000" dirty="0" smtClean="0"/>
          </a:p>
        </p:txBody>
      </p:sp>
      <p:sp>
        <p:nvSpPr>
          <p:cNvPr id="9219" name="Текст 7"/>
          <p:cNvSpPr>
            <a:spLocks noGrp="1"/>
          </p:cNvSpPr>
          <p:nvPr>
            <p:ph type="body" sz="half" idx="2"/>
          </p:nvPr>
        </p:nvSpPr>
        <p:spPr>
          <a:xfrm>
            <a:off x="222738" y="1172308"/>
            <a:ext cx="5216770" cy="5333268"/>
          </a:xfrm>
          <a:solidFill>
            <a:schemeClr val="bg1"/>
          </a:solidFill>
        </p:spPr>
        <p:txBody>
          <a:bodyPr/>
          <a:lstStyle/>
          <a:p>
            <a:pPr algn="ctr" eaLnBrk="1" hangingPunct="1"/>
            <a:r>
              <a:rPr lang="ru-RU" sz="1800" b="1" dirty="0" smtClean="0"/>
              <a:t>Возрастание цифр диапазона на практике (и развитие ассоциативной стратегии). </a:t>
            </a:r>
          </a:p>
          <a:p>
            <a:pPr indent="446088" eaLnBrk="1" hangingPunct="1"/>
            <a:endParaRPr lang="ru-RU" sz="2000" dirty="0" smtClean="0"/>
          </a:p>
          <a:p>
            <a:pPr indent="446088" eaLnBrk="1" hangingPunct="1"/>
            <a:r>
              <a:rPr lang="ru-RU" sz="2000" dirty="0" smtClean="0"/>
              <a:t>На протяжении многих месяцев с участием одного часа практики в день в течение 3-5 дней в неделю, обследуемый увеличил свою память запомнив с 7 до 79 числа. </a:t>
            </a:r>
          </a:p>
          <a:p>
            <a:pPr indent="446088" eaLnBrk="1" hangingPunct="1"/>
            <a:r>
              <a:rPr lang="ru-RU" sz="2000" dirty="0" smtClean="0"/>
              <a:t>Случайные цифры читались ему в размере одного в секунду. </a:t>
            </a:r>
          </a:p>
          <a:p>
            <a:pPr indent="446088" eaLnBrk="1" hangingPunct="1"/>
            <a:r>
              <a:rPr lang="ru-RU" sz="2000" dirty="0" smtClean="0"/>
              <a:t>Если последовательность была запомнена правильно, одна цифра была добавлена ​​в следующей последовательности. </a:t>
            </a:r>
          </a:p>
          <a:p>
            <a:pPr eaLnBrk="1" hangingPunct="1"/>
            <a:endParaRPr lang="ru-RU" dirty="0" smtClean="0"/>
          </a:p>
        </p:txBody>
      </p:sp>
      <p:pic>
        <p:nvPicPr>
          <p:cNvPr id="9220" name="Picture 3" descr="безымянный1"/>
          <p:cNvPicPr>
            <a:picLocks noGrp="1" noChangeAspect="1" noChangeArrowheads="1"/>
          </p:cNvPicPr>
          <p:nvPr>
            <p:ph idx="1"/>
          </p:nvPr>
        </p:nvPicPr>
        <p:blipFill>
          <a:blip r:embed="rId3" cstate="print"/>
          <a:srcRect/>
          <a:stretch>
            <a:fillRect/>
          </a:stretch>
        </p:blipFill>
        <p:spPr>
          <a:xfrm>
            <a:off x="5526088" y="312738"/>
            <a:ext cx="3362325" cy="40386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безымянный2"/>
          <p:cNvPicPr>
            <a:picLocks noChangeAspect="1" noChangeArrowheads="1"/>
          </p:cNvPicPr>
          <p:nvPr/>
        </p:nvPicPr>
        <p:blipFill>
          <a:blip r:embed="rId3" cstate="print"/>
          <a:srcRect/>
          <a:stretch>
            <a:fillRect/>
          </a:stretch>
        </p:blipFill>
        <p:spPr bwMode="auto">
          <a:xfrm>
            <a:off x="174625" y="481013"/>
            <a:ext cx="4965700" cy="5692775"/>
          </a:xfrm>
          <a:prstGeom prst="rect">
            <a:avLst/>
          </a:prstGeom>
          <a:noFill/>
          <a:ln w="9525">
            <a:noFill/>
            <a:miter lim="800000"/>
            <a:headEnd/>
            <a:tailEnd/>
          </a:ln>
        </p:spPr>
      </p:pic>
      <p:sp>
        <p:nvSpPr>
          <p:cNvPr id="10243" name="Text Box 3"/>
          <p:cNvSpPr txBox="1">
            <a:spLocks noChangeArrowheads="1"/>
          </p:cNvSpPr>
          <p:nvPr/>
        </p:nvSpPr>
        <p:spPr bwMode="auto">
          <a:xfrm>
            <a:off x="5251450" y="323850"/>
            <a:ext cx="3721100" cy="5754688"/>
          </a:xfrm>
          <a:prstGeom prst="rect">
            <a:avLst/>
          </a:prstGeom>
          <a:solidFill>
            <a:schemeClr val="bg1"/>
          </a:solidFill>
          <a:ln w="9525">
            <a:noFill/>
            <a:miter lim="800000"/>
            <a:headEnd/>
            <a:tailEnd/>
          </a:ln>
        </p:spPr>
        <p:txBody>
          <a:bodyPr>
            <a:spAutoFit/>
          </a:bodyPr>
          <a:lstStyle/>
          <a:p>
            <a:r>
              <a:rPr lang="ru-RU" sz="1600" dirty="0"/>
              <a:t>Сохранение в кратковременной памяти информации зависит от прошлого опыта, контекста и его предполагаемой важности. </a:t>
            </a:r>
          </a:p>
          <a:p>
            <a:r>
              <a:rPr lang="ru-RU" sz="1600" dirty="0"/>
              <a:t>А - Состояние позиции после двадцати первого хода белых в 10 игре  1985 г. на Чемпионате мира по шахматам между А. Карповым (белые) и Г. Каспаров (черный).</a:t>
            </a:r>
          </a:p>
          <a:p>
            <a:r>
              <a:rPr lang="ru-RU" sz="1600" dirty="0"/>
              <a:t> </a:t>
            </a:r>
            <a:r>
              <a:rPr lang="ru-RU" sz="1600" dirty="0" smtClean="0"/>
              <a:t>В -  </a:t>
            </a:r>
            <a:r>
              <a:rPr lang="ru-RU" sz="1600" dirty="0"/>
              <a:t>случайное расположение тех же 28 шахматных фигур. </a:t>
            </a:r>
          </a:p>
          <a:p>
            <a:r>
              <a:rPr lang="ru-RU" sz="1600" dirty="0"/>
              <a:t>После краткого обзора настоящей позиции, мастер-игрок реконструировал часть позиции с гораздо большей эффективностью, чем начинающие игроки. </a:t>
            </a:r>
          </a:p>
          <a:p>
            <a:r>
              <a:rPr lang="ru-RU" sz="1600" dirty="0"/>
              <a:t>В позиции с хаотически расположенными фигурами,  начинающие игроки справлялись так же хорошо а в некоторых случаях даже лучше, чем мастера.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69632" y="246185"/>
            <a:ext cx="6318737" cy="2031325"/>
          </a:xfrm>
          <a:prstGeom prst="rect">
            <a:avLst/>
          </a:prstGeom>
          <a:solidFill>
            <a:schemeClr val="bg1"/>
          </a:solidFill>
          <a:ln w="9525">
            <a:noFill/>
            <a:miter lim="800000"/>
            <a:headEnd/>
            <a:tailEnd/>
          </a:ln>
        </p:spPr>
        <p:txBody>
          <a:bodyPr wrap="square">
            <a:spAutoFit/>
          </a:bodyPr>
          <a:lstStyle/>
          <a:p>
            <a:pPr eaLnBrk="0" hangingPunct="0">
              <a:spcBef>
                <a:spcPct val="0"/>
              </a:spcBef>
            </a:pPr>
            <a:r>
              <a:rPr lang="ru-RU" dirty="0"/>
              <a:t>Ким Пик (</a:t>
            </a:r>
            <a:r>
              <a:rPr lang="ru-RU" dirty="0" err="1"/>
              <a:t>Kim</a:t>
            </a:r>
            <a:r>
              <a:rPr lang="ru-RU" dirty="0"/>
              <a:t> </a:t>
            </a:r>
            <a:r>
              <a:rPr lang="ru-RU" dirty="0" err="1"/>
              <a:t>Peek</a:t>
            </a:r>
            <a:r>
              <a:rPr lang="ru-RU" dirty="0"/>
              <a:t>) – человек с уникальной памятью. Ким прочитывает страницу за 8 - 10 секунд, сразу запоминая ее наизусть. В его памяти хранится 9 тыс. книг, охватывающих огромные области знания от Шекспира до композиторов и карт всех крупных городов США.</a:t>
            </a:r>
            <a:r>
              <a:rPr lang="en-US" dirty="0"/>
              <a:t> </a:t>
            </a:r>
            <a:endParaRPr lang="ru-RU" dirty="0"/>
          </a:p>
          <a:p>
            <a:pPr eaLnBrk="0" hangingPunct="0">
              <a:spcBef>
                <a:spcPct val="0"/>
              </a:spcBef>
            </a:pPr>
            <a:endParaRPr lang="ru-RU" dirty="0"/>
          </a:p>
        </p:txBody>
      </p:sp>
      <p:pic>
        <p:nvPicPr>
          <p:cNvPr id="11267" name="Picture 4" descr="безымянный3"/>
          <p:cNvPicPr>
            <a:picLocks noChangeAspect="1" noChangeArrowheads="1"/>
          </p:cNvPicPr>
          <p:nvPr/>
        </p:nvPicPr>
        <p:blipFill>
          <a:blip r:embed="rId3" cstate="print"/>
          <a:srcRect/>
          <a:stretch>
            <a:fillRect/>
          </a:stretch>
        </p:blipFill>
        <p:spPr bwMode="auto">
          <a:xfrm>
            <a:off x="138113" y="1998663"/>
            <a:ext cx="2813050" cy="4781550"/>
          </a:xfrm>
          <a:prstGeom prst="rect">
            <a:avLst/>
          </a:prstGeom>
          <a:noFill/>
          <a:ln w="9525">
            <a:noFill/>
            <a:miter lim="800000"/>
            <a:headEnd/>
            <a:tailEnd/>
          </a:ln>
        </p:spPr>
      </p:pic>
      <p:pic>
        <p:nvPicPr>
          <p:cNvPr id="11268" name="Picture 3" descr="безымянный1"/>
          <p:cNvPicPr>
            <a:picLocks noChangeAspect="1" noChangeArrowheads="1"/>
          </p:cNvPicPr>
          <p:nvPr/>
        </p:nvPicPr>
        <p:blipFill>
          <a:blip r:embed="rId4" cstate="print"/>
          <a:srcRect/>
          <a:stretch>
            <a:fillRect/>
          </a:stretch>
        </p:blipFill>
        <p:spPr bwMode="auto">
          <a:xfrm>
            <a:off x="6732587" y="0"/>
            <a:ext cx="2411413" cy="3117850"/>
          </a:xfrm>
          <a:prstGeom prst="rect">
            <a:avLst/>
          </a:prstGeom>
          <a:noFill/>
          <a:ln w="9525">
            <a:noFill/>
            <a:miter lim="800000"/>
            <a:headEnd/>
            <a:tailEnd/>
          </a:ln>
        </p:spPr>
      </p:pic>
      <p:sp>
        <p:nvSpPr>
          <p:cNvPr id="5" name="Прямоугольник 4"/>
          <p:cNvSpPr/>
          <p:nvPr/>
        </p:nvSpPr>
        <p:spPr>
          <a:xfrm>
            <a:off x="3001108" y="2708030"/>
            <a:ext cx="6142892" cy="3785652"/>
          </a:xfrm>
          <a:prstGeom prst="rect">
            <a:avLst/>
          </a:prstGeom>
          <a:solidFill>
            <a:schemeClr val="bg1"/>
          </a:solidFill>
        </p:spPr>
        <p:txBody>
          <a:bodyPr wrap="square">
            <a:spAutoFit/>
          </a:bodyPr>
          <a:lstStyle/>
          <a:p>
            <a:pPr eaLnBrk="0" hangingPunct="0">
              <a:spcBef>
                <a:spcPct val="0"/>
              </a:spcBef>
            </a:pPr>
            <a:r>
              <a:rPr lang="ru-RU" sz="1600" dirty="0" smtClean="0"/>
              <a:t>В мозге Кима обнаруживается множество аномалий, в том числе отсутствие мозолистого тела. У него также деформирован мозжечок, из-за чего многие простые движения в быту даются ему с трудом. В отличие от подавляющего большинства людей с феноменальной памятью, страдающих аутизмом и умственной отсталостью, Ким смог отчасти избавиться от своего аутизма, а недавно неплохо освоил игру на фортепиано. </a:t>
            </a:r>
          </a:p>
          <a:p>
            <a:pPr eaLnBrk="0" hangingPunct="0">
              <a:spcBef>
                <a:spcPct val="0"/>
              </a:spcBef>
            </a:pPr>
            <a:endParaRPr lang="ru-RU" sz="1600" dirty="0" smtClean="0"/>
          </a:p>
          <a:p>
            <a:pPr eaLnBrk="0" hangingPunct="0">
              <a:spcBef>
                <a:spcPct val="0"/>
              </a:spcBef>
            </a:pPr>
            <a:r>
              <a:rPr lang="ru-RU" sz="1600" dirty="0" smtClean="0"/>
              <a:t>Ким послужил прототипом главного героя фильма «Человек дождя», хотя автобиографические детали в фильме не соответствуют реальности.</a:t>
            </a:r>
          </a:p>
          <a:p>
            <a:pPr eaLnBrk="0" hangingPunct="0">
              <a:spcBef>
                <a:spcPct val="0"/>
              </a:spcBef>
            </a:pPr>
            <a:endParaRPr lang="ru-RU" sz="1600" dirty="0" smtClean="0"/>
          </a:p>
          <a:p>
            <a:pPr eaLnBrk="0" hangingPunct="0">
              <a:spcBef>
                <a:spcPct val="0"/>
              </a:spcBef>
            </a:pPr>
            <a:r>
              <a:rPr lang="ru-RU" sz="1600" dirty="0" smtClean="0"/>
              <a:t>Сходный случай описан в книге </a:t>
            </a:r>
            <a:r>
              <a:rPr lang="ru-RU" sz="1600" dirty="0" err="1" smtClean="0"/>
              <a:t>Лурия</a:t>
            </a:r>
            <a:r>
              <a:rPr lang="ru-RU" sz="1600" dirty="0" smtClean="0"/>
              <a:t> А.P. Маленькая книжка о большой памяти,1968.</a:t>
            </a:r>
            <a:endParaRPr lang="ru-RU" sz="1600" dirty="0"/>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4345</TotalTime>
  <Words>2741</Words>
  <Application>Microsoft Office PowerPoint</Application>
  <PresentationFormat>On-screen Show (4:3)</PresentationFormat>
  <Paragraphs>281</Paragraphs>
  <Slides>49</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Оформление по умолчанию</vt:lpstr>
      <vt:lpstr>Фотография Photo Editor</vt:lpstr>
      <vt:lpstr>Slide 1</vt:lpstr>
      <vt:lpstr>Slide 2</vt:lpstr>
      <vt:lpstr>Slide 3</vt:lpstr>
      <vt:lpstr>Slide 4</vt:lpstr>
      <vt:lpstr>Slide 5</vt:lpstr>
      <vt:lpstr>Slide 6</vt:lpstr>
      <vt:lpstr>Increasing the digit span by practice (and the development of associational strategies).  During many months involving one hour of practice a day for 3–5 days a week, this subject increased his digit span from 7 to 79 numbers. Random digits were read to him at the rate of one per second. If a sequence was recalled correctly, one digit was added to the next sequence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Спасибо</vt:lpstr>
    </vt:vector>
  </TitlesOfParts>
  <Company>VND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Timofeeva</dc:creator>
  <cp:lastModifiedBy>Windows User</cp:lastModifiedBy>
  <cp:revision>604</cp:revision>
  <dcterms:created xsi:type="dcterms:W3CDTF">2005-02-02T10:19:50Z</dcterms:created>
  <dcterms:modified xsi:type="dcterms:W3CDTF">2017-05-03T23:00:08Z</dcterms:modified>
</cp:coreProperties>
</file>