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gif"/><Relationship Id="rId7" Type="http://schemas.openxmlformats.org/officeDocument/2006/relationships/image" Target="../media/image14.jpeg"/><Relationship Id="rId2" Type="http://schemas.openxmlformats.org/officeDocument/2006/relationships/hyperlink" Target="https://www.zin.ru/biodiv/numsp.asp?tAbbr=AT&amp;tName=Arthropoda%A0-%A0%D7%EB%E5%ED%E8%F1%F2%EE%ED%EE%E3%E8%E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dirty="0" smtClean="0"/>
              <a:t>Общая характеристика ракообразных. Систематика</a:t>
            </a:r>
            <a:endParaRPr lang="ru-RU" dirty="0"/>
          </a:p>
        </p:txBody>
      </p:sp>
      <p:sp>
        <p:nvSpPr>
          <p:cNvPr id="16386" name="AutoShape 2" descr="http://900igr.net/up/datai/138652/0041-049-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10964" t="21050" r="37508" b="29834"/>
          <a:stretch>
            <a:fillRect/>
          </a:stretch>
        </p:blipFill>
        <p:spPr bwMode="auto">
          <a:xfrm>
            <a:off x="4347449" y="4000480"/>
            <a:ext cx="47965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http://b01.deliver.odai.yale.edu/53/fc/53fce2ad-c555-4a9c-a019-e2a678357198/74887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22400"/>
            <a:ext cx="2728234" cy="4035600"/>
          </a:xfrm>
          <a:prstGeom prst="rect">
            <a:avLst/>
          </a:prstGeom>
          <a:noFill/>
        </p:spPr>
      </p:pic>
      <p:pic>
        <p:nvPicPr>
          <p:cNvPr id="16393" name="Picture 9" descr="https://avatars.mds.yandex.net/get-zen_doc/1537151/pub_5e853275eb765756c9033aa6_5e8532c8862a504fb17b1c7e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3961386" cy="2218376"/>
          </a:xfrm>
          <a:prstGeom prst="rect">
            <a:avLst/>
          </a:prstGeom>
          <a:noFill/>
        </p:spPr>
      </p:pic>
      <p:pic>
        <p:nvPicPr>
          <p:cNvPr id="16395" name="Picture 11" descr="https://i.ytimg.com/vi/MM7ggKXZCEg/maxresdefault.jpg"/>
          <p:cNvPicPr>
            <a:picLocks noChangeAspect="1" noChangeArrowheads="1"/>
          </p:cNvPicPr>
          <p:nvPr/>
        </p:nvPicPr>
        <p:blipFill>
          <a:blip r:embed="rId5"/>
          <a:srcRect l="2956" t="10509" r="6895"/>
          <a:stretch>
            <a:fillRect/>
          </a:stretch>
        </p:blipFill>
        <p:spPr bwMode="auto">
          <a:xfrm>
            <a:off x="0" y="4000504"/>
            <a:ext cx="3575196" cy="199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29601" t="17541" r="14485" b="14047"/>
          <a:stretch>
            <a:fillRect/>
          </a:stretch>
        </p:blipFill>
        <p:spPr bwMode="auto">
          <a:xfrm>
            <a:off x="571472" y="357166"/>
            <a:ext cx="79406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29601" t="17542" r="14485" b="14046"/>
          <a:stretch>
            <a:fillRect/>
          </a:stretch>
        </p:blipFill>
        <p:spPr bwMode="auto">
          <a:xfrm>
            <a:off x="571472" y="285728"/>
            <a:ext cx="80340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29601" t="19296" r="14485" b="15800"/>
          <a:stretch>
            <a:fillRect/>
          </a:stretch>
        </p:blipFill>
        <p:spPr bwMode="auto">
          <a:xfrm>
            <a:off x="428596" y="428604"/>
            <a:ext cx="8215370" cy="59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9601" t="17542" r="14485" b="14046"/>
          <a:stretch>
            <a:fillRect/>
          </a:stretch>
        </p:blipFill>
        <p:spPr bwMode="auto">
          <a:xfrm>
            <a:off x="785786" y="500042"/>
            <a:ext cx="7643866" cy="58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30698" t="19296" r="14485" b="14046"/>
          <a:stretch>
            <a:fillRect/>
          </a:stretch>
        </p:blipFill>
        <p:spPr bwMode="auto">
          <a:xfrm>
            <a:off x="714348" y="357166"/>
            <a:ext cx="7805541" cy="59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29601" t="17542" r="14485" b="14046"/>
          <a:stretch>
            <a:fillRect/>
          </a:stretch>
        </p:blipFill>
        <p:spPr bwMode="auto">
          <a:xfrm>
            <a:off x="714348" y="281526"/>
            <a:ext cx="7759266" cy="593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Пищевой рацион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Crustacea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ими способы добывания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удивительно разнообразны.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Предковые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формы ракообразных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скорее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были небольшими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бентосными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животными, которые питались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взвешенными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воде частицами,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отфильтровывая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при помощи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покрытых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щетинками плавательных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конечностей.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Многие современные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ракообразные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продолжают питаться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взвешенными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воде частицами; механизмы,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обеспечивающие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подобный тип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возникали в эволюции этой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независимо несколько раз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продвинутые представители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Crustacea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перешли к другим способам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они превратились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растительноядных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хищных животных,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некоторые стали паразитами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конечности этих раков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массивными, что позволяет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для поглощения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растительной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животной пищи,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ползать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их помощью по поверхности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субстрата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рыться в грунте.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ракообразных конечности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головных и первых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туловищных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сегментов (мандибулы,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максиллы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ногочелюсти) специализированы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ротовые придатки,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участвующие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Ротовое отверстие у ракообразных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располагается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вентральной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поверхности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головы, пищеварительный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тракт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практически на всем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протяжении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прямой, за исключением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изгиба в самом переднем участке,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придающего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кишечнику в целом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J-образную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L-образную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Передняя кишка обычно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пищеводом и желудком.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ракообразных, поглощающих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пищевые частицы (например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Malacostraca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желудок приспособлен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измельчения, его стенки несут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противостоящие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 другу хитиновые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гребни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зубцы и известковые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тельца,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совокупности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образующие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«желудочную мельницу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31794" t="24558" r="16678" b="26326"/>
          <a:stretch>
            <a:fillRect/>
          </a:stretch>
        </p:blipFill>
        <p:spPr bwMode="auto">
          <a:xfrm>
            <a:off x="857224" y="928670"/>
            <a:ext cx="79143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Пищеварительная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Decapoda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выстланную кутикулой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сложно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дифференцированную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переднюю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кишку,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энтодермальную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среднюю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кишку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снабженную крупными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пищеварительными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железами,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имеющую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кутикулярную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выстилку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заднюю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кишку. Основные функции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кишки — измельчение пищи,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первичный гидролиз и сортировка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массы на мелкие съедобные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крупные несъедобные частицы.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мелкие частицы и продукты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гидролиза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поступают в пищеварительные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крупные частицы либо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выбрасываются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ротовое отверстие,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продвигаются дальше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кишечнику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заключаются в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фекальные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пеллеты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выводятся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Обычно в состав передней кишки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входят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короткий пищевод 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ним вместительный желудок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провентрикулюс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который у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десятиногих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подразделен на два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крупный передний — кардиальный и небольшой задний —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пилорический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Оба отдела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желудка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эктодермальное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происхождение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выстланы кутикулой,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стенки несут зубцы и щетинки. Они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 от друга перетяжкой,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узкое отверстие которой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содержимое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желудка может перемещаться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обоих направлениях. В дорсальных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обоих отделов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преимущественно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накапливаются крупные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неперевариваемые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кусочки, которые далее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кишечник. В вентральных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участках концентрируется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мелкодисперсный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перевариваемый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органический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материал, далее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поступающий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пищеварительные железы, где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происходит его окончательное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усвоение.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кардиальном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 желудка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располагаются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кутикулярная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желудочная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мельница» и фильтр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щетинок. Желудочная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мельница образована группой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обызвествленных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склеритов (зубов),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измельчают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пищу. Перетирание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пищи и движения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желудка совершаются благодаря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специальных, расположенных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снаружи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мышц, концы которых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прикреплены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основаниям зубов.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измельчением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полостное переваривание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счет пищеварительных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ферментов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поступающих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пищеварительных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желез. Фильтр кардиального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 плотно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щетинками. Он отделяет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вентральный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канал, ведущий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кардиального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пилорический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измельчения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переваривания пищи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диспергированные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частично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продукты проходят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фильтр и поступают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вентральный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пилорического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отдела.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неперевариваемые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частицы,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прошедшие через фильтр,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кардиального отдела по дорсальному каналу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пилорического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отдела.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пилорический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отдел 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попадают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кишку, где формируются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фекалии.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пилорическом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отделе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выделяются дорсальный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канал, который ведет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кишку, и сложно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вентральный участок,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собственно пищевой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перемещается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пищеварительные железы. В вентральной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зоне располагаются фильтрующий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фильтр железистой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Переваренная пища,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прошла через фильтр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кардиального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отдела, поступает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мускулистый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участок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пилорического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отдела, называемый фильтрующим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прессом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Фильтр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железистой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средней кишки прикрывает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отверстия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протоков пищеварительных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представляет собой еще один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фильтрующий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аппарат, размер ячеек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меньше, чем у фильтра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кардиального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отдела. Сокращение мышц,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обслуживающих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фильтрующий пресс,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проталкивает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жидкость через фильтр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железистой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средней кишки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железы, в то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удаляемые частицы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перемещаются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дорсальный канал и далее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Дорсальный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вентральный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пилорического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отдела разделены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пилорической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складкой, щетинки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предотвращают попадание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частиц на фильтр железистой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zin.ru/biodiv/img/tv_spa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47625" cy="47625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42757" t="45607" r="32027" b="21064"/>
          <a:stretch>
            <a:fillRect/>
          </a:stretch>
        </p:blipFill>
        <p:spPr bwMode="auto">
          <a:xfrm>
            <a:off x="0" y="0"/>
            <a:ext cx="38050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AutoShape 5" descr="https://konspekta.net/medlecbazaimg/127546068444.files/image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http://900igr.net/up/datas/128604/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095715" cy="3071787"/>
          </a:xfrm>
          <a:prstGeom prst="rect">
            <a:avLst/>
          </a:prstGeom>
          <a:noFill/>
        </p:spPr>
      </p:pic>
      <p:sp>
        <p:nvSpPr>
          <p:cNvPr id="15369" name="AutoShape 9" descr="https://fen.nsu.ru/posob/zbp/10/img/10_16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 descr="https://fen.nsu.ru/posob/zbp/10/img/10_16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4282887" cy="2285992"/>
          </a:xfrm>
          <a:prstGeom prst="rect">
            <a:avLst/>
          </a:prstGeom>
          <a:noFill/>
        </p:spPr>
      </p:pic>
      <p:sp>
        <p:nvSpPr>
          <p:cNvPr id="15373" name="AutoShape 13" descr="https://s1.slide-share.ru/s_slide/5e76f4d2c82bc19921cf00731b1ac334/c66a8c28-1539-4296-86a4-cd504ace398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6"/>
          <a:srcRect l="17317" t="13674" r="45183" b="29293"/>
          <a:stretch>
            <a:fillRect/>
          </a:stretch>
        </p:blipFill>
        <p:spPr bwMode="auto">
          <a:xfrm>
            <a:off x="214282" y="3214686"/>
            <a:ext cx="3832863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Пищеварительные железы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собой крупные органы,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состоящие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многочисленных слепо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замкнутых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трубочек, которые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происхождению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являются дивертикулами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средней кишки.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Эпителий,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формирующий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стенки трубочек,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несколько функций.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Секреторные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клетки, входящие в его состав продуцируют пищеварительные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ферменты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которые транспортируются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кардиальный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 желудка.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Всасывающие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клетки эпителия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фагоцитируют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органические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частицы, прошедшие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фильтрующий аппарат желудка,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переваривают 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внутриклеточно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 клетки путем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пиноцитоза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поглощают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жидкую фракцию пищевой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которой содержатся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питательные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вещества. Всасывающие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клетки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либо транспортируют эти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гемоцель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кровь, омывающую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пищеварительные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железы, либо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накапливают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в себе в качестве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организму энергетических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запасов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Непереваренные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остатки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фагоцитированных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клетками частиц путем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экзоцитоза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мембранной упаковке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выводятся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просвет трубочек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пищеварительной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железы.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Крупные несъедобные частицы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кишечнике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окружаются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перитрофической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мембраной, которую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формирует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эпителий средней кишки. Задняя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кишка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ректум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представляет собой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выстланную кутикулой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трубку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которая заканчивается анальным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отверстием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Этот отдел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пищеварительной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системы может через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счет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антиперистальтики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закачивать воду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кишку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что, возможно, облегчает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ней фекальных масс.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Максим\Desktop\ЛБШ 2020\Fig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17752" y="-1246333"/>
            <a:ext cx="5851310" cy="9201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22860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Ракообразные объединяет чрезвычайно разнообразных по строению, размерам и образу жизни животных, общее число видов 42 000.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существует несколько классификаций, членистоногих, согласно одной из них  ракообразные относятся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подтипу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Mandibulata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Жвалоносные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членистоногие. Этот таксон включает также трахейных (преимущественно наземные,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вторичноводные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Hexapoda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Myriapod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основываться на классификацию предложенную на сайте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Zin.ru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классификация и систематика ракообразных выглядит следующим образом</a:t>
            </a: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6050" y="2000240"/>
          <a:ext cx="3643337" cy="3027490"/>
        </p:xfrm>
        <a:graphic>
          <a:graphicData uri="http://schemas.openxmlformats.org/drawingml/2006/table">
            <a:tbl>
              <a:tblPr/>
              <a:tblGrid>
                <a:gridCol w="275807"/>
                <a:gridCol w="439019"/>
                <a:gridCol w="2928511"/>
              </a:tblGrid>
              <a:tr h="30655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Тип </a:t>
                      </a:r>
                      <a:r>
                        <a:rPr lang="ru-RU" sz="1600" b="1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Click to view Arthropoda"/>
                        </a:rPr>
                        <a:t>Arthropoda</a:t>
                      </a:r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Click to view Arthropoda"/>
                        </a:rPr>
                        <a:t> – Членистоногие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Под/тип </a:t>
                      </a:r>
                      <a:r>
                        <a:rPr lang="ru-RU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Crustacea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Branchiata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) – Ракообразные (</a:t>
                      </a:r>
                      <a:r>
                        <a:rPr lang="ru-RU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жабродышащие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Branchiopoda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Жаброногие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раки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Cephalocarida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Цефалокариды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Remipedia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Гребненогие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ремипедии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Maxillopoda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–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Челюстноногие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раки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Malacostraca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Высшие раки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3" name="Рисунок 1" descr="https://www.zin.ru/biodiv/img/tv_space.gif">
            <a:hlinkClick r:id="rId2" tooltip="&quot;Click to view Arthropoda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s://cdn.fishki.net/upload/post/2017/01/13/2189695/4ffcf1da590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2403995" cy="1609550"/>
          </a:xfrm>
          <a:prstGeom prst="rect">
            <a:avLst/>
          </a:prstGeom>
          <a:noFill/>
        </p:spPr>
      </p:pic>
      <p:pic>
        <p:nvPicPr>
          <p:cNvPr id="13318" name="Picture 6" descr="https://i.pinimg.com/originals/1a/d2/5c/1ad25caa1d4e37d7f87b0caaf8cb6b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2428892" cy="2862356"/>
          </a:xfrm>
          <a:prstGeom prst="rect">
            <a:avLst/>
          </a:prstGeom>
          <a:noFill/>
        </p:spPr>
      </p:pic>
      <p:pic>
        <p:nvPicPr>
          <p:cNvPr id="13320" name="Picture 8" descr="https://s.hdnux.com/photos/01/00/55/43/16963839/3/raw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1270" y="1785926"/>
            <a:ext cx="2742730" cy="2500330"/>
          </a:xfrm>
          <a:prstGeom prst="rect">
            <a:avLst/>
          </a:prstGeom>
          <a:noFill/>
        </p:spPr>
      </p:pic>
      <p:pic>
        <p:nvPicPr>
          <p:cNvPr id="13322" name="Picture 10" descr="https://www.canal-u.tv/media/images/tele2sciences/cyclops.le.cop.pode_10260/_mg_39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855219" y="4789117"/>
            <a:ext cx="2571746" cy="1566020"/>
          </a:xfrm>
          <a:prstGeom prst="rect">
            <a:avLst/>
          </a:prstGeom>
          <a:noFill/>
        </p:spPr>
      </p:pic>
      <p:pic>
        <p:nvPicPr>
          <p:cNvPr id="13324" name="Picture 12" descr="https://kochamyzwierzaki.pl/wp-content/uploads/2020/01/17138710-shrimp-1510825230-650-b74f0c80ce-1511284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5143512"/>
            <a:ext cx="3276093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78621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Морфологическое и экологическое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Crustacea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намного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превышает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все, что известно для любых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таксонов животных. Наряду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мелкими организмами, которые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достигают 1 мм, в составе этой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и такие гиганты, как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крабпаук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Macrocheira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у которого размах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ног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составляет 3 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Ракообразные — единственная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членистоногих группа,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представителей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которой характерно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двух пар антенн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расположенного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медиально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науплиального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глаза.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 3 — 4 простыми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глазками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устроенными по типу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пигментных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бокалов. Основная личинка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науплиус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Максимальное количество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мешковидных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нефридиев, которыми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обладать ракообразные, — две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одна из них приурочена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сегменту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несущему вторую пару антенн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АН), вторая — ко второму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максиллярному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сегменту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5" descr="http://b01.deliver.odai.yale.edu/53/fc/53fce2ad-c555-4a9c-a019-e2a678357198/7488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1928826" cy="2853117"/>
          </a:xfrm>
          <a:prstGeom prst="rect">
            <a:avLst/>
          </a:prstGeom>
          <a:noFill/>
        </p:spPr>
      </p:pic>
      <p:pic>
        <p:nvPicPr>
          <p:cNvPr id="5" name="Picture 9" descr="https://avatars.mds.yandex.net/get-zen_doc/1537151/pub_5e853275eb765756c9033aa6_5e8532c8862a504fb17b1c7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17625"/>
            <a:ext cx="5072098" cy="284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://900igr.net/up/datai/138652/0016-018-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 l="31794" t="19296" r="16678" b="28079"/>
          <a:stretch>
            <a:fillRect/>
          </a:stretch>
        </p:blipFill>
        <p:spPr bwMode="auto">
          <a:xfrm>
            <a:off x="3000364" y="0"/>
            <a:ext cx="5779334" cy="36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 descr="https://www.joelsartore.com/assets/stock/FIS006/FIS006-0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48444"/>
            <a:ext cx="3470407" cy="2309556"/>
          </a:xfrm>
          <a:prstGeom prst="rect">
            <a:avLst/>
          </a:prstGeom>
          <a:noFill/>
        </p:spPr>
      </p:pic>
      <p:pic>
        <p:nvPicPr>
          <p:cNvPr id="11273" name="Picture 9" descr="https://alev.biz/wp-content/uploads/2017/02/mantis-shrimps_stomatopo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643314"/>
            <a:ext cx="5643570" cy="3174508"/>
          </a:xfrm>
          <a:prstGeom prst="rect">
            <a:avLst/>
          </a:prstGeom>
          <a:noFill/>
        </p:spPr>
      </p:pic>
      <p:pic>
        <p:nvPicPr>
          <p:cNvPr id="11277" name="Picture 13" descr="https://mtdata.ru/u1/photo2A5A/20954559210-0/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790435" y="1217933"/>
            <a:ext cx="4365815" cy="221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8505" t="17542" r="14485" b="15800"/>
          <a:stretch>
            <a:fillRect/>
          </a:stretch>
        </p:blipFill>
        <p:spPr bwMode="auto">
          <a:xfrm>
            <a:off x="1000100" y="642918"/>
            <a:ext cx="72340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29601" t="17541" r="14485" b="14047"/>
          <a:stretch>
            <a:fillRect/>
          </a:stretch>
        </p:blipFill>
        <p:spPr bwMode="auto">
          <a:xfrm>
            <a:off x="571472" y="285728"/>
            <a:ext cx="8099938" cy="619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29601" t="19296" r="14485" b="15800"/>
          <a:stretch>
            <a:fillRect/>
          </a:stretch>
        </p:blipFill>
        <p:spPr bwMode="auto">
          <a:xfrm>
            <a:off x="1000100" y="500042"/>
            <a:ext cx="74836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1154</Words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Общая характеристика ракообразных. Систематика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ракообразных. Систематика</dc:title>
  <dc:creator>Максим</dc:creator>
  <cp:lastModifiedBy>Максим</cp:lastModifiedBy>
  <cp:revision>19</cp:revision>
  <dcterms:created xsi:type="dcterms:W3CDTF">2020-11-12T10:07:18Z</dcterms:created>
  <dcterms:modified xsi:type="dcterms:W3CDTF">2020-11-12T13:22:15Z</dcterms:modified>
</cp:coreProperties>
</file>