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69" r:id="rId2"/>
    <p:sldId id="270" r:id="rId3"/>
    <p:sldId id="335" r:id="rId4"/>
    <p:sldId id="341" r:id="rId5"/>
    <p:sldId id="342" r:id="rId6"/>
    <p:sldId id="343" r:id="rId7"/>
    <p:sldId id="349" r:id="rId8"/>
    <p:sldId id="319" r:id="rId9"/>
    <p:sldId id="336" r:id="rId10"/>
    <p:sldId id="322" r:id="rId11"/>
    <p:sldId id="323" r:id="rId12"/>
    <p:sldId id="345" r:id="rId13"/>
    <p:sldId id="324" r:id="rId14"/>
    <p:sldId id="334" r:id="rId15"/>
    <p:sldId id="337" r:id="rId16"/>
    <p:sldId id="338" r:id="rId17"/>
    <p:sldId id="339" r:id="rId18"/>
    <p:sldId id="340" r:id="rId19"/>
    <p:sldId id="372" r:id="rId20"/>
    <p:sldId id="325" r:id="rId21"/>
    <p:sldId id="327" r:id="rId22"/>
    <p:sldId id="331" r:id="rId23"/>
    <p:sldId id="332" r:id="rId24"/>
    <p:sldId id="333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2D419-230E-40DD-AA15-56DBD3051BF8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7950-07AD-4A7F-9573-C75540146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Характер запоминания, его сила, яркость, четкость зависят от особенностей раздражителя, характера деятельности, психического состояния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7950-07AD-4A7F-9573-C755401463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Характер запоминания, его сила, яркость, четкость зависят от особенностей раздражителя, характера деятельности, психического состояния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7950-07AD-4A7F-9573-C7554014635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2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EBA4D7-2681-4A2E-BCA3-D5024D2AFD37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B1DC76-D393-4D17-8AF4-30E84F225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2210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Эмоции и чувства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эмоциональных состояний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относительно слабо выраженное эмоциональное состояние, захватывающее в течение длительного времени всю личность и отражающееся на деятельности, поведении человека.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не предметно, а личностно, оно не специальное переживание, приуроченное к какому-то частному событию, а разлитое общее состояние. Часто причина настроения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неосознаваема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оно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«беспредметно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человека характерен тот или иной тон настроения. Настроение может быть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стеническим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астеническим.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Аффекты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сильные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относительно кратковременные эмоциональные переживания, сопровождаемые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резковыраженными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движениями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висцериальными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проявлениями (А.Н.Леонтьев).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8" name="Содержимое 7" descr="s120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768752" cy="39541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Аффект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это кратковременная, бурно протекающая эмоциональная реакция, носящая характер эмоционального взрыва.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Аффекты возникают в ответ на уже наступившую ситуацию. </a:t>
            </a: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Развитие аффекта подчиняется следующему закону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чем сильнее исходный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мотивационный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стимул поведения и чем больше усилий пришлось затратить на то, чтобы его реализовать, чем меньше итог, полученный в результате всего этого, тем сильнее возникающий аффект.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"Аффективные комплексы" порой вытесняются сознанием.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Появление аффекта связано с возникновением в коре мозга очага возбуждения, в результате чего происходит ослабление тормозных процессов и кора теряет возможность контроля.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Содержание и характер аффекта,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мнению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А.Н.Леонтьева, С.Л.Рубинштейна, можно изменить под действием воспитания и самовоспитания.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2E507A"/>
                </a:solidFill>
              </a:rPr>
              <a:t>Страсть</a:t>
            </a:r>
            <a:r>
              <a:rPr lang="ru-RU" dirty="0" smtClean="0">
                <a:solidFill>
                  <a:srgbClr val="2E507A"/>
                </a:solidFill>
              </a:rPr>
              <a:t> - сильное, стойкое, длительное чувство, которое пустив корни в человеке захватывает его и владеет им 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2E507A"/>
                </a:solidFill>
              </a:rPr>
              <a:t>Страсть – </a:t>
            </a:r>
            <a:r>
              <a:rPr lang="ru-RU" dirty="0" smtClean="0">
                <a:solidFill>
                  <a:srgbClr val="2E507A"/>
                </a:solidFill>
              </a:rPr>
              <a:t>это длительное, устойчивое и глубокое чувство, ставшее характеристикой личности.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2E507A"/>
                </a:solidFill>
              </a:rPr>
              <a:t>Страсть связана с какими либо стремлениями, интересами, деятельностью. Сила чувства влияет на одну направленность - объект страсти.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2E507A"/>
                </a:solidFill>
              </a:rPr>
              <a:t>Страсть бывает положительная (театралы, болельщики) или отрицательная (азартные игры).</a:t>
            </a:r>
            <a:endParaRPr lang="ru-RU" dirty="0">
              <a:solidFill>
                <a:srgbClr val="2E507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7920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Чувство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568951" cy="504056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Чувство </a:t>
            </a:r>
            <a:r>
              <a:rPr lang="ru-RU" dirty="0" smtClean="0"/>
              <a:t>– это устойчивое эмоционально окрашенное отношение к какому-либо объекту/субъекту, которое не является реакцией на конкретные ситуации или события. </a:t>
            </a:r>
          </a:p>
          <a:p>
            <a:pPr algn="just"/>
            <a:r>
              <a:rPr lang="ru-RU" dirty="0" smtClean="0"/>
              <a:t>Чувство более </a:t>
            </a:r>
            <a:r>
              <a:rPr lang="ru-RU" dirty="0" smtClean="0"/>
              <a:t>сложное, </a:t>
            </a:r>
            <a:r>
              <a:rPr lang="ru-RU" dirty="0" smtClean="0"/>
              <a:t>постоянное, устоявшееся эмоциональное отношение человека. </a:t>
            </a:r>
          </a:p>
          <a:p>
            <a:pPr algn="just"/>
            <a:r>
              <a:rPr lang="ru-RU" dirty="0" smtClean="0"/>
              <a:t>Чувства </a:t>
            </a:r>
            <a:r>
              <a:rPr lang="ru-RU" dirty="0" err="1" smtClean="0"/>
              <a:t>неситуативны</a:t>
            </a:r>
            <a:r>
              <a:rPr lang="ru-RU" dirty="0" smtClean="0"/>
              <a:t> (родители, любящие своего ребёнка, могут на него рассердиться по поводу того или иного поступка, однако они не перестают его любить). </a:t>
            </a:r>
          </a:p>
          <a:p>
            <a:pPr algn="just"/>
            <a:r>
              <a:rPr lang="ru-RU" dirty="0" smtClean="0"/>
              <a:t>Чувства носят отчётливо выраженный предметный характер, в результате обобщения эмоций.</a:t>
            </a:r>
          </a:p>
          <a:p>
            <a:pPr algn="just"/>
            <a:r>
              <a:rPr lang="ru-RU" dirty="0" smtClean="0"/>
              <a:t>Чувства отражают не объективную, а субъективную, обычно бессознательную оценку объекта.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229600" cy="43243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отличие от эмоций, эмоциональные процессы, описываемые понятием «чувство», привязаны к объектам: они возникают по отношению к кому или чему-либо, а не к ситуации в целом.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боюсь этого человека» — это чувство, а «Мне страшно» — это эмоция.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Функции чувств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Адаптивная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Мотивационная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чувств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Низшие чувства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связаны с удовлетворением или неудовлетворением органических потребностей в пище, воде, тепле, свежем воздухе и т.д.)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Высшие чувства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присущи только человеку. Они тесно связаны с его личностью, с отношением к жизни, к людям, с убеждениями и взглядами.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Выделяют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три вида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таких чувств 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нравственные,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интеллектуальные,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эстетические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Моральные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нравственные)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чувства – это чувство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патриотизма,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долга, чести и т. п.).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чувства, связанны с удовлетворением познавательных интересов, с умственной деятельностью человека. Интеллектуальные чувства выражают отношение человека к своим мыслям, процессу и результатам интеллектуальной  деятельности. Это чувства удивления, чувство сомнения, чувство уверенности, чувство удовлетворения.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Эстетические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это чувство красоты, чувство прекрасного.  Источник эстетических чувств –  природа и произведения искусства: музыка, живопись, художественная проза и поэзия и т.д.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Стресс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3777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стрессом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понимают неспецифический ответ организма на предъявляемые ему внешние или внутренние требования.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Являясь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одновременно самостоятельным физиологическим, психическим и социальным явлением, стресс по своей сути представляет собой еще один вид эмо­ционального состояния. Это состояние характеризуется повышенной физиологи­ческой и психической активностью. При этом одной из главных характеристик стресса является его крайняя неустойчивость. При благоприятных условиях это состояние может трансформироваться в оптимальное состояние, а при неблаго­приятных условиях — в состояние нервно-эмоциональной напряженности, для ко­торого характерно снижение работоспособности и эффективности функциониро­вания систем и органов, истощение энергетических ресурсов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Стресс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возникает тогда, когда организм вынужден адаптироваться к новым условиям, т. е. стресс неотделим от процесса адаптации.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77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Эмоции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640961" cy="49685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Эмоция</a:t>
            </a:r>
            <a:r>
              <a:rPr lang="ru-RU" dirty="0" smtClean="0"/>
              <a:t> (от лат. </a:t>
            </a:r>
            <a:r>
              <a:rPr lang="en-US" dirty="0" err="1" smtClean="0"/>
              <a:t>emoveo</a:t>
            </a:r>
            <a:r>
              <a:rPr lang="ru-RU" dirty="0" smtClean="0"/>
              <a:t> - потрясаю, волную) означает неравнодушное отношение к различным событиям и ситуациям в жизни. </a:t>
            </a:r>
          </a:p>
          <a:p>
            <a:pPr algn="just"/>
            <a:r>
              <a:rPr lang="ru-RU" b="1" dirty="0" smtClean="0"/>
              <a:t>Эмоции</a:t>
            </a:r>
            <a:r>
              <a:rPr lang="ru-RU" dirty="0" smtClean="0"/>
              <a:t> - психическое отражение актуального состояния потребности. (С.Л Рубинштейн.)</a:t>
            </a:r>
          </a:p>
          <a:p>
            <a:pPr algn="just"/>
            <a:r>
              <a:rPr lang="ru-RU" b="1" dirty="0" smtClean="0"/>
              <a:t>Эмоции </a:t>
            </a:r>
            <a:r>
              <a:rPr lang="ru-RU" dirty="0" smtClean="0"/>
              <a:t>– состояния, связанные с оценкой значимости для индивида действующих на него факторов и выражающиеся прежде всего в форме непосредственных переживаний удовлетворения или неудовлетворения актуальных потребностей.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Являются одним из главных регуляторов </a:t>
            </a:r>
            <a:r>
              <a:rPr lang="ru-RU" dirty="0" smtClean="0"/>
              <a:t>деятельности.</a:t>
            </a:r>
            <a:endParaRPr lang="ru-RU" b="1" dirty="0" smtClean="0"/>
          </a:p>
          <a:p>
            <a:pPr algn="just"/>
            <a:r>
              <a:rPr lang="ru-RU" dirty="0" smtClean="0"/>
              <a:t>Эмоции </a:t>
            </a:r>
            <a:r>
              <a:rPr lang="ru-RU" dirty="0" smtClean="0"/>
              <a:t>более </a:t>
            </a:r>
            <a:r>
              <a:rPr lang="ru-RU" dirty="0" smtClean="0"/>
              <a:t>простое </a:t>
            </a:r>
            <a:r>
              <a:rPr lang="ru-RU" dirty="0"/>
              <a:t>чем </a:t>
            </a:r>
            <a:r>
              <a:rPr lang="ru-RU" dirty="0" smtClean="0"/>
              <a:t>чувства, </a:t>
            </a:r>
            <a:r>
              <a:rPr lang="ru-RU" dirty="0"/>
              <a:t>непосредственное переживание </a:t>
            </a:r>
            <a:r>
              <a:rPr lang="ru-RU" dirty="0" smtClean="0"/>
              <a:t>в данный момент.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ФРУСТРАЦИЯ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897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Фрустрация (от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лат.обман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тщетное ожидание).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Негативное психическое состояние, обусловленное невозможностью удовлетворения тех или иных потребностей.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Фрустрация — это состояние человека, выражающееся в характерных особенностях переживаний и поведения и вызываемое непреодолимыми трудностями, возникающими на пути к достижению цели или решению задачи (Н. Д. Левитов).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Эффективность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деятельности при этом существенно снижается, возможен полный отказ от нее.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Тревожность, ситуативная и личностная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3924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Ситуативная тревожность – отрицательное эмоциональное состояние, связанное с переживаниями чего-то опасного, страшного, возникающее в реальной ситуации опасности.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Личностная тревожность – черта личности, которая связана со снижением порога чувствительности по отношению к стрессорам. Проявляется даже в нейтральных ситуациях. 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61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это способность человека сознательно контролировать свою деятельность и активно управлять ею, преодолевая препятствия и подчиняя её сознательно поставленной цели.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Воля является психической функцией, которая буквально пронизывает все стороны жизни человека. Она задает упорядоченность целенаправленность и сознательность человеческой жизни и деятельности.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Функции воли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Селективная функция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 мотивов и целей при их конфликте.                                                 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Инициирующая функция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восполнение дефицита побуждения к действию при отсутствии его достаточной мотивации.  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Ингибирующая функция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ослабление избыточной мотивации при нежелательности действия.                        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Стабилизирующая функция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поддержание выбранного уровня выполнения действия при, наличии помех .               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Произвольная регуляция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внешних и внутренних действий и психических процессов.            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Характеристики волевого акта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Волевой акт заключается в том, что он всегда связан с приложением усилий, принятием решений и их реализацией. Воля предполагает борьбу мотивов.   Волевой процесс имеет либо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один,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либо 2 и более мотивов.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Если мотив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один,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 ему ничто не мешает реализоваться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такую деятельность называют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импульсивной,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непроизвольной.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мотивов 2 и более, то возможна борьба мотивов и данный процесс становится произвольным. 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Наличие продуманного плана осуществления намеченного действия.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3. Усиленное внимание к волевому действию и отсутствие непосредственного удовольствия получаемого в процессе и в результате его выполнения.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31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Психические свойства личности:</a:t>
            </a:r>
            <a:br>
              <a:rPr lang="ru-RU" sz="6600" b="1" dirty="0" smtClean="0"/>
            </a:b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ТЕМПЕРАМЕНТ</a:t>
            </a:r>
            <a:b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</a:t>
            </a:r>
            <a:br>
              <a:rPr lang="ru-RU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6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17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72008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ТЕМПЕРАМЕНТ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640961" cy="496855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Темперамент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это индивидуальные особенности человека, определяющие динамику его психической деятельности и поведения.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Темперамент характеризует человека главным образом с точки зрения скорости протекания и интенсивности всех психических процессов – познавательных, эмоциональных, волевых. Темперамент определяет лишь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динамические,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 содержательные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характеристики поведения. 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Темперамент не предопределяет черт характера, хотя между ними и свойствами темперамента существует тесная взаимосвязь, и не определяет уровень развития общих и специальных способностей.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008111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Три системы объяснения сущности темперамента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60" cy="475252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1. 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Гуморальная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(Гиппократ, Гален) связывала состояние организма с различным соотношением соков в нем.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2. 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Конституциональная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(Э.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Кречмер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Шелдон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 исходит из различий в конституции организма.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Физиологическая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(учение И.П. Павлова, В.Д.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Небылицын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) связывает типы темперамента с деятельностью центральной нервной системы.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3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3"/>
            <a:ext cx="7772400" cy="576064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Гуморальная теория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Древнегреческий врач Гиппократ (460–877 гг. до н. э.) считал, что темперамент человека определяется тем, какая из четырех жидкостей преобладает в организме: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кровь («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сангвис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»), то человек активен, энергичен, жизнерадостен, общителен;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слизь («флегма»), то человек спокоен, медлителен, уравновешен, плохо приспосабливается к новым условиям;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если желчь («холе»), то человек будет желчным, раздражительным, возбудимым, несдержанным, с быстрой сменой настроения;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если же черная желчь –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мелайне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холе», то человек болезненно застенчив, впечатлителен, склонен к грусти, робости, замкнутости.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831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1412875"/>
            <a:ext cx="7772400" cy="4895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99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Внешнее выражение эмоций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4644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Сильные чувства связаны с изменением кровообращения (страх – человек бледнеет, стыд, смущение – человек краснеет).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Страх усиливает потоотделение, сердце начинает учащенно биться или, наоборот, замирает.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При гневе и радости учащается дыхание.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Эмоции проявляются в мимике, пантомимике, интонации, тоне голоса.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Конституциональная теория темперамента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85000" lnSpcReduction="10000"/>
          </a:bodyPr>
          <a:lstStyle/>
          <a:p>
            <a:pPr marL="0" indent="256032" algn="just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Немецкий психолог и психиатр Эрнст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Кречмер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(1888–1964) отождествлял характер и темперамент. В своей работе «Строение тела и характер» (1921) он попытался определить связи, существующие между психическим складом человека и строением его тела.</a:t>
            </a:r>
          </a:p>
          <a:p>
            <a:pPr marL="0" indent="256032" algn="just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Система Э.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Кречмера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предназначалась для диагностики психических заболеваний и позволяла предвидеть направление и формы негативных изменений психики индивида. </a:t>
            </a:r>
          </a:p>
          <a:p>
            <a:pPr marL="0" indent="256032" algn="just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Он пришел к выводу, что существуют три основных типа телесной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8249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404664"/>
            <a:ext cx="8751887" cy="612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477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876744" cy="576064"/>
          </a:xfrm>
        </p:spPr>
        <p:txBody>
          <a:bodyPr>
            <a:noAutofit/>
          </a:bodyPr>
          <a:lstStyle/>
          <a:p>
            <a:r>
              <a:rPr lang="ru-RU" sz="3200" i="1" dirty="0" err="1" smtClean="0"/>
              <a:t>Циклотимик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27984" y="1196752"/>
            <a:ext cx="4536504" cy="54316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Пикническое телосложение имеет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циклотимик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эмоции которого колеблются между радостью и печалью, он общителен, добродушен, реалистичен во взглядах.</a:t>
            </a:r>
          </a:p>
          <a:p>
            <a:pPr algn="just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Черты характера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пикника-циклотимика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постоянно расслабленное состояние, ровные эмоции, для него характерны любовь к физическому комфорту, получению удовольствия, терпимость. В случае затруднения он нуждается в обществе других людей, как правило, его можно отнести к разряду «хороший семьянин». В состоянии опьянения расслаблен и общителен.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908721"/>
            <a:ext cx="420357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61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92696"/>
            <a:ext cx="4884856" cy="576064"/>
          </a:xfrm>
        </p:spPr>
        <p:txBody>
          <a:bodyPr>
            <a:noAutofit/>
          </a:bodyPr>
          <a:lstStyle/>
          <a:p>
            <a:r>
              <a:rPr lang="ru-RU" sz="4000" i="1" dirty="0" err="1" smtClean="0"/>
              <a:t>Искотимик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3928" y="1268761"/>
            <a:ext cx="4812848" cy="535968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Атлетическое телосложение имеют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</a:rPr>
              <a:t>искотимики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двух типов: либо уверенный в себе, агрессивный; либо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маловпечатлительный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со сдержанными жестами и мимикой, с невысокой гибкостью мышления.</a:t>
            </a:r>
          </a:p>
          <a:p>
            <a:pPr algn="just"/>
            <a:endParaRPr lang="ru-RU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Черты характера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атлетика-искотимика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: решительность, склонность к риску, доминированию, жажда власти, агрессивность, храбрость, психологическая «толстокожесть», энергичность, любовь к шумному времяпрепровождению, отсутствие жалости и такта. В состоянии опьянения самодоволен и агрессивен; в тяжелые минуты нуждается в деятельности, а не в людях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76288"/>
            <a:ext cx="331236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512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668832" cy="720080"/>
          </a:xfrm>
        </p:spPr>
        <p:txBody>
          <a:bodyPr>
            <a:normAutofit/>
          </a:bodyPr>
          <a:lstStyle/>
          <a:p>
            <a:r>
              <a:rPr lang="ru-RU" sz="3600" i="1" dirty="0" err="1" smtClean="0"/>
              <a:t>Шизотимик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139952" y="1484785"/>
            <a:ext cx="4596824" cy="514366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Астеничеякое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строение тела имеют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</a:rPr>
              <a:t>шизотимики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– чувствительные, ранимые, склонные к абстракции и размышлениям люди.</a:t>
            </a:r>
          </a:p>
          <a:p>
            <a:pPr algn="just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Черты характера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астеников-шизотимиков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: затруднения в общении (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социофобия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), стремление к общению с младшими, скрытность, умение контролировать свои эмоции, повышенные тревожность, уровень внимания (всегда настороже); сдержанность движений, чопорность. Кроме этого, отмечаются и такие особенности, как повышенная чувствительность к боли, обидчивость, хроническая усталость, устойчивость к алкоголю и депрессантам. В тяжелые минуты нуждается в уединении.</a:t>
            </a: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3987552" cy="58521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83" y="1844824"/>
            <a:ext cx="3528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01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Физиологическая основа темперамента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Autofit/>
          </a:bodyPr>
          <a:lstStyle/>
          <a:p>
            <a:pPr marL="0" indent="256032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опытной обстановке И.П. Павловым были выделены следующие основные свойства нервных процессов: сила, уравновешенность и подвижность возбуждения и торможения.</a:t>
            </a:r>
          </a:p>
          <a:p>
            <a:pPr marL="0" indent="256032" algn="just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Сила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нервных процессов определяет работоспособность нервной клетки и способность нервной системы выдерживать длительные и большие нагрузки. </a:t>
            </a:r>
          </a:p>
          <a:p>
            <a:pPr marL="0" indent="256032" algn="just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Уравновешенность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процессов возбуждения и торможения выражает степень соответствия силы возбуждения силе торможения, их баланс или соотношение. Они могут быть примерно одинаковыми (уравновешенными, одинаково сильными или слабыми, или неуравновешенными, когда один из них преобладает, доминирует).</a:t>
            </a:r>
          </a:p>
          <a:p>
            <a:pPr marL="0" indent="256032" algn="just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Подвижность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– это способность нервных процессов быстро сменять друг друга, быстрота и легкость приспособления к новым воздействиям; именно от этого зависит скорость образования условных рефлексов.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3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64705"/>
            <a:ext cx="8280920" cy="5809134"/>
          </a:xfrm>
        </p:spPr>
        <p:txBody>
          <a:bodyPr>
            <a:normAutofit lnSpcReduction="10000"/>
          </a:bodyPr>
          <a:lstStyle/>
          <a:p>
            <a:pPr marL="0" indent="256032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Сочетание свойств нервной системы, определяющее индивидуальные особенности условно-рефлекторной деятельности и темперамента, называется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типом высшей нервной деятельности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человека и животных, который врожден и в целом вряд ли может быть изменен. </a:t>
            </a:r>
          </a:p>
          <a:p>
            <a:pPr marL="0" indent="256032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Однако отдельные его черты в течение жизни могут меняться (особенно в детском возрасте) в связи с условиями жизни и воспитания.</a:t>
            </a:r>
          </a:p>
          <a:p>
            <a:pPr marL="0" indent="256032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Тип высшей нервной деятельности (ВНД) является физиологической основой темперамента.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Различают четыре основных типа ВНД: слабый, безудержный, живой, спокойный. Слабый тип ВНД является физиологической основой меланхолического темперамента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безудержный -холерического, живой - сангвинического, спокойный – флегматического.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9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588712" cy="4320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Холерик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99992" y="1124744"/>
            <a:ext cx="4236784" cy="5503703"/>
          </a:xfrm>
        </p:spPr>
        <p:txBody>
          <a:bodyPr>
            <a:normAutofit fontScale="92500"/>
          </a:bodyPr>
          <a:lstStyle/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 представителей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холерического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темперамента возбуждение преобладает над торможением, они реагируют на все происходящее быстро, часто поступают необдуманно, не успевают сдержаться, затормозить.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Для них характерны аффективное поведение, пониженные самоуправление и контроль, резкие, порывистые, угловатые движения, необузданность, общая подвижность, неровность поведения и самочувствия;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речь быстрая, громкая с постепенным переходом на крик.</a:t>
            </a:r>
          </a:p>
          <a:p>
            <a:pPr indent="457200" algn="just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Холерику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свойственна эмоциональная взрывчатость; все эмоции – и положительные, и (чаще) отрицательные – очень бурные: гнев, возмущение, ярость, злоба; большая сила чувств, страстность.</a:t>
            </a: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6043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405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3496" y="620688"/>
            <a:ext cx="338328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Сангвиник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427984" y="1052736"/>
            <a:ext cx="4536504" cy="5575711"/>
          </a:xfrm>
        </p:spPr>
        <p:txBody>
          <a:bodyPr>
            <a:normAutofit fontScale="70000" lnSpcReduction="20000"/>
          </a:bodyPr>
          <a:lstStyle/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Людей с чертами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сангвинического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темперамента отличают повышенная моторность, но движения у них плавные, им свойственны живость, подвижность, суетливость; речь громкая, быстрая, отчетливая; они легко переносят трудности; их несложно дисциплинировать; это обладатели ловких («золотых») рук.</a:t>
            </a:r>
          </a:p>
          <a:p>
            <a:pPr indent="457200"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Сангвиника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отличает всегда положительный настрой, он – неунывающий оптимист, которому свойственны сильные положительные эмоции; чувства сильны, но не глубоки. 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людей этого типа характерны изменчивость чувств, привязанностей, интересов, взглядов, эмоциональная неустойчивость, «толстокожесть»; они быстро забывают обиды; у них богатые мимика и пантомимика, чувства ярки и выразительны. 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стрессовой ситуации проявляется так называемая «реакция льва» – сангвиник активно, обдуманно защищает себя, нормализует обстановку.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4744"/>
            <a:ext cx="42035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616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692696"/>
            <a:ext cx="338328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Флегматик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4048" y="1268760"/>
            <a:ext cx="3888432" cy="5359687"/>
          </a:xfrm>
        </p:spPr>
        <p:txBody>
          <a:bodyPr>
            <a:normAutofit fontScale="92500" lnSpcReduction="10000"/>
          </a:bodyPr>
          <a:lstStyle/>
          <a:p>
            <a:pPr indent="4320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флегматиков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движения скупы, но рациональны; реакция замедленная, для них характерны невозмутимость, спокойствие, хорошая сопротивляемость трудностям; они не любят менять привычки, распорядок жизни, работу, друзей; поведение ровное; настроение стабильное;  речь медленная, монотонная, однообразная.</a:t>
            </a:r>
          </a:p>
          <a:p>
            <a:pPr indent="4320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флегматиков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чувства возникают медленно, но сохраняются длительно (однолюбы); внешне чувства обеднены, но они очень глубоки и содержательны. Эти люди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малоэмоциональны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– их трудно рассмешить или опечалить; мимика бедная, однообразная. Они не обидчивы, но и не расположены к веселью.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6288"/>
            <a:ext cx="4536504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63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1626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620688"/>
            <a:ext cx="494801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692696"/>
            <a:ext cx="3732728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Меланхолик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95936" y="1124744"/>
            <a:ext cx="4968552" cy="5503703"/>
          </a:xfrm>
        </p:spPr>
        <p:txBody>
          <a:bodyPr>
            <a:normAutofit fontScale="92500" lnSpcReduction="20000"/>
          </a:bodyPr>
          <a:lstStyle/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 представителей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меланхолического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темперамента движения медлительны, однообразны; им свойственны пассивность, заторможенность; плохая сопротивляемость трудностям. Сильный раздражитель может вызвать срыв, растерянность.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Настроение очень изменчиво.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Говорят тихо, постепенно переходят на шепот.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Часто имеют выраженные художественные и интеллектуальные способности.</a:t>
            </a:r>
          </a:p>
          <a:p>
            <a:pPr indent="457200" algn="just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Меланхоликов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отличают высочайшая чувствительность, болезненная ранимость, впечатлительность; чувства возникают медленно, но они очень сильны, глубоки и устойчивы; мимика малоподвижна. Они тяжело переносят обиды и огорчения, хотя внешне это выражено слабо; им свойственны прорывы чувств – истерика, слезы, отчаяние. </a:t>
            </a:r>
          </a:p>
          <a:p>
            <a:pPr indent="457200"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Меланхоликов отличают подавленность, мрачность, замкнутость, скрытность, склонность погружаться в собственные переживания; в их настроении преобладают тоска, неуверенность, грусть, печаль, страх.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124744"/>
            <a:ext cx="3699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072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Характер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Характер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 целостное образование личности, определяющее особенности деятельности и поведения человека и отличающееся устойчивым отношением к различным сторонам действительности – к себе, людям, труду.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Характер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это неповторимое, индивидуальное сочетание устойчивых психологических черт личности, показывающих отношение человека к окружающему миру, выражающееся в его поведении и поступках.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89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8681"/>
            <a:ext cx="8892480" cy="6025158"/>
          </a:xfrm>
        </p:spPr>
        <p:txBody>
          <a:bodyPr>
            <a:normAutofit/>
          </a:bodyPr>
          <a:lstStyle/>
          <a:p>
            <a:pPr indent="256032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своей природе характер представляет собой социально-психологическое образование личности, так как он отражает главным образом объективные взаимоотношения людей и их отношения к различным общественным явлениям, событиям, вещам и к себе. </a:t>
            </a:r>
          </a:p>
          <a:p>
            <a:pPr indent="256032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Характер накладывает отпечаток на все поступки, мысли и чувства человека. </a:t>
            </a:r>
          </a:p>
          <a:p>
            <a:pPr indent="256032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Характерными следует считать не все особенности человека, а только существенные и устойчивые, в которых проявляются воля и мотивация поведения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98708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Характер тесно связан с другими сторонами личности, в частности с темпераментом. 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Но если в темпераменте личность раскрывается со стороны ее динамических проявлений, то в характере – со стороны содержания. Темперамент сам по себе не может быть «плохим» или «хорошим», а в отношении характера мы постоянно пользуемся такими определениями.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Характер, являясь следствием отражения всей сложности жизненных влияний, формируется в процессе активного взаимодействия личности и среды. 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отличие от темперамента характер изменяется в течение жизни. На период детства приходится основной этап в формировании характера. </a:t>
            </a:r>
          </a:p>
          <a:p>
            <a:pPr indent="4572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Нет такого характера, который нельзя было бы изменить в лучшую сторону.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9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ru-RU" dirty="0" smtClean="0"/>
              <a:t>Структура характера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Черты характера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 устойчивые особенности в поведении человека, которые стали свойствами самой личности.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Отдельные черты характера зависят друг от друга, связаны друг с другом, отражают отношения человека к различным сторонам действительности и образуют целостную организацию, которую называют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структурой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848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634484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характера выделяют две группы черт.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черты характера, в которых выражена направленность личности, т. е. система отношений к окружающей действительности: к обществу, к людям, к себе, к труду и т. п., и индивидуально своеобразные способы осуществления этих отношений.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Направленность определяет цели и устремления человека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волевые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черты характера выражают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 и умеет ли человек преодолевать препятствия на пути к цели.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и другие классификации черт характера.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Например, Р.С.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выделяет три группы черт: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(стремление добиваться успеха);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(добросовестность, ответственность, аккуратность);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(открытость, общительность, интерес и внимание к людям).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80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Акцентуации характера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Акцентуация характера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 понятие, введенное немецким психологом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Леонгардом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(1904–1988) и обозначающее чрезмерную выраженность отдельных черт характера и их сочетаний, представляющую крайние варианты нормы, граничащие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психопатиями.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Психопатия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болезненное уродство характера (не затрагивающее интеллект),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 котором резко нарушаются взаимоотношения с окружающими людьми.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6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836712"/>
            <a:ext cx="6350000" cy="5767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rt-poberi.ru/wp-content/uploads/proga/111/images/igor-08january171416441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5"/>
            <a:ext cx="752534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8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3"/>
            <a:ext cx="7772400" cy="57606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Функции эмоций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Можно выделить несколько групп функций эмоций.</a:t>
            </a:r>
          </a:p>
          <a:p>
            <a:pPr algn="just"/>
            <a:r>
              <a:rPr lang="ru-RU" dirty="0" smtClean="0"/>
              <a:t>      1. </a:t>
            </a:r>
            <a:r>
              <a:rPr lang="ru-RU" b="1" dirty="0" smtClean="0"/>
              <a:t>Функция оценки. </a:t>
            </a:r>
            <a:r>
              <a:rPr lang="ru-RU" dirty="0" smtClean="0"/>
              <a:t>Она является центральной функцией.</a:t>
            </a:r>
          </a:p>
          <a:p>
            <a:pPr algn="just"/>
            <a:r>
              <a:rPr lang="ru-RU" dirty="0" smtClean="0"/>
              <a:t>Эмоции оценивают разницу между необходимой информацией и наличной информацией, оценивают достигнутый результат, прошлое и будущее результата. Положительные и отрицательные эмоции показывают как человек относится к чему-либо и оценивает это. </a:t>
            </a:r>
          </a:p>
          <a:p>
            <a:pPr algn="just"/>
            <a:r>
              <a:rPr lang="ru-RU" dirty="0" smtClean="0"/>
              <a:t>     2</a:t>
            </a:r>
            <a:r>
              <a:rPr lang="ru-RU" dirty="0" smtClean="0"/>
              <a:t>. </a:t>
            </a:r>
            <a:r>
              <a:rPr lang="ru-RU" b="1" dirty="0" smtClean="0"/>
              <a:t>Функция побуждения и организации</a:t>
            </a:r>
            <a:r>
              <a:rPr lang="ru-RU" dirty="0" smtClean="0"/>
              <a:t>. Эмоции могут как побуждать к деятельности так и препятствовать </a:t>
            </a:r>
            <a:r>
              <a:rPr lang="ru-RU" dirty="0" smtClean="0"/>
              <a:t>ей </a:t>
            </a:r>
            <a:r>
              <a:rPr lang="ru-RU" dirty="0" smtClean="0"/>
              <a:t>(страх</a:t>
            </a:r>
            <a:r>
              <a:rPr lang="ru-RU" dirty="0" smtClean="0"/>
              <a:t>).</a:t>
            </a:r>
            <a:endParaRPr lang="ru-RU" dirty="0" smtClean="0"/>
          </a:p>
          <a:p>
            <a:pPr algn="just"/>
            <a:r>
              <a:rPr lang="ru-RU" dirty="0" smtClean="0"/>
              <a:t>     3. </a:t>
            </a:r>
            <a:r>
              <a:rPr lang="ru-RU" b="1" dirty="0" smtClean="0"/>
              <a:t>Функция экспрессии, коммуникации.</a:t>
            </a:r>
          </a:p>
          <a:p>
            <a:pPr algn="just"/>
            <a:r>
              <a:rPr lang="ru-RU" dirty="0" smtClean="0"/>
              <a:t>     4.  </a:t>
            </a:r>
            <a:r>
              <a:rPr lang="ru-RU" b="1" dirty="0" smtClean="0"/>
              <a:t>Функция направления внимания</a:t>
            </a:r>
            <a:r>
              <a:rPr lang="ru-RU" dirty="0" smtClean="0"/>
              <a:t>. То, что вызывает появление тех или иных эмоций, мы воспринимаем более ясно и точно.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эмоций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1. Положительные и отрицательные</a:t>
            </a:r>
            <a:endParaRPr lang="ru-RU" dirty="0" smtClean="0"/>
          </a:p>
          <a:p>
            <a:pPr algn="just"/>
            <a:r>
              <a:rPr lang="ru-RU" dirty="0" smtClean="0"/>
              <a:t>Конечно, в первую очередь эмоции бывают положительные (радость, любовь, восхищение, восторг, благодарность) и отрицательные (гнев, ярость, отвращение, разочарование, грусть). Другое название для того же разделения эмоций по знаку, по модальности – позитивные и негативные. Также выделяют нейтральные эмоции (интерес, любопытство).</a:t>
            </a:r>
          </a:p>
          <a:p>
            <a:pPr lvl="0" algn="just"/>
            <a:r>
              <a:rPr lang="ru-RU" b="1" dirty="0" smtClean="0"/>
              <a:t>2. </a:t>
            </a:r>
            <a:r>
              <a:rPr lang="ru-RU" b="1" dirty="0" err="1" smtClean="0"/>
              <a:t>Стенические</a:t>
            </a:r>
            <a:r>
              <a:rPr lang="ru-RU" b="1" dirty="0" smtClean="0"/>
              <a:t> и астенические</a:t>
            </a:r>
            <a:endParaRPr lang="ru-RU" dirty="0" smtClean="0"/>
          </a:p>
          <a:p>
            <a:pPr algn="just"/>
            <a:r>
              <a:rPr lang="ru-RU" dirty="0" err="1" smtClean="0"/>
              <a:t>Стенические</a:t>
            </a:r>
            <a:r>
              <a:rPr lang="ru-RU" dirty="0" smtClean="0"/>
              <a:t> эмоции (от греч. </a:t>
            </a:r>
            <a:r>
              <a:rPr lang="ru-RU" dirty="0" err="1" smtClean="0"/>
              <a:t>sthenos</a:t>
            </a:r>
            <a:r>
              <a:rPr lang="ru-RU" dirty="0" smtClean="0"/>
              <a:t> — сила) повышают активность и жизнедеятельность, вызывают подъем, возбуждение, бодрость, напряжение (радость, гнев, ненависть, азарт).</a:t>
            </a:r>
          </a:p>
          <a:p>
            <a:pPr algn="just"/>
            <a:r>
              <a:rPr lang="ru-RU" dirty="0" smtClean="0"/>
              <a:t>Астенические эмоции (от греч. а отриц. частица + </a:t>
            </a:r>
            <a:r>
              <a:rPr lang="ru-RU" dirty="0" err="1" smtClean="0"/>
              <a:t>sthenos</a:t>
            </a:r>
            <a:r>
              <a:rPr lang="ru-RU" dirty="0" smtClean="0"/>
              <a:t> сила – слабость, бессилие</a:t>
            </a:r>
            <a:r>
              <a:rPr lang="ru-RU" dirty="0" smtClean="0"/>
              <a:t>) уменьшают </a:t>
            </a:r>
            <a:r>
              <a:rPr lang="ru-RU" dirty="0" smtClean="0"/>
              <a:t>активность и жизнедеятельность человека (печаль, тоска, уныние, подавленность).</a:t>
            </a:r>
          </a:p>
          <a:p>
            <a:pPr algn="just"/>
            <a:r>
              <a:rPr lang="ru-RU" dirty="0" smtClean="0"/>
              <a:t>Такие эмоции как страх, горе, могут проявляться и в астенической и </a:t>
            </a:r>
            <a:r>
              <a:rPr lang="ru-RU" dirty="0" err="1" smtClean="0"/>
              <a:t>стенической</a:t>
            </a:r>
            <a:r>
              <a:rPr lang="ru-RU" dirty="0" smtClean="0"/>
              <a:t> форме в зависимости от  индивидуальных особенностей человека, от типа нервной системы.  Индивидуальные различия в проявлении эмоций зависят и от волевых качеств человека.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1158</TotalTime>
  <Words>2686</Words>
  <Application>Microsoft Office PowerPoint</Application>
  <PresentationFormat>Экран (4:3)</PresentationFormat>
  <Paragraphs>189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Эмоции и чувства </vt:lpstr>
      <vt:lpstr>Эмоции</vt:lpstr>
      <vt:lpstr>Внешнее выражение эмоций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эмоций</vt:lpstr>
      <vt:lpstr>Виды эмоций</vt:lpstr>
      <vt:lpstr>Виды эмоциональных состояний</vt:lpstr>
      <vt:lpstr>Аффекты - сильные и относительно кратковременные эмоциональные переживания, сопровождаемые резковыраженными движениями и висцериальными проявлениями (А.Н.Леонтьев). </vt:lpstr>
      <vt:lpstr>Презентация PowerPoint</vt:lpstr>
      <vt:lpstr>Презентация PowerPoint</vt:lpstr>
      <vt:lpstr>Чувство</vt:lpstr>
      <vt:lpstr>Презентация PowerPoint</vt:lpstr>
      <vt:lpstr>Функции чувств</vt:lpstr>
      <vt:lpstr>Виды чувств</vt:lpstr>
      <vt:lpstr>Презентация PowerPoint</vt:lpstr>
      <vt:lpstr>Стресс </vt:lpstr>
      <vt:lpstr>ФРУСТРАЦИЯ</vt:lpstr>
      <vt:lpstr>Тревожность, ситуативная и личностная</vt:lpstr>
      <vt:lpstr>Воля</vt:lpstr>
      <vt:lpstr>Функции воли</vt:lpstr>
      <vt:lpstr>Характеристики волевого акта</vt:lpstr>
      <vt:lpstr>Психические свойства личности: ТЕМПЕРАМЕНТ ХАРАКТЕР </vt:lpstr>
      <vt:lpstr>ТЕМПЕРАМЕНТ</vt:lpstr>
      <vt:lpstr>Три системы объяснения сущности темперамента</vt:lpstr>
      <vt:lpstr>Гуморальная теория</vt:lpstr>
      <vt:lpstr>Презентация PowerPoint</vt:lpstr>
      <vt:lpstr>Конституциональная теория темперамента</vt:lpstr>
      <vt:lpstr>Презентация PowerPoint</vt:lpstr>
      <vt:lpstr>Циклотимик</vt:lpstr>
      <vt:lpstr>Искотимик</vt:lpstr>
      <vt:lpstr>Шизотимик</vt:lpstr>
      <vt:lpstr>Физиологическая основа темперамента</vt:lpstr>
      <vt:lpstr>Презентация PowerPoint</vt:lpstr>
      <vt:lpstr>Холерик</vt:lpstr>
      <vt:lpstr>Сангвиник</vt:lpstr>
      <vt:lpstr>Флегматик</vt:lpstr>
      <vt:lpstr>Меланхолик</vt:lpstr>
      <vt:lpstr>Характер</vt:lpstr>
      <vt:lpstr>Презентация PowerPoint</vt:lpstr>
      <vt:lpstr>Презентация PowerPoint</vt:lpstr>
      <vt:lpstr>Структура характера</vt:lpstr>
      <vt:lpstr>Презентация PowerPoint</vt:lpstr>
      <vt:lpstr>Акцентуации характера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психология</dc:title>
  <dc:creator>1</dc:creator>
  <cp:lastModifiedBy>Пользователь</cp:lastModifiedBy>
  <cp:revision>135</cp:revision>
  <dcterms:created xsi:type="dcterms:W3CDTF">2018-09-03T16:57:45Z</dcterms:created>
  <dcterms:modified xsi:type="dcterms:W3CDTF">2019-12-12T18:32:39Z</dcterms:modified>
</cp:coreProperties>
</file>