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8"/>
  </p:notesMasterIdLst>
  <p:sldIdLst>
    <p:sldId id="256" r:id="rId2"/>
    <p:sldId id="257" r:id="rId3"/>
    <p:sldId id="258" r:id="rId4"/>
    <p:sldId id="268" r:id="rId5"/>
    <p:sldId id="265" r:id="rId6"/>
    <p:sldId id="276" r:id="rId7"/>
    <p:sldId id="277" r:id="rId8"/>
    <p:sldId id="278" r:id="rId9"/>
    <p:sldId id="279" r:id="rId10"/>
    <p:sldId id="259" r:id="rId11"/>
    <p:sldId id="269" r:id="rId12"/>
    <p:sldId id="280" r:id="rId13"/>
    <p:sldId id="270" r:id="rId14"/>
    <p:sldId id="273" r:id="rId15"/>
    <p:sldId id="281" r:id="rId16"/>
    <p:sldId id="282" r:id="rId17"/>
    <p:sldId id="283" r:id="rId18"/>
    <p:sldId id="285" r:id="rId19"/>
    <p:sldId id="286" r:id="rId20"/>
    <p:sldId id="260" r:id="rId21"/>
    <p:sldId id="287" r:id="rId22"/>
    <p:sldId id="288" r:id="rId23"/>
    <p:sldId id="272" r:id="rId24"/>
    <p:sldId id="289" r:id="rId25"/>
    <p:sldId id="290" r:id="rId26"/>
    <p:sldId id="26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A5C16-1C89-4B2F-BCF4-D4ABBB0D27FF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37828-3D2A-48AB-AA07-00B776142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37828-3D2A-48AB-AA07-00B77614283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37828-3D2A-48AB-AA07-00B776142839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37828-3D2A-48AB-AA07-00B776142839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37828-3D2A-48AB-AA07-00B77614283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37828-3D2A-48AB-AA07-00B77614283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37828-3D2A-48AB-AA07-00B77614283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37828-3D2A-48AB-AA07-00B77614283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37828-3D2A-48AB-AA07-00B77614283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37828-3D2A-48AB-AA07-00B77614283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37828-3D2A-48AB-AA07-00B77614283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37828-3D2A-48AB-AA07-00B77614283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1643073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Функциональные блоки мозга.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3786190"/>
            <a:ext cx="6000792" cy="1852610"/>
          </a:xfrm>
        </p:spPr>
        <p:txBody>
          <a:bodyPr>
            <a:normAutofit/>
          </a:bodyPr>
          <a:lstStyle/>
          <a:p>
            <a:pPr algn="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структурно-функциональная модель мозговой организации высших психических функций человека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357674"/>
            <a:ext cx="2786082" cy="20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20" y="857232"/>
            <a:ext cx="2286016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Регуляция  </a:t>
            </a:r>
            <a:r>
              <a:rPr lang="ru-RU" b="1" dirty="0" err="1" smtClean="0">
                <a:solidFill>
                  <a:srgbClr val="FFFF00"/>
                </a:solidFill>
              </a:rPr>
              <a:t>эмоциональныхых</a:t>
            </a:r>
            <a:r>
              <a:rPr lang="ru-RU" b="1" dirty="0" smtClean="0">
                <a:solidFill>
                  <a:srgbClr val="FFFF00"/>
                </a:solidFill>
              </a:rPr>
              <a:t> и мотивационных состояний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388" y="928670"/>
            <a:ext cx="2357454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Скорость и легкость выполнения моторных заданий, реципрокная координация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4429132"/>
            <a:ext cx="2428892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Обеспечение деятельности (внимания, памяти)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72198" y="4500570"/>
            <a:ext cx="2500330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Обеспечение общего тонуса коры (уровня бодрствования)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43174" y="2571744"/>
            <a:ext cx="3500462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ЭНЕРГЕТИЧЕСКИЙ</a:t>
            </a:r>
            <a:r>
              <a:rPr lang="ru-RU" sz="2000" b="1" dirty="0" smtClean="0">
                <a:solidFill>
                  <a:srgbClr val="006600"/>
                </a:solidFill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БЛОК МОЗГА</a:t>
            </a:r>
            <a:endParaRPr lang="ru-RU" sz="2000" b="1" dirty="0">
              <a:solidFill>
                <a:srgbClr val="FFFF0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5250661" y="3821909"/>
            <a:ext cx="1143008" cy="6429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5" idx="2"/>
          </p:cNvCxnSpPr>
          <p:nvPr/>
        </p:nvCxnSpPr>
        <p:spPr>
          <a:xfrm rot="16200000" flipH="1">
            <a:off x="1964513" y="1821645"/>
            <a:ext cx="571504" cy="16430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2321703" y="3893347"/>
            <a:ext cx="1000132" cy="7858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5393537" y="2035959"/>
            <a:ext cx="1285884" cy="10715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7858180" cy="6215106"/>
          </a:xfrm>
        </p:spPr>
        <p:txBody>
          <a:bodyPr/>
          <a:lstStyle/>
          <a:p>
            <a:pPr marL="0" indent="432000" algn="just">
              <a:spcBef>
                <a:spcPts val="0"/>
              </a:spcBef>
              <a:buNone/>
            </a:pPr>
            <a:r>
              <a:rPr lang="ru-RU" b="1" dirty="0" smtClean="0">
                <a:latin typeface="Andale Mono" pitchFamily="49" charset="0"/>
              </a:rPr>
              <a:t>Поддержание постоянного тонуса коры имеет 3 источника</a:t>
            </a:r>
            <a:r>
              <a:rPr lang="ru-RU" dirty="0" smtClean="0"/>
              <a:t>:</a:t>
            </a:r>
          </a:p>
          <a:p>
            <a:pPr marL="0" indent="432000" algn="just">
              <a:spcBef>
                <a:spcPts val="0"/>
              </a:spcBef>
              <a:buFontTx/>
              <a:buChar char="-"/>
            </a:pPr>
            <a:r>
              <a:rPr lang="ru-RU" dirty="0" smtClean="0"/>
              <a:t>постоянный приток раздражений с периферии, важнейшую роль в котором играют аппараты верхнего ствола восходящей ретикулярной формации;</a:t>
            </a:r>
          </a:p>
          <a:p>
            <a:pPr marL="0" indent="432000" algn="just">
              <a:spcBef>
                <a:spcPts val="0"/>
              </a:spcBef>
              <a:buFontTx/>
              <a:buChar char="-"/>
            </a:pPr>
            <a:r>
              <a:rPr lang="ru-RU" dirty="0" smtClean="0"/>
              <a:t>импульсы от внутренних обменных процессов организма;</a:t>
            </a:r>
          </a:p>
          <a:p>
            <a:pPr marL="0" indent="432000" algn="just">
              <a:spcBef>
                <a:spcPts val="0"/>
              </a:spcBef>
              <a:buFontTx/>
              <a:buChar char="-"/>
            </a:pPr>
            <a:r>
              <a:rPr lang="ru-RU" dirty="0" smtClean="0"/>
              <a:t>волокна активирующей ретикулярной формации.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85584" cy="1296144"/>
          </a:xfrm>
        </p:spPr>
        <p:txBody>
          <a:bodyPr>
            <a:normAutofit fontScale="90000"/>
          </a:bodyPr>
          <a:lstStyle/>
          <a:p>
            <a:r>
              <a:rPr lang="en-US" sz="3600" smtClean="0"/>
              <a:t>II</a:t>
            </a:r>
            <a:r>
              <a:rPr lang="ru-RU" sz="3600" smtClean="0"/>
              <a:t> блок – приема, переработки и хранения экстероцептивной (внешней) информации</a:t>
            </a:r>
            <a:br>
              <a:rPr lang="ru-RU" sz="360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Включает зрительную, слуховую и кожно-кинестетическую анализаторные системы.</a:t>
            </a:r>
          </a:p>
          <a:p>
            <a:r>
              <a:rPr lang="ru-RU" sz="2800" dirty="0" smtClean="0"/>
              <a:t>Структуры: средние и задние </a:t>
            </a:r>
            <a:r>
              <a:rPr lang="ru-RU" sz="2800" dirty="0" err="1" smtClean="0"/>
              <a:t>конвекситальные</a:t>
            </a:r>
            <a:r>
              <a:rPr lang="ru-RU" sz="2800" dirty="0" smtClean="0"/>
              <a:t> (наружные) отделы (затылочные, теменные, височные).</a:t>
            </a:r>
          </a:p>
          <a:p>
            <a:r>
              <a:rPr lang="ru-RU" sz="2800" dirty="0" smtClean="0"/>
              <a:t>Структуры имеют иерархическое строение и состоят из зон трех типов: первичных (проекционных), вторичных (проекционно-ассоциативных) и третичных (зоны перекрытия).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Операционный блок.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572560" cy="1000132"/>
          </a:xfrm>
        </p:spPr>
        <p:txBody>
          <a:bodyPr>
            <a:normAutofit fontScale="70000" lnSpcReduction="20000"/>
          </a:bodyPr>
          <a:lstStyle/>
          <a:p>
            <a:pPr marL="0" indent="43200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Операционный блок включает в себя аппараты, расположенные в задних отделах головного мозга (теменной, височной и затылочной области).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44824"/>
            <a:ext cx="7786742" cy="468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Операционный блок</a:t>
            </a:r>
            <a:endParaRPr lang="ru-RU" dirty="0"/>
          </a:p>
        </p:txBody>
      </p:sp>
      <p:pic>
        <p:nvPicPr>
          <p:cNvPr id="4" name="Содержимое 3" descr="C:\Documents and Settings\Дашенька\Рабочий стол\opukholi_gipofiza_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4422"/>
            <a:ext cx="7358114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Корковые проекционные зоны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Первичные – обеспечивают тонкий анализ и переработку соответствующей по модальности информации Принцип работы </a:t>
            </a:r>
            <a:r>
              <a:rPr lang="ru-RU" sz="2800" dirty="0" err="1" smtClean="0"/>
              <a:t>соматотопический</a:t>
            </a:r>
            <a:r>
              <a:rPr lang="ru-RU" sz="2800" dirty="0" smtClean="0"/>
              <a:t> (точка в точку).</a:t>
            </a:r>
          </a:p>
          <a:p>
            <a:r>
              <a:rPr lang="ru-RU" sz="2800" dirty="0" smtClean="0"/>
              <a:t>Вторичные – обеспечивают анализ и синтез </a:t>
            </a:r>
            <a:r>
              <a:rPr lang="ru-RU" sz="2800" dirty="0" err="1" smtClean="0"/>
              <a:t>разномодальных</a:t>
            </a:r>
            <a:r>
              <a:rPr lang="ru-RU" sz="2800" dirty="0" smtClean="0"/>
              <a:t> возбуждений, гностические виды психической деятельности.</a:t>
            </a:r>
          </a:p>
          <a:p>
            <a:r>
              <a:rPr lang="ru-RU" sz="2800" dirty="0" smtClean="0"/>
              <a:t>Третичные – обеспечивает сложные </a:t>
            </a:r>
            <a:r>
              <a:rPr lang="ru-RU" sz="2800" dirty="0" err="1" smtClean="0"/>
              <a:t>надмодальные</a:t>
            </a:r>
            <a:r>
              <a:rPr lang="ru-RU" sz="2800" dirty="0" smtClean="0"/>
              <a:t> виды психической деятельности – символической, речевой, интеллектуальной</a:t>
            </a:r>
            <a:endParaRPr lang="ru-RU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Зоны коры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u="sng" dirty="0" smtClean="0"/>
              <a:t>Первичные</a:t>
            </a:r>
            <a:r>
              <a:rPr lang="ru-RU" sz="2800" dirty="0" smtClean="0"/>
              <a:t>: зрительные - 17 проекционное поле; слуховые – 41; кожно-кинестетические – 3 поле.</a:t>
            </a:r>
          </a:p>
          <a:p>
            <a:r>
              <a:rPr lang="ru-RU" sz="2800" u="sng" dirty="0" smtClean="0"/>
              <a:t>Вторичные: </a:t>
            </a:r>
            <a:r>
              <a:rPr lang="ru-RU" sz="2800" dirty="0" smtClean="0"/>
              <a:t>гностические поля зрительного анализатора -18,19; слухового -22; кожно-кинестетического – 1,2,5,7. Обеспечивают </a:t>
            </a:r>
            <a:r>
              <a:rPr lang="ru-RU" sz="2800" dirty="0" err="1" smtClean="0"/>
              <a:t>гнозис</a:t>
            </a:r>
            <a:r>
              <a:rPr lang="ru-RU" sz="2800" dirty="0" smtClean="0"/>
              <a:t>.</a:t>
            </a:r>
          </a:p>
          <a:p>
            <a:r>
              <a:rPr lang="ru-RU" sz="2800" u="sng" dirty="0" smtClean="0"/>
              <a:t>Третичные</a:t>
            </a:r>
            <a:r>
              <a:rPr lang="ru-RU" sz="2800" dirty="0" smtClean="0"/>
              <a:t>: зоны перекрытия – задний ассоциативный центр 21, 37, 39, 40. Обеспечивает целостное  восприятие окружающего мира, переход от  непосредственного наглядного синтеза к уровню символических процессов: оперирование со сложными грамматическими и логическими структурами, с системами чисел и т.д.</a:t>
            </a:r>
            <a:endParaRPr lang="ru-R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Архитектонические поля коры (по </a:t>
            </a:r>
            <a:r>
              <a:rPr lang="ru-RU" dirty="0" err="1" smtClean="0"/>
              <a:t>Бродману</a:t>
            </a:r>
            <a:r>
              <a:rPr lang="ru-RU" dirty="0" smtClean="0"/>
              <a:t>)- наружная поверхность</a:t>
            </a:r>
            <a:endParaRPr lang="ru-RU" dirty="0"/>
          </a:p>
        </p:txBody>
      </p:sp>
      <p:pic>
        <p:nvPicPr>
          <p:cNvPr id="4" name="Содержимое 3" descr="ПРОЕКЦИОННЫЕ И АССОЦИАТИВНЫЕ ПОЛЯ КОРЫ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57298"/>
            <a:ext cx="7029994" cy="524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Архитектонические поля коры (медиальная поверхность)</a:t>
            </a:r>
            <a:endParaRPr lang="ru-RU" dirty="0"/>
          </a:p>
        </p:txBody>
      </p:sp>
      <p:pic>
        <p:nvPicPr>
          <p:cNvPr id="4" name="Содержимое 3" descr="ПРОЕКЦИОННЫЕ И АССОЦИАТИВНЫЕ ПОЛЯ КОРЫ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671517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Факторы, обеспечиваемые </a:t>
            </a:r>
            <a:r>
              <a:rPr lang="en-US" dirty="0" smtClean="0"/>
              <a:t>II </a:t>
            </a:r>
            <a:r>
              <a:rPr lang="ru-RU" dirty="0" smtClean="0"/>
              <a:t>блоком: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Модально – специфический анализ и синтез.</a:t>
            </a:r>
          </a:p>
          <a:p>
            <a:r>
              <a:rPr lang="ru-RU" dirty="0" smtClean="0"/>
              <a:t>Пространственный анализ и синтез (в том числе и «</a:t>
            </a:r>
            <a:r>
              <a:rPr lang="ru-RU" dirty="0" err="1" smtClean="0"/>
              <a:t>квазипространственный</a:t>
            </a:r>
            <a:r>
              <a:rPr lang="ru-RU" dirty="0" smtClean="0"/>
              <a:t>»).</a:t>
            </a:r>
          </a:p>
          <a:p>
            <a:r>
              <a:rPr lang="ru-RU" dirty="0" smtClean="0"/>
              <a:t>Основные нарушения при поражении структур </a:t>
            </a:r>
            <a:r>
              <a:rPr lang="en-US" dirty="0" smtClean="0"/>
              <a:t>II</a:t>
            </a:r>
            <a:r>
              <a:rPr lang="ru-RU" dirty="0" smtClean="0"/>
              <a:t> блока: различные типы агнозий, </a:t>
            </a:r>
            <a:r>
              <a:rPr lang="ru-RU" dirty="0" err="1" smtClean="0"/>
              <a:t>апраксий</a:t>
            </a:r>
            <a:r>
              <a:rPr lang="ru-RU" dirty="0" smtClean="0"/>
              <a:t> и афазий.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501122" cy="6572296"/>
          </a:xfrm>
        </p:spPr>
        <p:txBody>
          <a:bodyPr>
            <a:noAutofit/>
          </a:bodyPr>
          <a:lstStyle/>
          <a:p>
            <a:pPr marL="0" indent="43200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БЛОКИ МОЗГА — структурно-функциональная модель мозговой организации высших психических функций человека, разработанная в нейропсихологии А. Р. Лурия для объяснения интегративной деятельности мозга как единой системы.</a:t>
            </a:r>
          </a:p>
          <a:p>
            <a:pPr marL="0" indent="43200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Согласно данной модели, каждая высшая психическая функция, интерпретируемая как сложная сознательная форма психической деятельности, реализуется при участии 3 блоков мозга, каждый из которых вносит специфический вклад в ее осуществление и характеризуется определенными особенностями строения и физиологическими принципами, лежащими в основе его работы, а также той ролью, которую он играет в реализации психической функции.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Прямая соединительная линия 53"/>
          <p:cNvCxnSpPr>
            <a:endCxn id="22" idx="1"/>
          </p:cNvCxnSpPr>
          <p:nvPr/>
        </p:nvCxnSpPr>
        <p:spPr>
          <a:xfrm flipV="1">
            <a:off x="5500694" y="3786190"/>
            <a:ext cx="714380" cy="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16" idx="1"/>
          </p:cNvCxnSpPr>
          <p:nvPr/>
        </p:nvCxnSpPr>
        <p:spPr>
          <a:xfrm rot="5400000" flipH="1" flipV="1">
            <a:off x="5179223" y="1678769"/>
            <a:ext cx="1214446" cy="71438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 flipH="1" flipV="1">
            <a:off x="5464975" y="2536025"/>
            <a:ext cx="642942" cy="42862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9" idx="1"/>
          </p:cNvCxnSpPr>
          <p:nvPr/>
        </p:nvCxnSpPr>
        <p:spPr>
          <a:xfrm rot="10800000" flipV="1">
            <a:off x="4786314" y="607198"/>
            <a:ext cx="714380" cy="2035983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6200000" flipH="1">
            <a:off x="2607455" y="1464455"/>
            <a:ext cx="1857388" cy="64294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0" y="3357562"/>
            <a:ext cx="2857488" cy="221457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1071546"/>
            <a:ext cx="2857488" cy="207170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28926" y="2285992"/>
            <a:ext cx="2643206" cy="207170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ОПЕРАЦИОННЫЙ БЛОК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4414" y="357166"/>
            <a:ext cx="2071702" cy="50006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Организация деятельности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1142984"/>
            <a:ext cx="2143140" cy="5715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Сенсомоторные интеграции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00694" y="357166"/>
            <a:ext cx="2714644" cy="50006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Способность принять инструкцию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44" y="1785926"/>
            <a:ext cx="2571736" cy="50006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Зрительно-мотрные интеграции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2357430"/>
            <a:ext cx="2214578" cy="7143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Интегративные умения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43636" y="2571744"/>
            <a:ext cx="2143140" cy="64294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Речевое развитие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14678" y="4500570"/>
            <a:ext cx="2143140" cy="10001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Запас сведений и знаний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29322" y="1785926"/>
            <a:ext cx="2500330" cy="7143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Фонетико-фонематическое восприятие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43636" y="1142984"/>
            <a:ext cx="2071702" cy="5715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Артикуляция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7158" y="4786322"/>
            <a:ext cx="2143140" cy="64294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Ловкость выполнения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7158" y="4071942"/>
            <a:ext cx="2143140" cy="64294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Реципрокная координация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85720" y="3429000"/>
            <a:ext cx="2286016" cy="5715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Развитие моторики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86512" y="4786322"/>
            <a:ext cx="2143140" cy="64294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Константность восприятия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86512" y="4143380"/>
            <a:ext cx="2143140" cy="64294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Пространственное восприятие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15074" y="3500438"/>
            <a:ext cx="2143140" cy="5715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Зрительное восприятие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643570" y="1142984"/>
            <a:ext cx="3071834" cy="207170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643570" y="3429000"/>
            <a:ext cx="3143240" cy="207170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>
            <a:stCxn id="7" idx="3"/>
          </p:cNvCxnSpPr>
          <p:nvPr/>
        </p:nvCxnSpPr>
        <p:spPr>
          <a:xfrm>
            <a:off x="2500298" y="1428736"/>
            <a:ext cx="785818" cy="1214446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10" idx="3"/>
          </p:cNvCxnSpPr>
          <p:nvPr/>
        </p:nvCxnSpPr>
        <p:spPr>
          <a:xfrm>
            <a:off x="2714580" y="2035959"/>
            <a:ext cx="285784" cy="607223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11" idx="3"/>
          </p:cNvCxnSpPr>
          <p:nvPr/>
        </p:nvCxnSpPr>
        <p:spPr>
          <a:xfrm>
            <a:off x="2428860" y="2714620"/>
            <a:ext cx="285752" cy="214314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19" idx="3"/>
          </p:cNvCxnSpPr>
          <p:nvPr/>
        </p:nvCxnSpPr>
        <p:spPr>
          <a:xfrm flipV="1">
            <a:off x="2571736" y="3643316"/>
            <a:ext cx="71438" cy="71436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18" idx="3"/>
          </p:cNvCxnSpPr>
          <p:nvPr/>
        </p:nvCxnSpPr>
        <p:spPr>
          <a:xfrm flipV="1">
            <a:off x="2500298" y="3929069"/>
            <a:ext cx="357190" cy="464344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17" idx="3"/>
          </p:cNvCxnSpPr>
          <p:nvPr/>
        </p:nvCxnSpPr>
        <p:spPr>
          <a:xfrm flipV="1">
            <a:off x="2500298" y="4143381"/>
            <a:ext cx="642942" cy="96441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endCxn id="4" idx="2"/>
          </p:cNvCxnSpPr>
          <p:nvPr/>
        </p:nvCxnSpPr>
        <p:spPr>
          <a:xfrm rot="5400000" flipH="1" flipV="1">
            <a:off x="4125511" y="4375557"/>
            <a:ext cx="142880" cy="107155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4" idx="3"/>
          </p:cNvCxnSpPr>
          <p:nvPr/>
        </p:nvCxnSpPr>
        <p:spPr>
          <a:xfrm flipV="1">
            <a:off x="5572132" y="2928937"/>
            <a:ext cx="571504" cy="392906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endCxn id="21" idx="1"/>
          </p:cNvCxnSpPr>
          <p:nvPr/>
        </p:nvCxnSpPr>
        <p:spPr>
          <a:xfrm>
            <a:off x="5572132" y="3929066"/>
            <a:ext cx="714380" cy="535785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endCxn id="20" idx="1"/>
          </p:cNvCxnSpPr>
          <p:nvPr/>
        </p:nvCxnSpPr>
        <p:spPr>
          <a:xfrm rot="16200000" flipH="1">
            <a:off x="5375677" y="4196958"/>
            <a:ext cx="1035852" cy="785818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Законы построения коры (в составе </a:t>
            </a:r>
            <a:r>
              <a:rPr lang="en-US" dirty="0" smtClean="0"/>
              <a:t>II </a:t>
            </a:r>
            <a:r>
              <a:rPr lang="ru-RU" dirty="0" smtClean="0"/>
              <a:t>блока мозга, а также и третьего)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Закон иерархического строения </a:t>
            </a:r>
            <a:r>
              <a:rPr lang="ru-RU" sz="2800" dirty="0" smtClean="0"/>
              <a:t>корковых зон (деление на первичные, вторичные, третичные).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Закон убывающей специфичности </a:t>
            </a:r>
            <a:r>
              <a:rPr lang="ru-RU" sz="2800" dirty="0" err="1" smtClean="0"/>
              <a:t>иерерхически</a:t>
            </a:r>
            <a:r>
              <a:rPr lang="ru-RU" sz="2800" dirty="0" smtClean="0"/>
              <a:t> построенных зон. Максимально специфичны первичные поля. Третичные поля имеют </a:t>
            </a:r>
            <a:r>
              <a:rPr lang="ru-RU" sz="2800" dirty="0" err="1" smtClean="0"/>
              <a:t>надмодальный</a:t>
            </a:r>
            <a:r>
              <a:rPr lang="ru-RU" sz="2800" dirty="0" smtClean="0"/>
              <a:t> характер.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Закон прогрессивной </a:t>
            </a:r>
            <a:r>
              <a:rPr lang="ru-RU" sz="2800" b="1" dirty="0" err="1" smtClean="0">
                <a:solidFill>
                  <a:srgbClr val="FF0000"/>
                </a:solidFill>
              </a:rPr>
              <a:t>латерализации</a:t>
            </a:r>
            <a:r>
              <a:rPr lang="ru-RU" sz="2800" b="1" dirty="0" smtClean="0">
                <a:solidFill>
                  <a:srgbClr val="FF0000"/>
                </a:solidFill>
              </a:rPr>
              <a:t> функций</a:t>
            </a:r>
            <a:r>
              <a:rPr lang="ru-RU" sz="2800" dirty="0" smtClean="0"/>
              <a:t>. Первичные зоны обоих полушарий равноценны. На уровне вторичных и третичных зон психические процессы в большей степени обеспечиваются одним из полушарий мозга.</a:t>
            </a:r>
            <a:endParaRPr lang="ru-RU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06613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III</a:t>
            </a:r>
            <a:r>
              <a:rPr lang="ru-RU" sz="2800" dirty="0" smtClean="0"/>
              <a:t> блок мозга – блок программирования, регуляции и контроля сложных форм деятельности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Структуры: </a:t>
            </a:r>
            <a:r>
              <a:rPr lang="ru-RU" sz="2000" b="1" i="1" dirty="0" smtClean="0">
                <a:solidFill>
                  <a:srgbClr val="C00000"/>
                </a:solidFill>
              </a:rPr>
              <a:t>моторная (4)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премоторная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(6)и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префронтальная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 (8) кора </a:t>
            </a:r>
            <a:r>
              <a:rPr lang="ru-RU" sz="2000" b="1" i="1" dirty="0" smtClean="0">
                <a:solidFill>
                  <a:srgbClr val="C00000"/>
                </a:solidFill>
              </a:rPr>
              <a:t>лобных долей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E:\ВПФ Лурия\433fa8bf718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348880"/>
            <a:ext cx="6156449" cy="424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Блок программирования и контроля.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3214678" cy="4786346"/>
          </a:xfrm>
        </p:spPr>
        <p:txBody>
          <a:bodyPr/>
          <a:lstStyle/>
          <a:p>
            <a:pPr marL="0" indent="432000" algn="ctr">
              <a:spcBef>
                <a:spcPts val="0"/>
              </a:spcBef>
              <a:buNone/>
            </a:pPr>
            <a:r>
              <a:rPr lang="ru-RU" dirty="0" smtClean="0"/>
              <a:t>В 3-ий блок входят аппараты, расположенные в передних отделах больших полушарий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142984"/>
            <a:ext cx="555628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Регуляторные функции (произвольная регуляция психической деятельности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Обеспечение целенаправленности поведенческих актов;</a:t>
            </a:r>
          </a:p>
          <a:p>
            <a:r>
              <a:rPr lang="ru-RU" sz="2400" dirty="0" smtClean="0"/>
              <a:t>Построение программы действия;</a:t>
            </a:r>
          </a:p>
          <a:p>
            <a:r>
              <a:rPr lang="ru-RU" sz="2400" dirty="0" err="1" smtClean="0"/>
              <a:t>Аутокоррекция</a:t>
            </a:r>
            <a:r>
              <a:rPr lang="ru-RU" sz="2400" dirty="0" smtClean="0"/>
              <a:t> по ходу построения программы;</a:t>
            </a:r>
          </a:p>
          <a:p>
            <a:r>
              <a:rPr lang="ru-RU" sz="2400" dirty="0" smtClean="0"/>
              <a:t>Переключение произвольное;</a:t>
            </a:r>
          </a:p>
          <a:p>
            <a:r>
              <a:rPr lang="ru-RU" sz="2400" dirty="0" smtClean="0"/>
              <a:t>Фильтрация поступающей информации;</a:t>
            </a:r>
          </a:p>
          <a:p>
            <a:r>
              <a:rPr lang="ru-RU" sz="2400" dirty="0" smtClean="0"/>
              <a:t>Обеспечение регулирующей функции речи;</a:t>
            </a:r>
          </a:p>
          <a:p>
            <a:r>
              <a:rPr lang="ru-RU" sz="2400" dirty="0" smtClean="0"/>
              <a:t>Контроль и сличение полученного результата с требуемым;</a:t>
            </a:r>
          </a:p>
          <a:p>
            <a:r>
              <a:rPr lang="ru-RU" sz="2400" dirty="0" smtClean="0"/>
              <a:t>Интеграция соматических, психических и социальных процессов, проявляющееся в </a:t>
            </a:r>
            <a:r>
              <a:rPr lang="ru-RU" sz="2400" dirty="0" err="1" smtClean="0"/>
              <a:t>био-психо-социальном</a:t>
            </a:r>
            <a:r>
              <a:rPr lang="ru-RU" sz="2400" dirty="0" smtClean="0"/>
              <a:t> функционировании личности.</a:t>
            </a:r>
            <a:endParaRPr lang="ru-RU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Основные нарушения при поражении структур третьего блока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Регуляторная и кинетическая апраксия;</a:t>
            </a:r>
          </a:p>
          <a:p>
            <a:r>
              <a:rPr lang="ru-RU" dirty="0" smtClean="0"/>
              <a:t>Динамическая и </a:t>
            </a:r>
            <a:r>
              <a:rPr lang="ru-RU" dirty="0" err="1" smtClean="0"/>
              <a:t>эфферентно-моторная</a:t>
            </a:r>
            <a:r>
              <a:rPr lang="ru-RU" dirty="0" smtClean="0"/>
              <a:t> афазия;</a:t>
            </a:r>
          </a:p>
          <a:p>
            <a:r>
              <a:rPr lang="ru-RU" dirty="0" smtClean="0"/>
              <a:t>Стереотипии в различных сферах деятельности;</a:t>
            </a:r>
          </a:p>
          <a:p>
            <a:r>
              <a:rPr lang="ru-RU" dirty="0" smtClean="0"/>
              <a:t>Персеверации;</a:t>
            </a:r>
          </a:p>
          <a:p>
            <a:r>
              <a:rPr lang="ru-RU" dirty="0" smtClean="0"/>
              <a:t>Снижение регулирующей функции речи;</a:t>
            </a:r>
          </a:p>
          <a:p>
            <a:r>
              <a:rPr lang="ru-RU" dirty="0" smtClean="0"/>
              <a:t>Снижение критичности.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2143108" y="1857364"/>
            <a:ext cx="1428760" cy="1143008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3214678" y="2071678"/>
            <a:ext cx="2714644" cy="21431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БЛОК ПРОГРАММИРОВАНИЯ И КОНТРОЛЯ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332656"/>
            <a:ext cx="2664296" cy="1800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Обеспечение двигательных программ</a:t>
            </a:r>
            <a:endParaRPr lang="ru-RU" b="1" dirty="0" smtClean="0">
              <a:solidFill>
                <a:srgbClr val="7030A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2564904"/>
            <a:ext cx="2428892" cy="17173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Способность принять инструкцию и  формировать намерения, программы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4941168"/>
            <a:ext cx="2357454" cy="7875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Умение планировать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79912" y="5013176"/>
            <a:ext cx="2357454" cy="150019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7030A0"/>
                </a:solidFill>
              </a:rPr>
              <a:t>Регуляциия</a:t>
            </a:r>
            <a:r>
              <a:rPr lang="ru-RU" b="1" dirty="0" smtClean="0">
                <a:solidFill>
                  <a:srgbClr val="7030A0"/>
                </a:solidFill>
              </a:rPr>
              <a:t> и контроль наиболее сложных форм поведения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88224" y="3140968"/>
            <a:ext cx="2160240" cy="25202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Контроль и сличение результата, фильтрация поступающей информации</a:t>
            </a:r>
            <a:endParaRPr lang="ru-RU" b="1" dirty="0" smtClean="0">
              <a:solidFill>
                <a:srgbClr val="7030A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28184" y="548680"/>
            <a:ext cx="2143140" cy="17310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Обеспечение регулирующей функции речи</a:t>
            </a:r>
            <a:endParaRPr lang="ru-RU" b="1" dirty="0" smtClean="0">
              <a:solidFill>
                <a:srgbClr val="7030A0"/>
              </a:solidFill>
            </a:endParaRPr>
          </a:p>
        </p:txBody>
      </p:sp>
      <p:cxnSp>
        <p:nvCxnSpPr>
          <p:cNvPr id="15" name="Прямая соединительная линия 14"/>
          <p:cNvCxnSpPr>
            <a:stCxn id="6" idx="3"/>
          </p:cNvCxnSpPr>
          <p:nvPr/>
        </p:nvCxnSpPr>
        <p:spPr>
          <a:xfrm>
            <a:off x="2824428" y="3423585"/>
            <a:ext cx="451428" cy="221439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699792" y="4221088"/>
            <a:ext cx="720080" cy="936104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076056" y="4221088"/>
            <a:ext cx="210894" cy="1008112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5796136" y="1268760"/>
            <a:ext cx="500066" cy="936962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9" idx="1"/>
          </p:cNvCxnSpPr>
          <p:nvPr/>
        </p:nvCxnSpPr>
        <p:spPr>
          <a:xfrm>
            <a:off x="5929322" y="3714752"/>
            <a:ext cx="658902" cy="686356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Блоки мозга.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ru-RU" dirty="0" smtClean="0"/>
              <a:t> 1-ый блок – ЭНЕРГЕТИЧЕСКИЙ;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ru-RU" dirty="0" smtClean="0"/>
              <a:t> 2-ой блок – ПРИЕМ, ПЕРЕРАБОТКА, ХРАНЕНИЕ ЭКСТЕРОЦЕПТИВНОЙ ИНФОРМАЦИИ;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3-ий блок – ПРОГРАМИРОВАНИЕ, РЕГУЛЯЦИЯ И КОНТРОЛЬ.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rmAutofit/>
          </a:bodyPr>
          <a:lstStyle/>
          <a:p>
            <a:r>
              <a:rPr lang="ru-RU" dirty="0" smtClean="0"/>
              <a:t>Энергетический блок мозга.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3857620" cy="4757758"/>
          </a:xfrm>
        </p:spPr>
        <p:txBody>
          <a:bodyPr>
            <a:normAutofit fontScale="92500"/>
          </a:bodyPr>
          <a:lstStyle/>
          <a:p>
            <a:pPr marL="0" indent="432000" algn="ctr">
              <a:spcBef>
                <a:spcPts val="0"/>
              </a:spcBef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Ретикулярная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формация,неспецифические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структуры среднего мозга,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лимбическая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система,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гиппокамп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медиобазальные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отделы лобных долей</a:t>
            </a: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714488"/>
            <a:ext cx="4881570" cy="392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572528" cy="1714512"/>
          </a:xfrm>
        </p:spPr>
        <p:txBody>
          <a:bodyPr>
            <a:normAutofit fontScale="85000" lnSpcReduction="20000"/>
          </a:bodyPr>
          <a:lstStyle/>
          <a:p>
            <a:pPr marL="0" indent="43200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Ретикулярная формация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сетевидное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образование, совокупность нервных структур, расположенных в центральных отделах стволовой части мозга (продолговатом и среднем мозге, зрительных буграх).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143116"/>
            <a:ext cx="6223236" cy="443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</a:t>
            </a:r>
            <a:r>
              <a:rPr lang="ru-RU" dirty="0" smtClean="0"/>
              <a:t> блок регулирует 2 типа процессов активации: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Общие изменения уровня бодрствования. Длительные, тонические. Обеспечиваются ретикулярной формацией и структурами среднего мозга.</a:t>
            </a:r>
          </a:p>
          <a:p>
            <a:r>
              <a:rPr lang="ru-RU" dirty="0" smtClean="0"/>
              <a:t>Локальные избирательные изменения активации. Кратковременные. Обеспечиваются диэнцефальными, </a:t>
            </a:r>
            <a:r>
              <a:rPr lang="ru-RU" dirty="0" err="1" smtClean="0"/>
              <a:t>лимбическими</a:t>
            </a:r>
            <a:r>
              <a:rPr lang="ru-RU" dirty="0" smtClean="0"/>
              <a:t> и корковыми отделами.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неспецифические: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создание общего тонуса ЦНС,</a:t>
            </a:r>
          </a:p>
          <a:p>
            <a:r>
              <a:rPr lang="ru-RU" dirty="0" smtClean="0"/>
              <a:t> обеспечение </a:t>
            </a:r>
            <a:r>
              <a:rPr lang="ru-RU" dirty="0" err="1" smtClean="0"/>
              <a:t>фазической</a:t>
            </a:r>
            <a:r>
              <a:rPr lang="ru-RU" dirty="0" smtClean="0"/>
              <a:t>  и тонической активации, </a:t>
            </a:r>
          </a:p>
          <a:p>
            <a:r>
              <a:rPr lang="ru-RU" dirty="0" smtClean="0"/>
              <a:t>ориентировочного рефлекса,</a:t>
            </a:r>
          </a:p>
          <a:p>
            <a:r>
              <a:rPr lang="ru-RU" dirty="0" smtClean="0"/>
              <a:t> необходимого уровня обеспечения психической деятельности, </a:t>
            </a:r>
          </a:p>
          <a:p>
            <a:r>
              <a:rPr lang="ru-RU" dirty="0" smtClean="0"/>
              <a:t>избирательности психических процессов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специфические: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Регуляция внимания (общего и селективного), а также сознания в целом;</a:t>
            </a:r>
          </a:p>
          <a:p>
            <a:r>
              <a:rPr lang="ru-RU" dirty="0" smtClean="0"/>
              <a:t>Регуляция модально-неспецифической памяти;</a:t>
            </a:r>
          </a:p>
          <a:p>
            <a:r>
              <a:rPr lang="ru-RU" dirty="0" smtClean="0"/>
              <a:t>Регуляция эмоций (включая страх, удовольствие, гнев…), </a:t>
            </a:r>
            <a:r>
              <a:rPr lang="ru-RU" dirty="0" err="1" smtClean="0"/>
              <a:t>мотивационно-потребностных</a:t>
            </a:r>
            <a:r>
              <a:rPr lang="ru-RU" dirty="0" smtClean="0"/>
              <a:t> процессов организма;</a:t>
            </a:r>
          </a:p>
          <a:p>
            <a:r>
              <a:rPr lang="ru-RU" dirty="0" smtClean="0"/>
              <a:t>Восприятия и переработки </a:t>
            </a:r>
            <a:r>
              <a:rPr lang="ru-RU" dirty="0" err="1" smtClean="0"/>
              <a:t>интероцептивной</a:t>
            </a:r>
            <a:r>
              <a:rPr lang="ru-RU" dirty="0" smtClean="0"/>
              <a:t>  информации о состоянии внутренней среды организма, регуляция этих состояний (нейрогуморальные и биохимические механизмы)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Факторы, обеспечиваемые блоком: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Энергетическое обеспечение активности (степени, длительности, избирательности)</a:t>
            </a:r>
          </a:p>
          <a:p>
            <a:r>
              <a:rPr lang="ru-RU" sz="3600" dirty="0" smtClean="0"/>
              <a:t>Регуляция </a:t>
            </a:r>
            <a:r>
              <a:rPr lang="ru-RU" sz="3600" dirty="0" err="1" smtClean="0"/>
              <a:t>нейродинаических</a:t>
            </a:r>
            <a:r>
              <a:rPr lang="ru-RU" sz="3600" dirty="0" smtClean="0"/>
              <a:t> параметров активности (баланс возбуждения и торможения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</TotalTime>
  <Words>970</Words>
  <Application>Microsoft Office PowerPoint</Application>
  <PresentationFormat>Экран (4:3)</PresentationFormat>
  <Paragraphs>116</Paragraphs>
  <Slides>26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Функциональные блоки мозга.</vt:lpstr>
      <vt:lpstr>Слайд 2</vt:lpstr>
      <vt:lpstr>Блоки мозга.</vt:lpstr>
      <vt:lpstr>Энергетический блок мозга.</vt:lpstr>
      <vt:lpstr>Слайд 5</vt:lpstr>
      <vt:lpstr>I блок регулирует 2 типа процессов активации:</vt:lpstr>
      <vt:lpstr>Функции неспецифические:</vt:lpstr>
      <vt:lpstr>Функции специфические:</vt:lpstr>
      <vt:lpstr>Факторы, обеспечиваемые блоком:</vt:lpstr>
      <vt:lpstr>Слайд 10</vt:lpstr>
      <vt:lpstr>Слайд 11</vt:lpstr>
      <vt:lpstr>II блок – приема, переработки и хранения экстероцептивной (внешней) информации </vt:lpstr>
      <vt:lpstr>Операционный блок.</vt:lpstr>
      <vt:lpstr>Операционный блок</vt:lpstr>
      <vt:lpstr>Корковые проекционные зоны</vt:lpstr>
      <vt:lpstr>Зоны коры</vt:lpstr>
      <vt:lpstr>Архитектонические поля коры (по Бродману)- наружная поверхность</vt:lpstr>
      <vt:lpstr>Архитектонические поля коры (медиальная поверхность)</vt:lpstr>
      <vt:lpstr>Факторы, обеспечиваемые II блоком:</vt:lpstr>
      <vt:lpstr>Слайд 20</vt:lpstr>
      <vt:lpstr>Законы построения коры (в составе II блока мозга, а также и третьего)</vt:lpstr>
      <vt:lpstr>III блок мозга – блок программирования, регуляции и контроля сложных форм деятельности</vt:lpstr>
      <vt:lpstr>Блок программирования и контроля.</vt:lpstr>
      <vt:lpstr>Регуляторные функции (произвольная регуляция психической деятельности</vt:lpstr>
      <vt:lpstr>Основные нарушения при поражении структур третьего блока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Функциональные блоки мозга.</dc:title>
  <dc:creator>GariK</dc:creator>
  <cp:lastModifiedBy>Сотрудник</cp:lastModifiedBy>
  <cp:revision>90</cp:revision>
  <dcterms:created xsi:type="dcterms:W3CDTF">2011-10-19T14:38:50Z</dcterms:created>
  <dcterms:modified xsi:type="dcterms:W3CDTF">2013-03-01T13:42:32Z</dcterms:modified>
</cp:coreProperties>
</file>