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2" r:id="rId4"/>
    <p:sldId id="258" r:id="rId5"/>
    <p:sldId id="259" r:id="rId6"/>
    <p:sldId id="260" r:id="rId7"/>
    <p:sldId id="261" r:id="rId8"/>
    <p:sldId id="262" r:id="rId9"/>
    <p:sldId id="323" r:id="rId10"/>
    <p:sldId id="324" r:id="rId11"/>
    <p:sldId id="325" r:id="rId12"/>
    <p:sldId id="263" r:id="rId13"/>
    <p:sldId id="264" r:id="rId14"/>
    <p:sldId id="265" r:id="rId15"/>
    <p:sldId id="266" r:id="rId16"/>
    <p:sldId id="267" r:id="rId17"/>
    <p:sldId id="326" r:id="rId18"/>
    <p:sldId id="327" r:id="rId19"/>
    <p:sldId id="268" r:id="rId20"/>
    <p:sldId id="328" r:id="rId21"/>
    <p:sldId id="329" r:id="rId22"/>
    <p:sldId id="330" r:id="rId23"/>
    <p:sldId id="331" r:id="rId24"/>
    <p:sldId id="340" r:id="rId25"/>
    <p:sldId id="269" r:id="rId26"/>
    <p:sldId id="335" r:id="rId27"/>
    <p:sldId id="332" r:id="rId28"/>
    <p:sldId id="333" r:id="rId29"/>
    <p:sldId id="334" r:id="rId30"/>
    <p:sldId id="270" r:id="rId31"/>
    <p:sldId id="336" r:id="rId32"/>
    <p:sldId id="337" r:id="rId33"/>
    <p:sldId id="271" r:id="rId34"/>
    <p:sldId id="338" r:id="rId35"/>
    <p:sldId id="345" r:id="rId36"/>
    <p:sldId id="339" r:id="rId37"/>
    <p:sldId id="272" r:id="rId38"/>
    <p:sldId id="353" r:id="rId39"/>
    <p:sldId id="273" r:id="rId40"/>
    <p:sldId id="354" r:id="rId41"/>
    <p:sldId id="274" r:id="rId42"/>
    <p:sldId id="355" r:id="rId43"/>
    <p:sldId id="356" r:id="rId44"/>
    <p:sldId id="357" r:id="rId45"/>
    <p:sldId id="275" r:id="rId46"/>
    <p:sldId id="344" r:id="rId47"/>
    <p:sldId id="363" r:id="rId48"/>
    <p:sldId id="364" r:id="rId49"/>
    <p:sldId id="341" r:id="rId50"/>
    <p:sldId id="276" r:id="rId51"/>
    <p:sldId id="358" r:id="rId52"/>
    <p:sldId id="359" r:id="rId53"/>
    <p:sldId id="277" r:id="rId54"/>
    <p:sldId id="360" r:id="rId55"/>
    <p:sldId id="361" r:id="rId56"/>
    <p:sldId id="362" r:id="rId57"/>
    <p:sldId id="278" r:id="rId58"/>
    <p:sldId id="346" r:id="rId59"/>
    <p:sldId id="342" r:id="rId60"/>
    <p:sldId id="279" r:id="rId61"/>
    <p:sldId id="365" r:id="rId62"/>
    <p:sldId id="280" r:id="rId63"/>
    <p:sldId id="366" r:id="rId64"/>
    <p:sldId id="281" r:id="rId65"/>
    <p:sldId id="367" r:id="rId66"/>
    <p:sldId id="282" r:id="rId67"/>
    <p:sldId id="368" r:id="rId68"/>
    <p:sldId id="369" r:id="rId69"/>
    <p:sldId id="283" r:id="rId70"/>
    <p:sldId id="284" r:id="rId71"/>
    <p:sldId id="370" r:id="rId72"/>
    <p:sldId id="285" r:id="rId73"/>
    <p:sldId id="371" r:id="rId74"/>
    <p:sldId id="372" r:id="rId75"/>
    <p:sldId id="286" r:id="rId76"/>
    <p:sldId id="373" r:id="rId77"/>
    <p:sldId id="287" r:id="rId78"/>
    <p:sldId id="347" r:id="rId79"/>
    <p:sldId id="343" r:id="rId80"/>
    <p:sldId id="288" r:id="rId81"/>
    <p:sldId id="289" r:id="rId82"/>
    <p:sldId id="348" r:id="rId83"/>
    <p:sldId id="290" r:id="rId84"/>
    <p:sldId id="349" r:id="rId85"/>
    <p:sldId id="291" r:id="rId86"/>
    <p:sldId id="350" r:id="rId87"/>
    <p:sldId id="292" r:id="rId88"/>
    <p:sldId id="351" r:id="rId89"/>
    <p:sldId id="352" r:id="rId90"/>
    <p:sldId id="293" r:id="rId91"/>
    <p:sldId id="374" r:id="rId92"/>
    <p:sldId id="375" r:id="rId93"/>
    <p:sldId id="294" r:id="rId94"/>
    <p:sldId id="295" r:id="rId95"/>
    <p:sldId id="296" r:id="rId96"/>
    <p:sldId id="378" r:id="rId97"/>
    <p:sldId id="376" r:id="rId98"/>
    <p:sldId id="377" r:id="rId99"/>
    <p:sldId id="297" r:id="rId100"/>
    <p:sldId id="379" r:id="rId101"/>
    <p:sldId id="298" r:id="rId102"/>
    <p:sldId id="299" r:id="rId103"/>
    <p:sldId id="300" r:id="rId104"/>
    <p:sldId id="380" r:id="rId105"/>
    <p:sldId id="301" r:id="rId106"/>
    <p:sldId id="302" r:id="rId107"/>
    <p:sldId id="303" r:id="rId108"/>
    <p:sldId id="305" r:id="rId109"/>
    <p:sldId id="306" r:id="rId110"/>
    <p:sldId id="313" r:id="rId111"/>
    <p:sldId id="314" r:id="rId112"/>
    <p:sldId id="315" r:id="rId113"/>
    <p:sldId id="317" r:id="rId114"/>
    <p:sldId id="318" r:id="rId115"/>
    <p:sldId id="319" r:id="rId1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38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A5E4-7A0C-4C13-9E1F-A7E8FBD9D07E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91AC6-BB75-4F89-8F27-F8532BB88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A5E4-7A0C-4C13-9E1F-A7E8FBD9D07E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91AC6-BB75-4F89-8F27-F8532BB88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A5E4-7A0C-4C13-9E1F-A7E8FBD9D07E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91AC6-BB75-4F89-8F27-F8532BB88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A5E4-7A0C-4C13-9E1F-A7E8FBD9D07E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91AC6-BB75-4F89-8F27-F8532BB88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A5E4-7A0C-4C13-9E1F-A7E8FBD9D07E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91AC6-BB75-4F89-8F27-F8532BB88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A5E4-7A0C-4C13-9E1F-A7E8FBD9D07E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91AC6-BB75-4F89-8F27-F8532BB88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A5E4-7A0C-4C13-9E1F-A7E8FBD9D07E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91AC6-BB75-4F89-8F27-F8532BB88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A5E4-7A0C-4C13-9E1F-A7E8FBD9D07E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91AC6-BB75-4F89-8F27-F8532BB88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A5E4-7A0C-4C13-9E1F-A7E8FBD9D07E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91AC6-BB75-4F89-8F27-F8532BB88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A5E4-7A0C-4C13-9E1F-A7E8FBD9D07E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91AC6-BB75-4F89-8F27-F8532BB88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A5E4-7A0C-4C13-9E1F-A7E8FBD9D07E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91AC6-BB75-4F89-8F27-F8532BB88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BA5E4-7A0C-4C13-9E1F-A7E8FBD9D07E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91AC6-BB75-4F89-8F27-F8532BB880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3%D0%BE%D0%BB%D0%BE%D0%B2%D0%BD%D0%BE%D0%B9_%D0%BC%D0%BE%D0%B7%D0%B3" TargetMode="External"/><Relationship Id="rId3" Type="http://schemas.openxmlformats.org/officeDocument/2006/relationships/hyperlink" Target="http://ru.wikipedia.org/wiki/%D0%90%D0%BD%D0%B3%D0%BB%D0%B8%D0%B9%D1%81%D0%BA%D0%B8%D0%B9_%D1%8F%D0%B7%D1%8B%D0%BA" TargetMode="External"/><Relationship Id="rId7" Type="http://schemas.openxmlformats.org/officeDocument/2006/relationships/hyperlink" Target="http://ru.wikipedia.org/wiki/1911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7_%D0%BE%D0%BA%D1%82%D1%8F%D0%B1%D1%80%D1%8F" TargetMode="External"/><Relationship Id="rId5" Type="http://schemas.openxmlformats.org/officeDocument/2006/relationships/hyperlink" Target="http://ru.wikipedia.org/wiki/1835" TargetMode="External"/><Relationship Id="rId10" Type="http://schemas.openxmlformats.org/officeDocument/2006/relationships/hyperlink" Target="http://ru.wikipedia.org/wiki/%D0%AD%D0%BF%D0%B8%D0%BB%D0%B5%D0%BF%D1%81%D0%B8%D1%8F" TargetMode="External"/><Relationship Id="rId4" Type="http://schemas.openxmlformats.org/officeDocument/2006/relationships/hyperlink" Target="http://ru.wikipedia.org/wiki/4_%D0%B0%D0%BF%D1%80%D0%B5%D0%BB%D1%8F" TargetMode="External"/><Relationship Id="rId9" Type="http://schemas.openxmlformats.org/officeDocument/2006/relationships/hyperlink" Target="http://ru.wikipedia.org/wiki/%D0%90%D1%84%D0%B0%D0%B7%D0%B8%D1%8F" TargetMode="Externa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A4%D1%80%D0%B0%D0%BD%D1%86%D0%B8%D1%8F" TargetMode="External"/><Relationship Id="rId3" Type="http://schemas.openxmlformats.org/officeDocument/2006/relationships/hyperlink" Target="http://ru.wikipedia.org/wiki/%D0%A4%D1%80%D0%B0%D0%BD%D1%86%D1%83%D0%B7%D1%81%D0%BA%D0%B8%D0%B9_%D1%8F%D0%B7%D1%8B%D0%BA" TargetMode="External"/><Relationship Id="rId7" Type="http://schemas.openxmlformats.org/officeDocument/2006/relationships/hyperlink" Target="http://ru.wikipedia.org/wiki/1940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13_%D0%B0%D0%BF%D1%80%D0%B5%D0%BB%D1%8F" TargetMode="External"/><Relationship Id="rId5" Type="http://schemas.openxmlformats.org/officeDocument/2006/relationships/hyperlink" Target="http://ru.wikipedia.org/wiki/1853" TargetMode="External"/><Relationship Id="rId4" Type="http://schemas.openxmlformats.org/officeDocument/2006/relationships/hyperlink" Target="http://ru.wikipedia.org/wiki/9_%D1%81%D0%B5%D0%BD%D1%82%D1%8F%D0%B1%D1%80%D1%8F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ru.wikipedia.org/wiki/%D0%9B%D0%B0%D1%82%D0%B8%D0%BD%D1%81%D0%BA%D0%B8%D0%B9_%D1%8F%D0%B7%D1%8B%D0%BA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393478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5400" b="1" dirty="0"/>
              <a:t>Нарушения мышления при локальных поражениях мозга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53792"/>
          <a:stretch/>
        </p:blipFill>
        <p:spPr>
          <a:xfrm>
            <a:off x="1115616" y="4005064"/>
            <a:ext cx="3528392" cy="24129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1365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6632"/>
            <a:ext cx="5400600" cy="6480720"/>
          </a:xfrm>
          <a:solidFill>
            <a:srgbClr val="EBF1DE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/>
              <a:t>Стала формироваться новая концепция парциального доминирования полушарий, согласно </a:t>
            </a:r>
            <a:r>
              <a:rPr lang="ru-RU" b="1" dirty="0" err="1"/>
              <a:t>которои</a:t>
            </a:r>
            <a:r>
              <a:rPr lang="ru-RU" b="1" dirty="0"/>
              <a:t>̆ левое полушарие принимает преимущественное участие в </a:t>
            </a:r>
            <a:r>
              <a:rPr lang="ru-RU" b="1" dirty="0">
                <a:solidFill>
                  <a:srgbClr val="FF0000"/>
                </a:solidFill>
              </a:rPr>
              <a:t>вербально-символических </a:t>
            </a:r>
            <a:r>
              <a:rPr lang="ru-RU" b="1" dirty="0"/>
              <a:t>функциях вообще и в вербально-символических формах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 в частности, а правое — в </a:t>
            </a:r>
            <a:r>
              <a:rPr lang="ru-RU" b="1" dirty="0">
                <a:solidFill>
                  <a:srgbClr val="FF0000"/>
                </a:solidFill>
              </a:rPr>
              <a:t>пространственно-синтетических</a:t>
            </a:r>
            <a:r>
              <a:rPr lang="ru-RU" b="1" dirty="0"/>
              <a:t>. </a:t>
            </a:r>
          </a:p>
          <a:p>
            <a:pPr marL="0" indent="0" algn="ctr">
              <a:buNone/>
            </a:pPr>
            <a:r>
              <a:rPr lang="ru-RU" b="1" dirty="0"/>
              <a:t>Как это не раз бывало и в других областях науки, новое оказалось хорошо забытым старым. </a:t>
            </a:r>
          </a:p>
          <a:p>
            <a:pPr marL="0" indent="0" algn="ctr">
              <a:buNone/>
            </a:pPr>
            <a:r>
              <a:rPr lang="ru-RU" b="1" dirty="0"/>
              <a:t>Еще </a:t>
            </a:r>
            <a:r>
              <a:rPr lang="ru-RU" b="1" dirty="0">
                <a:solidFill>
                  <a:srgbClr val="FF0000"/>
                </a:solidFill>
              </a:rPr>
              <a:t>Г. Джексон </a:t>
            </a:r>
            <a:r>
              <a:rPr lang="ru-RU" b="1" dirty="0"/>
              <a:t>в конце XIX века неоднократно упоминал о том, что правое полушарие играет важную роль в зрительном восприятии и пространственном мышлении. </a:t>
            </a:r>
            <a:endParaRPr lang="ru-RU" b="1" dirty="0">
              <a:effectLst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88640"/>
            <a:ext cx="3193284" cy="35180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68144" y="3717032"/>
            <a:ext cx="31683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Джон </a:t>
            </a:r>
            <a:r>
              <a:rPr lang="ru-RU" b="1" dirty="0" err="1">
                <a:solidFill>
                  <a:srgbClr val="FF0000"/>
                </a:solidFill>
              </a:rPr>
              <a:t>Хьюлингс</a:t>
            </a:r>
            <a:r>
              <a:rPr lang="ru-RU" b="1" dirty="0">
                <a:solidFill>
                  <a:srgbClr val="FF0000"/>
                </a:solidFill>
              </a:rPr>
              <a:t> Джексон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>
                <a:hlinkClick r:id="rId3"/>
              </a:rPr>
              <a:t>англ. </a:t>
            </a:r>
            <a:r>
              <a:rPr lang="ru-RU" b="1" i="1" dirty="0">
                <a:hlinkClick r:id="rId3"/>
              </a:rPr>
              <a:t>John Hughlings Jackson</a:t>
            </a:r>
            <a:r>
              <a:rPr lang="ru-RU" b="1" dirty="0">
                <a:hlinkClick r:id="rId3"/>
              </a:rPr>
              <a:t>; </a:t>
            </a:r>
            <a:r>
              <a:rPr lang="ru-RU" b="1" dirty="0">
                <a:hlinkClick r:id="rId4"/>
              </a:rPr>
              <a:t>4 апреля </a:t>
            </a:r>
            <a:r>
              <a:rPr lang="ru-RU" b="1" dirty="0">
                <a:hlinkClick r:id="rId5"/>
              </a:rPr>
              <a:t>1835 — </a:t>
            </a:r>
            <a:r>
              <a:rPr lang="ru-RU" b="1" dirty="0">
                <a:hlinkClick r:id="rId6"/>
              </a:rPr>
              <a:t>7 октября </a:t>
            </a:r>
            <a:r>
              <a:rPr lang="ru-RU" b="1" dirty="0">
                <a:hlinkClick r:id="rId7"/>
              </a:rPr>
              <a:t>1911 — английский невролог.</a:t>
            </a:r>
          </a:p>
          <a:p>
            <a:pPr algn="ctr"/>
            <a:r>
              <a:rPr lang="ru-RU" b="1" dirty="0"/>
              <a:t>Автор трудов о локализации проекционных двигательных центров коры </a:t>
            </a:r>
            <a:r>
              <a:rPr lang="ru-RU" b="1" dirty="0">
                <a:hlinkClick r:id="rId8"/>
              </a:rPr>
              <a:t>головного мозга, об </a:t>
            </a:r>
            <a:r>
              <a:rPr lang="ru-RU" b="1" dirty="0">
                <a:hlinkClick r:id="rId9"/>
              </a:rPr>
              <a:t>афазии и др. Именем Джексона названа описанная им форма </a:t>
            </a:r>
            <a:r>
              <a:rPr lang="ru-RU" b="1" dirty="0">
                <a:hlinkClick r:id="rId10"/>
              </a:rPr>
              <a:t>эпилепсии.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709817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  <a:solidFill>
            <a:srgbClr val="EBF1DE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/>
              <a:t>Эта точка зрения вновь получила признание. </a:t>
            </a:r>
          </a:p>
          <a:p>
            <a:pPr marL="0" indent="0" algn="ctr">
              <a:buNone/>
            </a:pPr>
            <a:r>
              <a:rPr lang="ru-RU" b="1" dirty="0"/>
              <a:t>В одних случаях нарушения в решении наглядно-образных задач связаны с нарушениями </a:t>
            </a:r>
            <a:r>
              <a:rPr lang="ru-RU" b="1" dirty="0">
                <a:solidFill>
                  <a:srgbClr val="FF0000"/>
                </a:solidFill>
              </a:rPr>
              <a:t>зрительного восприятия, </a:t>
            </a:r>
            <a:r>
              <a:rPr lang="ru-RU" b="1" dirty="0" err="1">
                <a:solidFill>
                  <a:srgbClr val="FF0000"/>
                </a:solidFill>
              </a:rPr>
              <a:t>зрительнои</a:t>
            </a:r>
            <a:r>
              <a:rPr lang="ru-RU" b="1" dirty="0">
                <a:solidFill>
                  <a:srgbClr val="FF0000"/>
                </a:solidFill>
              </a:rPr>
              <a:t>̆ памяти </a:t>
            </a:r>
            <a:r>
              <a:rPr lang="ru-RU" b="1" dirty="0"/>
              <a:t>или с явлениями </a:t>
            </a:r>
            <a:r>
              <a:rPr lang="ru-RU" b="1" dirty="0">
                <a:solidFill>
                  <a:srgbClr val="FF0000"/>
                </a:solidFill>
              </a:rPr>
              <a:t>одностороннего игнорирования зрительного </a:t>
            </a:r>
            <a:r>
              <a:rPr lang="ru-RU" b="1" dirty="0"/>
              <a:t>поля. </a:t>
            </a:r>
          </a:p>
          <a:p>
            <a:pPr marL="0" indent="0" algn="ctr">
              <a:buNone/>
            </a:pPr>
            <a:r>
              <a:rPr lang="ru-RU" b="1" dirty="0"/>
              <a:t>В этих случаях интеллектуальные </a:t>
            </a:r>
            <a:r>
              <a:rPr lang="ru-RU" b="1" dirty="0" err="1"/>
              <a:t>расстройства</a:t>
            </a:r>
            <a:r>
              <a:rPr lang="ru-RU" b="1" dirty="0"/>
              <a:t> являются </a:t>
            </a:r>
            <a:r>
              <a:rPr lang="ru-RU" b="1" dirty="0">
                <a:solidFill>
                  <a:srgbClr val="FF0000"/>
                </a:solidFill>
              </a:rPr>
              <a:t>вторичными </a:t>
            </a:r>
            <a:r>
              <a:rPr lang="ru-RU" b="1" dirty="0"/>
              <a:t>по отношению к </a:t>
            </a:r>
            <a:r>
              <a:rPr lang="ru-RU" b="1" u="sng" dirty="0"/>
              <a:t>относительно элементарным сенсорным</a:t>
            </a:r>
            <a:r>
              <a:rPr lang="ru-RU" b="1" dirty="0"/>
              <a:t>, гностическим или </a:t>
            </a:r>
            <a:r>
              <a:rPr lang="ru-RU" b="1" dirty="0" err="1"/>
              <a:t>мнестическим</a:t>
            </a:r>
            <a:r>
              <a:rPr lang="ru-RU" b="1" dirty="0"/>
              <a:t> дефектам. </a:t>
            </a:r>
          </a:p>
          <a:p>
            <a:pPr marL="0" indent="0" algn="ctr">
              <a:buNone/>
            </a:pPr>
            <a:r>
              <a:rPr lang="ru-RU" b="1" dirty="0"/>
              <a:t>В других случаях нарушается более </a:t>
            </a:r>
            <a:r>
              <a:rPr lang="ru-RU" b="1" dirty="0" err="1"/>
              <a:t>высокии</a:t>
            </a:r>
            <a:r>
              <a:rPr lang="ru-RU" b="1" dirty="0"/>
              <a:t>̆, </a:t>
            </a:r>
            <a:r>
              <a:rPr lang="ru-RU" b="1" dirty="0" err="1">
                <a:solidFill>
                  <a:srgbClr val="FF0000"/>
                </a:solidFill>
              </a:rPr>
              <a:t>абстрактныи</a:t>
            </a:r>
            <a:r>
              <a:rPr lang="ru-RU" b="1" dirty="0">
                <a:solidFill>
                  <a:srgbClr val="FF0000"/>
                </a:solidFill>
              </a:rPr>
              <a:t>̆ уровень анализа пространства </a:t>
            </a:r>
            <a:r>
              <a:rPr lang="ru-RU" b="1" dirty="0"/>
              <a:t>и «</a:t>
            </a:r>
            <a:r>
              <a:rPr lang="ru-RU" b="1" dirty="0" err="1"/>
              <a:t>квазипространственных</a:t>
            </a:r>
            <a:r>
              <a:rPr lang="ru-RU" b="1" dirty="0"/>
              <a:t>» отношений, т. е. собственно пространственное мышление. </a:t>
            </a:r>
          </a:p>
          <a:p>
            <a:pPr marL="0" indent="0" algn="ctr">
              <a:buNone/>
            </a:pPr>
            <a:r>
              <a:rPr lang="ru-RU" b="1" dirty="0"/>
              <a:t>Этого мнения придерживались Оливер </a:t>
            </a:r>
            <a:r>
              <a:rPr lang="ru-RU" b="1" dirty="0" err="1"/>
              <a:t>Зангвилл</a:t>
            </a:r>
            <a:r>
              <a:rPr lang="ru-RU" b="1" dirty="0"/>
              <a:t> и его сотрудники (</a:t>
            </a:r>
            <a:r>
              <a:rPr lang="ru-RU" dirty="0"/>
              <a:t>Джордж Миллер, Карл </a:t>
            </a:r>
            <a:r>
              <a:rPr lang="ru-RU" dirty="0" err="1"/>
              <a:t>Прибрам</a:t>
            </a:r>
            <a:r>
              <a:rPr lang="ru-RU" dirty="0"/>
              <a:t>, Ганс Лукас </a:t>
            </a:r>
            <a:r>
              <a:rPr lang="ru-RU" dirty="0" err="1"/>
              <a:t>Тейбер</a:t>
            </a:r>
            <a:r>
              <a:rPr lang="ru-RU" dirty="0"/>
              <a:t>)</a:t>
            </a:r>
            <a:r>
              <a:rPr lang="ru-RU" b="1" dirty="0"/>
              <a:t>, и в настоящее время эту точку зрения разделяют ряд авторов. 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5529240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2592287"/>
          </a:xfrm>
          <a:solidFill>
            <a:srgbClr val="EBF1DE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ВЫВОДЫ: </a:t>
            </a:r>
          </a:p>
          <a:p>
            <a:pPr marL="0" indent="0" algn="ctr">
              <a:buNone/>
            </a:pPr>
            <a:r>
              <a:rPr lang="ru-RU" b="1" dirty="0"/>
              <a:t>согласно данным представлениям </a:t>
            </a:r>
            <a:r>
              <a:rPr lang="ru-RU" b="1" dirty="0">
                <a:solidFill>
                  <a:srgbClr val="FF0000"/>
                </a:solidFill>
              </a:rPr>
              <a:t>наглядно-образное, или пространственное</a:t>
            </a:r>
            <a:r>
              <a:rPr lang="ru-RU" b="1" dirty="0"/>
              <a:t>, мышление связывается исключительно со структурами </a:t>
            </a:r>
            <a:r>
              <a:rPr lang="ru-RU" b="1" dirty="0">
                <a:solidFill>
                  <a:srgbClr val="FF0000"/>
                </a:solidFill>
              </a:rPr>
              <a:t>правого </a:t>
            </a:r>
            <a:r>
              <a:rPr lang="ru-RU" b="1" dirty="0"/>
              <a:t>полушария головного мозга.</a:t>
            </a:r>
            <a:br>
              <a:rPr lang="ru-RU" b="1" dirty="0"/>
            </a:br>
            <a:endParaRPr lang="ru-RU" b="1" dirty="0">
              <a:effectLst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869" r="3262" b="13134"/>
          <a:stretch/>
        </p:blipFill>
        <p:spPr>
          <a:xfrm>
            <a:off x="323528" y="3021387"/>
            <a:ext cx="8568952" cy="364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380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332656"/>
            <a:ext cx="8856984" cy="6408712"/>
          </a:xfrm>
          <a:solidFill>
            <a:srgbClr val="EBF1DE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/>
              <a:t>Существует другая, </a:t>
            </a:r>
            <a:r>
              <a:rPr lang="ru-RU" b="1" dirty="0">
                <a:solidFill>
                  <a:srgbClr val="FF0000"/>
                </a:solidFill>
              </a:rPr>
              <a:t>более прогрессивная </a:t>
            </a:r>
            <a:r>
              <a:rPr lang="ru-RU" b="1" dirty="0"/>
              <a:t>точка зрения на мозговую организацию </a:t>
            </a:r>
            <a:r>
              <a:rPr lang="ru-RU" b="1" i="1" dirty="0"/>
              <a:t>пространственного, или наглядно-образного, мышления, </a:t>
            </a:r>
            <a:r>
              <a:rPr lang="ru-RU" b="1" dirty="0"/>
              <a:t>согласно </a:t>
            </a:r>
            <a:r>
              <a:rPr lang="ru-RU" b="1" dirty="0" err="1"/>
              <a:t>которои</a:t>
            </a:r>
            <a:r>
              <a:rPr lang="ru-RU" b="1" dirty="0"/>
              <a:t>̆ эта форма мышления </a:t>
            </a:r>
            <a:r>
              <a:rPr lang="ru-RU" b="1" dirty="0">
                <a:solidFill>
                  <a:srgbClr val="FF0000"/>
                </a:solidFill>
              </a:rPr>
              <a:t>не может быть связана исключительно с правым полушарием</a:t>
            </a:r>
            <a:r>
              <a:rPr lang="ru-RU" b="1" dirty="0"/>
              <a:t>, так же как и вербально-логическое мышление — только с левым полушарием. </a:t>
            </a:r>
          </a:p>
          <a:p>
            <a:pPr marL="0" indent="0" algn="ctr">
              <a:buNone/>
            </a:pPr>
            <a:r>
              <a:rPr lang="ru-RU" b="1" dirty="0"/>
              <a:t>Исследование Г. </a:t>
            </a:r>
            <a:r>
              <a:rPr lang="ru-RU" b="1" dirty="0" err="1"/>
              <a:t>Ратклифа</a:t>
            </a:r>
            <a:r>
              <a:rPr lang="ru-RU" b="1" dirty="0"/>
              <a:t> и Ф. </a:t>
            </a:r>
            <a:r>
              <a:rPr lang="ru-RU" b="1" dirty="0" err="1"/>
              <a:t>Ньюкомба</a:t>
            </a:r>
            <a:r>
              <a:rPr lang="ru-RU" b="1" dirty="0"/>
              <a:t> (1973), направленное на уточнение роли правого и левого полушарий в «пространственном мысленном вращении», где использовался </a:t>
            </a:r>
            <a:r>
              <a:rPr lang="ru-RU" b="1" dirty="0">
                <a:solidFill>
                  <a:srgbClr val="FF0000"/>
                </a:solidFill>
              </a:rPr>
              <a:t>метод </a:t>
            </a:r>
            <a:r>
              <a:rPr lang="ru-RU" b="1" dirty="0" err="1">
                <a:solidFill>
                  <a:srgbClr val="FF0000"/>
                </a:solidFill>
              </a:rPr>
              <a:t>серийнои</a:t>
            </a:r>
            <a:r>
              <a:rPr lang="ru-RU" b="1" dirty="0">
                <a:solidFill>
                  <a:srgbClr val="FF0000"/>
                </a:solidFill>
              </a:rPr>
              <a:t>̆ оценки положения </a:t>
            </a:r>
            <a:r>
              <a:rPr lang="ru-RU" b="1" dirty="0" err="1">
                <a:solidFill>
                  <a:srgbClr val="FF0000"/>
                </a:solidFill>
              </a:rPr>
              <a:t>правои</a:t>
            </a:r>
            <a:r>
              <a:rPr lang="ru-RU" b="1" dirty="0">
                <a:solidFill>
                  <a:srgbClr val="FF0000"/>
                </a:solidFill>
              </a:rPr>
              <a:t>̆ и </a:t>
            </a:r>
            <a:r>
              <a:rPr lang="ru-RU" b="1" dirty="0" err="1">
                <a:solidFill>
                  <a:srgbClr val="FF0000"/>
                </a:solidFill>
              </a:rPr>
              <a:t>левои</a:t>
            </a:r>
            <a:r>
              <a:rPr lang="ru-RU" b="1" dirty="0">
                <a:solidFill>
                  <a:srgbClr val="FF0000"/>
                </a:solidFill>
              </a:rPr>
              <a:t>̆ рук </a:t>
            </a:r>
            <a:r>
              <a:rPr lang="ru-RU" b="1" dirty="0"/>
              <a:t>(на схематических рисунках), когда от испытуемого требовалось выполнить серию мысленных вращений изображения человека, показало, что больные с поражением задних отделов правого полушария делали в таких заданиях больше ошибок, чем больные с поражением тех же отделов левого полушария или контрольная группа больных. </a:t>
            </a:r>
          </a:p>
        </p:txBody>
      </p:sp>
    </p:spTree>
    <p:extLst>
      <p:ext uri="{BB962C8B-B14F-4D97-AF65-F5344CB8AC3E}">
        <p14:creationId xmlns:p14="http://schemas.microsoft.com/office/powerpoint/2010/main" val="42056851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332656"/>
            <a:ext cx="8856984" cy="6408712"/>
          </a:xfrm>
          <a:solidFill>
            <a:srgbClr val="EBF1DE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/>
              <a:t>Выявленные нарушения в </a:t>
            </a:r>
            <a:r>
              <a:rPr lang="ru-RU" b="1" dirty="0" err="1">
                <a:solidFill>
                  <a:srgbClr val="FF0000"/>
                </a:solidFill>
              </a:rPr>
              <a:t>пространственнои</a:t>
            </a:r>
            <a:r>
              <a:rPr lang="ru-RU" b="1" dirty="0">
                <a:solidFill>
                  <a:srgbClr val="FF0000"/>
                </a:solidFill>
              </a:rPr>
              <a:t>̆ переориентации </a:t>
            </a:r>
            <a:r>
              <a:rPr lang="ru-RU" b="1" dirty="0"/>
              <a:t>зрительных стимулов, связанные преимущественно с поражением правого полушария, не могут быть объяснены за счет дефектов зрительного восприятия и памяти, а отражают </a:t>
            </a:r>
            <a:r>
              <a:rPr lang="ru-RU" b="1" dirty="0">
                <a:solidFill>
                  <a:srgbClr val="FF0000"/>
                </a:solidFill>
              </a:rPr>
              <a:t>нарушения пространственного мышления</a:t>
            </a:r>
            <a:r>
              <a:rPr lang="ru-RU" b="1" dirty="0"/>
              <a:t>. </a:t>
            </a:r>
          </a:p>
          <a:p>
            <a:pPr marL="0" indent="0" algn="ctr">
              <a:buNone/>
            </a:pPr>
            <a:r>
              <a:rPr lang="ru-RU" b="1" dirty="0"/>
              <a:t>Эти данные не только являются подтверждением представлений о том, что правое полушарие имеет преимущественное отношение к </a:t>
            </a:r>
            <a:r>
              <a:rPr lang="ru-RU" b="1" dirty="0">
                <a:solidFill>
                  <a:srgbClr val="FF0000"/>
                </a:solidFill>
              </a:rPr>
              <a:t>«мысленному вращению» объектов</a:t>
            </a:r>
            <a:r>
              <a:rPr lang="ru-RU" b="1" dirty="0"/>
              <a:t> (т. е. к наглядно-образному мышлению), но и показывают, что в </a:t>
            </a:r>
            <a:r>
              <a:rPr lang="ru-RU" b="1" dirty="0" err="1"/>
              <a:t>этои</a:t>
            </a:r>
            <a:r>
              <a:rPr lang="ru-RU" b="1" dirty="0"/>
              <a:t>̆ функции также принимает участие и </a:t>
            </a:r>
            <a:r>
              <a:rPr lang="ru-RU" b="1" dirty="0">
                <a:solidFill>
                  <a:srgbClr val="FF0000"/>
                </a:solidFill>
              </a:rPr>
              <a:t>левое</a:t>
            </a:r>
            <a:r>
              <a:rPr lang="ru-RU" b="1" dirty="0"/>
              <a:t> полушарие, поскольку определенное количество ошибок допускали и больные с поражением его задних отделов. </a:t>
            </a:r>
          </a:p>
          <a:p>
            <a:pPr marL="0" indent="0" algn="ctr">
              <a:buNone/>
            </a:pPr>
            <a:r>
              <a:rPr lang="ru-RU" b="1" dirty="0"/>
              <a:t>НО: работа проводилась </a:t>
            </a:r>
            <a:r>
              <a:rPr lang="ru-RU" b="1" dirty="0">
                <a:solidFill>
                  <a:srgbClr val="FF0000"/>
                </a:solidFill>
              </a:rPr>
              <a:t>без учета </a:t>
            </a:r>
            <a:r>
              <a:rPr lang="ru-RU" b="1" dirty="0" err="1">
                <a:solidFill>
                  <a:srgbClr val="FF0000"/>
                </a:solidFill>
              </a:rPr>
              <a:t>доминантности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полушарий испытуемых — фактора, </a:t>
            </a:r>
            <a:r>
              <a:rPr lang="ru-RU" b="1" dirty="0" err="1"/>
              <a:t>которыи</a:t>
            </a:r>
            <a:r>
              <a:rPr lang="ru-RU" b="1" dirty="0"/>
              <a:t>̆ влияет на пространственное мышление. 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8465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363272" cy="6048672"/>
          </a:xfrm>
          <a:solidFill>
            <a:srgbClr val="EBF1DE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По данным Е. П. Кок (1967), нарушения зрительно-пространственных функций могут возникать </a:t>
            </a:r>
            <a:r>
              <a:rPr lang="ru-RU" b="1" dirty="0">
                <a:solidFill>
                  <a:srgbClr val="FF0000"/>
                </a:solidFill>
              </a:rPr>
              <a:t>при поражении как правого, так и левого полушарий</a:t>
            </a:r>
            <a:r>
              <a:rPr lang="ru-RU" b="1" dirty="0"/>
              <a:t>, однако характер этих нарушений различен: </a:t>
            </a:r>
          </a:p>
          <a:p>
            <a:pPr marL="0" indent="0" algn="ctr">
              <a:buNone/>
            </a:pPr>
            <a:r>
              <a:rPr lang="ru-RU" b="1" dirty="0"/>
              <a:t>для левосторонних поражений более характерны нарушения </a:t>
            </a:r>
            <a:r>
              <a:rPr lang="ru-RU" b="1" dirty="0">
                <a:solidFill>
                  <a:srgbClr val="FF0000"/>
                </a:solidFill>
              </a:rPr>
              <a:t>категориального анализа</a:t>
            </a:r>
            <a:r>
              <a:rPr lang="ru-RU" b="1" dirty="0"/>
              <a:t>, </a:t>
            </a:r>
          </a:p>
          <a:p>
            <a:pPr marL="0" indent="0" algn="ctr">
              <a:buNone/>
            </a:pPr>
            <a:r>
              <a:rPr lang="ru-RU" b="1" dirty="0"/>
              <a:t>а при правосторонних на первое место выступают нарушения непосредственных </a:t>
            </a:r>
            <a:r>
              <a:rPr lang="ru-RU" b="1" dirty="0">
                <a:solidFill>
                  <a:srgbClr val="FF0000"/>
                </a:solidFill>
              </a:rPr>
              <a:t>симультанных синтезов </a:t>
            </a:r>
            <a:r>
              <a:rPr lang="ru-RU" b="1" dirty="0"/>
              <a:t>пространственных отношений. 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484824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  <a:solidFill>
            <a:srgbClr val="EBF1DE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Согласно экспериментальным данным (Я. Я. </a:t>
            </a:r>
            <a:r>
              <a:rPr lang="ru-RU" b="1" i="1" dirty="0"/>
              <a:t>Ченцов </a:t>
            </a:r>
            <a:r>
              <a:rPr lang="ru-RU" b="1" dirty="0"/>
              <a:t>и др., 1980) левое и правое полушария мозга связаны </a:t>
            </a:r>
            <a:r>
              <a:rPr lang="ru-RU" b="1" dirty="0">
                <a:solidFill>
                  <a:srgbClr val="FF0000"/>
                </a:solidFill>
              </a:rPr>
              <a:t>с различными классами </a:t>
            </a:r>
            <a:r>
              <a:rPr lang="ru-RU" b="1" dirty="0"/>
              <a:t>пространственных представлений: </a:t>
            </a:r>
          </a:p>
          <a:p>
            <a:pPr algn="ctr">
              <a:buFont typeface="Wingdings" charset="2"/>
              <a:buChar char="q"/>
            </a:pPr>
            <a:r>
              <a:rPr lang="ru-RU" b="1" dirty="0"/>
              <a:t>правое полушарие преимущественно участвует в выполнении задач, требующих сохранности </a:t>
            </a:r>
            <a:r>
              <a:rPr lang="ru-RU" b="1" dirty="0">
                <a:solidFill>
                  <a:srgbClr val="FF0000"/>
                </a:solidFill>
              </a:rPr>
              <a:t>топологических пространственных представлений</a:t>
            </a:r>
            <a:r>
              <a:rPr lang="ru-RU" b="1" dirty="0"/>
              <a:t>, а </a:t>
            </a:r>
          </a:p>
          <a:p>
            <a:pPr algn="ctr">
              <a:buFont typeface="Wingdings" charset="2"/>
              <a:buChar char="q"/>
            </a:pPr>
            <a:r>
              <a:rPr lang="ru-RU" b="1" dirty="0"/>
              <a:t>левое — </a:t>
            </a:r>
            <a:r>
              <a:rPr lang="ru-RU" b="1" dirty="0">
                <a:solidFill>
                  <a:srgbClr val="FF0000"/>
                </a:solidFill>
              </a:rPr>
              <a:t>координатных</a:t>
            </a:r>
            <a:r>
              <a:rPr lang="ru-RU" b="1" dirty="0"/>
              <a:t>.</a:t>
            </a:r>
            <a:br>
              <a:rPr lang="ru-RU" b="1" dirty="0"/>
            </a:b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47908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  <a:solidFill>
            <a:srgbClr val="EBF1DE"/>
          </a:solidFill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/>
              <a:t>В. Л. </a:t>
            </a:r>
            <a:r>
              <a:rPr lang="ru-RU" b="1" dirty="0" err="1"/>
              <a:t>Деглин</a:t>
            </a:r>
            <a:r>
              <a:rPr lang="ru-RU" b="1" dirty="0"/>
              <a:t> (1984, 1996 и др.), изучая на модели </a:t>
            </a:r>
            <a:r>
              <a:rPr lang="ru-RU" b="1" dirty="0" err="1"/>
              <a:t>унилатеральнои</a:t>
            </a:r>
            <a:r>
              <a:rPr lang="ru-RU" b="1" dirty="0"/>
              <a:t>̆ </a:t>
            </a:r>
            <a:r>
              <a:rPr lang="ru-RU" b="1" dirty="0" err="1">
                <a:solidFill>
                  <a:srgbClr val="FF0000"/>
                </a:solidFill>
              </a:rPr>
              <a:t>электросудорожнои</a:t>
            </a:r>
            <a:r>
              <a:rPr lang="ru-RU" b="1" dirty="0">
                <a:solidFill>
                  <a:srgbClr val="FF0000"/>
                </a:solidFill>
              </a:rPr>
              <a:t>̆ терапии </a:t>
            </a:r>
            <a:r>
              <a:rPr lang="ru-RU" b="1" dirty="0"/>
              <a:t>пространственные функции левого и правого полушарий, также различает разные </a:t>
            </a:r>
            <a:r>
              <a:rPr lang="ru-RU" b="1" dirty="0">
                <a:solidFill>
                  <a:srgbClr val="FF0000"/>
                </a:solidFill>
              </a:rPr>
              <a:t>классы пространственных представлений</a:t>
            </a:r>
            <a:r>
              <a:rPr lang="ru-RU" b="1" dirty="0"/>
              <a:t> — </a:t>
            </a:r>
            <a:r>
              <a:rPr lang="ru-RU" b="1" dirty="0">
                <a:solidFill>
                  <a:srgbClr val="000090"/>
                </a:solidFill>
              </a:rPr>
              <a:t>перцептивные и концептуальные </a:t>
            </a:r>
            <a:r>
              <a:rPr lang="ru-RU" b="1" dirty="0"/>
              <a:t>— и связывает их с </a:t>
            </a:r>
            <a:r>
              <a:rPr lang="ru-RU" b="1" dirty="0" err="1"/>
              <a:t>работои</a:t>
            </a:r>
            <a:r>
              <a:rPr lang="ru-RU" b="1" dirty="0"/>
              <a:t>̆ правого (</a:t>
            </a:r>
            <a:r>
              <a:rPr lang="ru-RU" b="1" dirty="0" err="1"/>
              <a:t>первыи</a:t>
            </a:r>
            <a:r>
              <a:rPr lang="ru-RU" b="1" dirty="0"/>
              <a:t>̆ тип) и левого (</a:t>
            </a:r>
            <a:r>
              <a:rPr lang="ru-RU" b="1" dirty="0" err="1"/>
              <a:t>второи</a:t>
            </a:r>
            <a:r>
              <a:rPr lang="ru-RU" b="1" dirty="0"/>
              <a:t>̆ тип) полушарий. </a:t>
            </a:r>
          </a:p>
          <a:p>
            <a:pPr marL="0" indent="0" algn="ctr">
              <a:buNone/>
            </a:pPr>
            <a:r>
              <a:rPr lang="ru-RU" b="1" dirty="0"/>
              <a:t>Эти данные свидетельствуют о разных способах (</a:t>
            </a:r>
            <a:r>
              <a:rPr lang="ru-RU" b="1" dirty="0">
                <a:solidFill>
                  <a:srgbClr val="FF0000"/>
                </a:solidFill>
              </a:rPr>
              <a:t>разных стратегиях</a:t>
            </a:r>
            <a:r>
              <a:rPr lang="ru-RU" b="1" dirty="0"/>
              <a:t>) переработки </a:t>
            </a:r>
            <a:r>
              <a:rPr lang="ru-RU" b="1" dirty="0" err="1"/>
              <a:t>пространственнои</a:t>
            </a:r>
            <a:r>
              <a:rPr lang="ru-RU" b="1" dirty="0"/>
              <a:t>̆ информации левым и правым полушариями мозга и, соответственно, о </a:t>
            </a:r>
            <a:r>
              <a:rPr lang="ru-RU" b="1" dirty="0">
                <a:solidFill>
                  <a:srgbClr val="000090"/>
                </a:solidFill>
              </a:rPr>
              <a:t>латеральных различиях </a:t>
            </a:r>
            <a:r>
              <a:rPr lang="ru-RU" b="1" dirty="0" err="1"/>
              <a:t>мозговои</a:t>
            </a:r>
            <a:r>
              <a:rPr lang="ru-RU" b="1" dirty="0"/>
              <a:t>̆ организации пространственных интеллектуальных функций.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47473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  <a:solidFill>
            <a:srgbClr val="EBF1DE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Отмечены латеральные различия в наглядно-</a:t>
            </a:r>
            <a:r>
              <a:rPr lang="ru-RU" b="1" dirty="0" err="1"/>
              <a:t>образнои</a:t>
            </a:r>
            <a:r>
              <a:rPr lang="ru-RU" b="1" dirty="0"/>
              <a:t>̆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 по всем использованным показателям</a:t>
            </a:r>
            <a:r>
              <a:rPr lang="ru-RU" b="1" dirty="0">
                <a:solidFill>
                  <a:srgbClr val="FF0000"/>
                </a:solidFill>
              </a:rPr>
              <a:t>: времени </a:t>
            </a:r>
            <a:r>
              <a:rPr lang="ru-RU" b="1" dirty="0"/>
              <a:t>решения задач, </a:t>
            </a:r>
            <a:r>
              <a:rPr lang="ru-RU" b="1" dirty="0">
                <a:solidFill>
                  <a:srgbClr val="FF0000"/>
                </a:solidFill>
              </a:rPr>
              <a:t>количеству и характеру </a:t>
            </a:r>
            <a:r>
              <a:rPr lang="ru-RU" b="1" dirty="0"/>
              <a:t>ошибок, </a:t>
            </a:r>
            <a:r>
              <a:rPr lang="ru-RU" b="1" dirty="0">
                <a:solidFill>
                  <a:srgbClr val="FF0000"/>
                </a:solidFill>
              </a:rPr>
              <a:t>влиянию</a:t>
            </a:r>
            <a:r>
              <a:rPr lang="ru-RU" b="1" dirty="0"/>
              <a:t> подсказки. </a:t>
            </a:r>
          </a:p>
          <a:p>
            <a:pPr marL="0" indent="0" algn="ctr">
              <a:buNone/>
            </a:pPr>
            <a:r>
              <a:rPr lang="ru-RU" b="1" dirty="0"/>
              <a:t>Больным с поражением </a:t>
            </a:r>
            <a:r>
              <a:rPr lang="ru-RU" b="1" dirty="0" err="1">
                <a:solidFill>
                  <a:srgbClr val="FF0000"/>
                </a:solidFill>
              </a:rPr>
              <a:t>правои</a:t>
            </a:r>
            <a:r>
              <a:rPr lang="ru-RU" b="1" dirty="0">
                <a:solidFill>
                  <a:srgbClr val="FF0000"/>
                </a:solidFill>
              </a:rPr>
              <a:t>̆ </a:t>
            </a:r>
            <a:r>
              <a:rPr lang="ru-RU" b="1" dirty="0"/>
              <a:t>теменно- </a:t>
            </a:r>
            <a:r>
              <a:rPr lang="ru-RU" b="1" dirty="0" err="1"/>
              <a:t>затылочнои</a:t>
            </a:r>
            <a:r>
              <a:rPr lang="ru-RU" b="1" dirty="0"/>
              <a:t>̆ области требовалось больше времени на выполнение заданий, чем левосторонним больным; количество ошибок у них было существенно больше (в 2,5 раза по одному заданию); у них преобладали более грубые пространственные ошибки (смешивались как вертикальная, так и горизонтальная плоскости и др.). </a:t>
            </a:r>
          </a:p>
          <a:p>
            <a:pPr marL="0" indent="0" algn="ctr">
              <a:buNone/>
            </a:pPr>
            <a:r>
              <a:rPr lang="ru-RU" b="1" dirty="0"/>
              <a:t>У левосторонних больных было значительно больше самостоятельных правильных решений или исправлений после подсказки. </a:t>
            </a:r>
          </a:p>
          <a:p>
            <a:pPr marL="0" indent="0" algn="ctr">
              <a:buNone/>
            </a:pPr>
            <a:r>
              <a:rPr lang="ru-RU" b="1" dirty="0"/>
              <a:t>Нарушения наглядно-образного мышления у правосторонних больных протекали на фоне более грубых нарушений других пространственных функций, чем у левосторонних больных. 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088095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  <a:solidFill>
            <a:srgbClr val="EBF1DE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Нарушения наглядно-образного мышления, возникающие при правосторонних и левосторонних очагах поражения, имеют разную природу. </a:t>
            </a:r>
          </a:p>
          <a:p>
            <a:pPr algn="ctr">
              <a:buFont typeface="Wingdings" charset="2"/>
              <a:buChar char="q"/>
            </a:pPr>
            <a:r>
              <a:rPr lang="ru-RU" b="1" dirty="0"/>
              <a:t>У </a:t>
            </a:r>
            <a:r>
              <a:rPr lang="ru-RU" b="1" dirty="0" err="1"/>
              <a:t>первои</a:t>
            </a:r>
            <a:r>
              <a:rPr lang="ru-RU" b="1" dirty="0"/>
              <a:t>̆ (ПП) категории больных они больше связаны с первичными нарушениями </a:t>
            </a:r>
            <a:r>
              <a:rPr lang="ru-RU" b="1" dirty="0">
                <a:solidFill>
                  <a:srgbClr val="FF0000"/>
                </a:solidFill>
              </a:rPr>
              <a:t>симультанного анализа и синтеза</a:t>
            </a:r>
            <a:r>
              <a:rPr lang="ru-RU" b="1" dirty="0"/>
              <a:t>, с трудностями в интеграции непосредственно </a:t>
            </a:r>
            <a:r>
              <a:rPr lang="ru-RU" b="1" dirty="0" err="1"/>
              <a:t>воспринимаемои</a:t>
            </a:r>
            <a:r>
              <a:rPr lang="ru-RU" b="1" dirty="0"/>
              <a:t>̆ </a:t>
            </a:r>
            <a:r>
              <a:rPr lang="ru-RU" b="1" dirty="0" err="1"/>
              <a:t>пространственнои</a:t>
            </a:r>
            <a:r>
              <a:rPr lang="ru-RU" b="1" dirty="0"/>
              <a:t>̆ информации, </a:t>
            </a:r>
          </a:p>
          <a:p>
            <a:pPr algn="ctr">
              <a:buFont typeface="Wingdings" charset="2"/>
              <a:buChar char="q"/>
            </a:pPr>
            <a:r>
              <a:rPr lang="ru-RU" b="1" dirty="0"/>
              <a:t>а у </a:t>
            </a:r>
            <a:r>
              <a:rPr lang="ru-RU" b="1" dirty="0" err="1"/>
              <a:t>второи</a:t>
            </a:r>
            <a:r>
              <a:rPr lang="ru-RU" b="1" dirty="0"/>
              <a:t>̆ (ЛП)— преимущественно с трудностями </a:t>
            </a:r>
            <a:r>
              <a:rPr lang="ru-RU" b="1" dirty="0" err="1">
                <a:solidFill>
                  <a:srgbClr val="FF0000"/>
                </a:solidFill>
              </a:rPr>
              <a:t>динамическои</a:t>
            </a:r>
            <a:r>
              <a:rPr lang="ru-RU" b="1" dirty="0">
                <a:solidFill>
                  <a:srgbClr val="FF0000"/>
                </a:solidFill>
              </a:rPr>
              <a:t>̆ и </a:t>
            </a:r>
            <a:r>
              <a:rPr lang="ru-RU" b="1" dirty="0" err="1">
                <a:solidFill>
                  <a:srgbClr val="FF0000"/>
                </a:solidFill>
              </a:rPr>
              <a:t>категориальнои</a:t>
            </a:r>
            <a:r>
              <a:rPr lang="ru-RU" b="1" dirty="0">
                <a:solidFill>
                  <a:srgbClr val="FF0000"/>
                </a:solidFill>
              </a:rPr>
              <a:t>̆ организации </a:t>
            </a:r>
            <a:r>
              <a:rPr lang="ru-RU" b="1" dirty="0"/>
              <a:t>наглядно-</a:t>
            </a:r>
            <a:r>
              <a:rPr lang="ru-RU" b="1" dirty="0" err="1"/>
              <a:t>образнои</a:t>
            </a:r>
            <a:r>
              <a:rPr lang="ru-RU" b="1" dirty="0"/>
              <a:t>̆ информации и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деятельности. 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59049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836712"/>
            <a:ext cx="8634404" cy="523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8680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  <a:solidFill>
            <a:srgbClr val="EBF1DE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В </a:t>
            </a:r>
            <a:r>
              <a:rPr lang="ru-RU" b="1" dirty="0" err="1"/>
              <a:t>нейропсихологии</a:t>
            </a:r>
            <a:r>
              <a:rPr lang="ru-RU" b="1" dirty="0"/>
              <a:t> имеется еще одно направление в изучении </a:t>
            </a:r>
            <a:r>
              <a:rPr lang="ru-RU" b="1" dirty="0" err="1"/>
              <a:t>мозговои</a:t>
            </a:r>
            <a:r>
              <a:rPr lang="ru-RU" b="1" dirty="0"/>
              <a:t>̆ организации мышления, связанное прежде всего с именами Н. П. </a:t>
            </a:r>
            <a:r>
              <a:rPr lang="ru-RU" b="1" dirty="0" err="1"/>
              <a:t>Бехтеревои</a:t>
            </a:r>
            <a:r>
              <a:rPr lang="ru-RU" b="1" dirty="0"/>
              <a:t>̆, </a:t>
            </a:r>
            <a:r>
              <a:rPr lang="ru-RU" b="1" dirty="0" err="1"/>
              <a:t>M</a:t>
            </a:r>
            <a:r>
              <a:rPr lang="ru-RU" b="1" dirty="0"/>
              <a:t>. </a:t>
            </a:r>
            <a:r>
              <a:rPr lang="ru-RU" b="1" dirty="0" err="1"/>
              <a:t>H</a:t>
            </a:r>
            <a:r>
              <a:rPr lang="ru-RU" b="1" dirty="0"/>
              <a:t>. Ливанова и др. </a:t>
            </a:r>
          </a:p>
          <a:p>
            <a:pPr marL="0" indent="0" algn="ctr">
              <a:buNone/>
            </a:pPr>
            <a:r>
              <a:rPr lang="ru-RU" b="1" dirty="0"/>
              <a:t>Это направление посвящено </a:t>
            </a:r>
            <a:r>
              <a:rPr lang="ru-RU" b="1" dirty="0">
                <a:solidFill>
                  <a:srgbClr val="FF0000"/>
                </a:solidFill>
              </a:rPr>
              <a:t>изучению роли глубоких подкорковых структур мозга в </a:t>
            </a:r>
            <a:r>
              <a:rPr lang="ru-RU" b="1" dirty="0" err="1">
                <a:solidFill>
                  <a:srgbClr val="FF0000"/>
                </a:solidFill>
              </a:rPr>
              <a:t>интеллектуальнои</a:t>
            </a:r>
            <a:r>
              <a:rPr lang="ru-RU" b="1" dirty="0">
                <a:solidFill>
                  <a:srgbClr val="FF0000"/>
                </a:solidFill>
              </a:rPr>
              <a:t>̆ деятельности</a:t>
            </a:r>
            <a:r>
              <a:rPr lang="ru-RU" b="1" i="1" dirty="0"/>
              <a:t>. </a:t>
            </a:r>
          </a:p>
          <a:p>
            <a:pPr marL="0" indent="0" algn="ctr">
              <a:buNone/>
            </a:pPr>
            <a:r>
              <a:rPr lang="ru-RU" b="1" dirty="0"/>
              <a:t>Разрабатывая проблему </a:t>
            </a:r>
            <a:r>
              <a:rPr lang="ru-RU" b="1" dirty="0" err="1">
                <a:solidFill>
                  <a:srgbClr val="FF0000"/>
                </a:solidFill>
              </a:rPr>
              <a:t>вертикальнои</a:t>
            </a:r>
            <a:r>
              <a:rPr lang="ru-RU" b="1" dirty="0">
                <a:solidFill>
                  <a:srgbClr val="FF0000"/>
                </a:solidFill>
              </a:rPr>
              <a:t>̆ </a:t>
            </a:r>
            <a:r>
              <a:rPr lang="ru-RU" b="1" dirty="0" err="1">
                <a:solidFill>
                  <a:srgbClr val="FF0000"/>
                </a:solidFill>
              </a:rPr>
              <a:t>мозговои</a:t>
            </a:r>
            <a:r>
              <a:rPr lang="ru-RU" b="1" dirty="0">
                <a:solidFill>
                  <a:srgbClr val="FF0000"/>
                </a:solidFill>
              </a:rPr>
              <a:t>̆ организации</a:t>
            </a:r>
            <a:r>
              <a:rPr lang="ru-RU" b="1" dirty="0"/>
              <a:t> высших психических функций, это направление внесло </a:t>
            </a:r>
            <a:r>
              <a:rPr lang="ru-RU" b="1" dirty="0" err="1"/>
              <a:t>существенныи</a:t>
            </a:r>
            <a:r>
              <a:rPr lang="ru-RU" b="1" dirty="0"/>
              <a:t>̆ вклад и в понимание мозговых механизмов процессов мышления.</a:t>
            </a:r>
            <a:br>
              <a:rPr lang="ru-RU" b="1" dirty="0"/>
            </a:b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832020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  <a:solidFill>
            <a:srgbClr val="EBF1DE"/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Прогресс в </a:t>
            </a:r>
            <a:r>
              <a:rPr lang="ru-RU" b="1" dirty="0" err="1"/>
              <a:t>этои</a:t>
            </a:r>
            <a:r>
              <a:rPr lang="ru-RU" b="1" dirty="0"/>
              <a:t>̆ области связан с внедрением в </a:t>
            </a:r>
            <a:r>
              <a:rPr lang="ru-RU" b="1" dirty="0" err="1"/>
              <a:t>нейрохирургию</a:t>
            </a:r>
            <a:r>
              <a:rPr lang="ru-RU" b="1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стереотаксическои</a:t>
            </a:r>
            <a:r>
              <a:rPr lang="ru-RU" b="1" dirty="0">
                <a:solidFill>
                  <a:srgbClr val="FF0000"/>
                </a:solidFill>
              </a:rPr>
              <a:t>̆ техники</a:t>
            </a:r>
            <a:r>
              <a:rPr lang="ru-RU" b="1" dirty="0"/>
              <a:t>, </a:t>
            </a:r>
            <a:r>
              <a:rPr lang="ru-RU" b="1" dirty="0" err="1"/>
              <a:t>позволяющеи</a:t>
            </a:r>
            <a:r>
              <a:rPr lang="ru-RU" b="1" dirty="0"/>
              <a:t>̆ изучать состояние психических функций до и после хирургического </a:t>
            </a:r>
            <a:r>
              <a:rPr lang="ru-RU" b="1" dirty="0" err="1"/>
              <a:t>воздействия</a:t>
            </a:r>
            <a:r>
              <a:rPr lang="ru-RU" b="1" dirty="0"/>
              <a:t> на определенные подкорковые структуры. </a:t>
            </a:r>
          </a:p>
          <a:p>
            <a:pPr marL="0" indent="0" algn="ctr">
              <a:buNone/>
            </a:pPr>
            <a:r>
              <a:rPr lang="ru-RU" b="1" dirty="0"/>
              <a:t>Исследования </a:t>
            </a:r>
            <a:r>
              <a:rPr lang="ru-RU" b="1" dirty="0" err="1"/>
              <a:t>нейроннои</a:t>
            </a:r>
            <a:r>
              <a:rPr lang="ru-RU" b="1" dirty="0"/>
              <a:t>̆ активности разных подкорковых структур при выполнении различных интеллектуальных заданий (счет в уме, припоминание слов по заданному правилу и др.) показали, что любая интеллектуальная деятельность сопровождается </a:t>
            </a:r>
            <a:r>
              <a:rPr lang="ru-RU" b="1" dirty="0" err="1">
                <a:solidFill>
                  <a:srgbClr val="FF0000"/>
                </a:solidFill>
              </a:rPr>
              <a:t>активациеи</a:t>
            </a:r>
            <a:r>
              <a:rPr lang="ru-RU" b="1" dirty="0">
                <a:solidFill>
                  <a:srgbClr val="FF0000"/>
                </a:solidFill>
              </a:rPr>
              <a:t>̆  ряда подкорковых структур </a:t>
            </a:r>
            <a:r>
              <a:rPr lang="ru-RU" b="1" dirty="0"/>
              <a:t>(«жестких» и «гибких» звеньев функциональных систем); </a:t>
            </a:r>
          </a:p>
          <a:p>
            <a:pPr marL="0" indent="0" algn="ctr">
              <a:buNone/>
            </a:pPr>
            <a:r>
              <a:rPr lang="ru-RU" b="1" dirty="0"/>
              <a:t>при этом паттерны </a:t>
            </a:r>
            <a:r>
              <a:rPr lang="ru-RU" b="1" dirty="0" err="1"/>
              <a:t>импульснои</a:t>
            </a:r>
            <a:r>
              <a:rPr lang="ru-RU" b="1" dirty="0"/>
              <a:t>̆ активности этих структур в </a:t>
            </a:r>
            <a:r>
              <a:rPr lang="ru-RU" b="1" dirty="0" err="1"/>
              <a:t>определеннои</a:t>
            </a:r>
            <a:r>
              <a:rPr lang="ru-RU" b="1" dirty="0"/>
              <a:t>̆ степени отражают </a:t>
            </a:r>
            <a:r>
              <a:rPr lang="ru-RU" b="1" dirty="0">
                <a:solidFill>
                  <a:srgbClr val="FF0000"/>
                </a:solidFill>
              </a:rPr>
              <a:t>семантическое значение слов и вербально-логических операций</a:t>
            </a:r>
            <a:r>
              <a:rPr lang="ru-RU" b="1" dirty="0"/>
              <a:t> и поэтому могут рассматриваться как </a:t>
            </a:r>
            <a:r>
              <a:rPr lang="ru-RU" b="1" dirty="0" err="1">
                <a:solidFill>
                  <a:srgbClr val="FF0000"/>
                </a:solidFill>
              </a:rPr>
              <a:t>нейрофизиологические</a:t>
            </a:r>
            <a:r>
              <a:rPr lang="ru-RU" b="1" dirty="0">
                <a:solidFill>
                  <a:srgbClr val="FF0000"/>
                </a:solidFill>
              </a:rPr>
              <a:t> «семантические коды» </a:t>
            </a:r>
            <a:r>
              <a:rPr lang="ru-RU" b="1" dirty="0" err="1">
                <a:solidFill>
                  <a:srgbClr val="FF0000"/>
                </a:solidFill>
              </a:rPr>
              <a:t>интеллектуальнои</a:t>
            </a:r>
            <a:r>
              <a:rPr lang="ru-RU" b="1" dirty="0">
                <a:solidFill>
                  <a:srgbClr val="FF0000"/>
                </a:solidFill>
              </a:rPr>
              <a:t>̆ деятельности</a:t>
            </a:r>
            <a:r>
              <a:rPr lang="ru-RU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998538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  <a:solidFill>
            <a:srgbClr val="EBF1DE"/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/>
              <a:t> Исследование, проведенное на больных, страдающих </a:t>
            </a:r>
            <a:r>
              <a:rPr lang="ru-RU" b="1" dirty="0">
                <a:solidFill>
                  <a:srgbClr val="FF0000"/>
                </a:solidFill>
              </a:rPr>
              <a:t>паркинсонизмом и </a:t>
            </a:r>
            <a:r>
              <a:rPr lang="ru-RU" b="1" dirty="0" err="1">
                <a:solidFill>
                  <a:srgbClr val="FF0000"/>
                </a:solidFill>
              </a:rPr>
              <a:t>мышечнои</a:t>
            </a:r>
            <a:r>
              <a:rPr lang="ru-RU" b="1" dirty="0">
                <a:solidFill>
                  <a:srgbClr val="FF0000"/>
                </a:solidFill>
              </a:rPr>
              <a:t>̆ </a:t>
            </a:r>
            <a:r>
              <a:rPr lang="ru-RU" b="1">
                <a:solidFill>
                  <a:srgbClr val="FF0000"/>
                </a:solidFill>
              </a:rPr>
              <a:t>дистониеи</a:t>
            </a:r>
            <a:r>
              <a:rPr lang="ru-RU" b="1" dirty="0"/>
              <a:t>̆, подвергавшихся </a:t>
            </a:r>
            <a:r>
              <a:rPr lang="ru-RU" b="1" dirty="0" err="1"/>
              <a:t>стереотаксическои</a:t>
            </a:r>
            <a:r>
              <a:rPr lang="ru-RU" b="1" dirty="0"/>
              <a:t>̆ операции на VL-ядре зрительного бугра: </a:t>
            </a:r>
          </a:p>
          <a:p>
            <a:pPr marL="0" indent="0" algn="ctr">
              <a:buNone/>
            </a:pPr>
            <a:r>
              <a:rPr lang="ru-RU" b="1" dirty="0"/>
              <a:t>в первые 5-8 </a:t>
            </a:r>
            <a:r>
              <a:rPr lang="ru-RU" b="1" dirty="0" err="1"/>
              <a:t>днеи</a:t>
            </a:r>
            <a:r>
              <a:rPr lang="ru-RU" b="1" dirty="0"/>
              <a:t>̆ после операции на VL-ядре таламуса наблюдаются </a:t>
            </a:r>
            <a:r>
              <a:rPr lang="ru-RU" b="1" dirty="0">
                <a:solidFill>
                  <a:srgbClr val="FF0000"/>
                </a:solidFill>
              </a:rPr>
              <a:t>снижение продуктивности и избирательности </a:t>
            </a:r>
            <a:r>
              <a:rPr lang="ru-RU" b="1" dirty="0"/>
              <a:t>вербально-</a:t>
            </a:r>
            <a:r>
              <a:rPr lang="ru-RU" b="1" dirty="0" err="1"/>
              <a:t>логическои</a:t>
            </a:r>
            <a:r>
              <a:rPr lang="ru-RU" b="1" dirty="0"/>
              <a:t>̆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деятельности, разного рода нарушения наглядно-образного мышления, понимания логико-грамматических структур, отражающих пространственные представления. </a:t>
            </a:r>
          </a:p>
          <a:p>
            <a:pPr marL="0" indent="0" algn="ctr">
              <a:buNone/>
            </a:pPr>
            <a:r>
              <a:rPr lang="ru-RU" b="1" dirty="0"/>
              <a:t>Обнаружены  </a:t>
            </a:r>
            <a:r>
              <a:rPr lang="ru-RU" b="1" dirty="0">
                <a:solidFill>
                  <a:srgbClr val="FF0000"/>
                </a:solidFill>
              </a:rPr>
              <a:t>латеральные различия </a:t>
            </a:r>
            <a:r>
              <a:rPr lang="ru-RU" b="1" dirty="0"/>
              <a:t>в нарушениях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деятельности: </a:t>
            </a:r>
          </a:p>
          <a:p>
            <a:pPr marL="0" indent="0" algn="ctr">
              <a:buNone/>
            </a:pPr>
            <a:r>
              <a:rPr lang="ru-RU" b="1" dirty="0"/>
              <a:t>после </a:t>
            </a:r>
            <a:r>
              <a:rPr lang="ru-RU" b="1" dirty="0" err="1">
                <a:solidFill>
                  <a:srgbClr val="FF0000"/>
                </a:solidFill>
              </a:rPr>
              <a:t>лево</a:t>
            </a:r>
            <a:r>
              <a:rPr lang="ru-RU" b="1" dirty="0" err="1"/>
              <a:t>стороннеи</a:t>
            </a:r>
            <a:r>
              <a:rPr lang="ru-RU" b="1" dirty="0"/>
              <a:t>̆ </a:t>
            </a:r>
            <a:r>
              <a:rPr lang="ru-RU" b="1" dirty="0" err="1"/>
              <a:t>криоталамотомии</a:t>
            </a:r>
            <a:r>
              <a:rPr lang="ru-RU" b="1" dirty="0"/>
              <a:t> преимущественно страдают речевые </a:t>
            </a:r>
            <a:r>
              <a:rPr lang="ru-RU" b="1" dirty="0" err="1"/>
              <a:t>мнестико</a:t>
            </a:r>
            <a:r>
              <a:rPr lang="ru-RU" b="1" dirty="0"/>
              <a:t>-интеллектуальные функции, </a:t>
            </a:r>
          </a:p>
          <a:p>
            <a:pPr marL="0" indent="0" algn="ctr">
              <a:buNone/>
            </a:pPr>
            <a:r>
              <a:rPr lang="ru-RU" b="1" dirty="0"/>
              <a:t>после </a:t>
            </a:r>
            <a:r>
              <a:rPr lang="ru-RU" b="1" dirty="0" err="1">
                <a:solidFill>
                  <a:srgbClr val="FF0000"/>
                </a:solidFill>
              </a:rPr>
              <a:t>право</a:t>
            </a:r>
            <a:r>
              <a:rPr lang="ru-RU" b="1" dirty="0" err="1"/>
              <a:t>стороннеи</a:t>
            </a:r>
            <a:r>
              <a:rPr lang="ru-RU" b="1" dirty="0"/>
              <a:t>̆ — наглядно-образные формы мышления (а также другие пространственные функции). </a:t>
            </a:r>
          </a:p>
          <a:p>
            <a:pPr marL="0" indent="0" algn="ctr">
              <a:buNone/>
            </a:pPr>
            <a:r>
              <a:rPr lang="ru-RU" b="1" dirty="0" err="1"/>
              <a:t>Латерально</a:t>
            </a:r>
            <a:r>
              <a:rPr lang="ru-RU" b="1" dirty="0"/>
              <a:t> различные нарушения высших психических функций — вербальных и невербальных — обнаружены также при поражениях разных структур </a:t>
            </a:r>
            <a:r>
              <a:rPr lang="ru-RU" b="1" dirty="0" err="1"/>
              <a:t>лимбическои</a:t>
            </a:r>
            <a:r>
              <a:rPr lang="ru-RU" b="1" dirty="0"/>
              <a:t>̆ системы (</a:t>
            </a:r>
            <a:r>
              <a:rPr lang="ru-RU" b="1" dirty="0" err="1"/>
              <a:t>пояснои</a:t>
            </a:r>
            <a:r>
              <a:rPr lang="ru-RU" b="1" dirty="0"/>
              <a:t>̆ извилины, </a:t>
            </a:r>
            <a:r>
              <a:rPr lang="ru-RU" b="1" dirty="0" err="1"/>
              <a:t>гиппокампа</a:t>
            </a:r>
            <a:r>
              <a:rPr lang="ru-RU" b="1" dirty="0"/>
              <a:t>). 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488807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  <a:solidFill>
            <a:srgbClr val="EBF1DE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/>
              <a:t>В </a:t>
            </a:r>
            <a:r>
              <a:rPr lang="ru-RU" b="1" dirty="0" err="1"/>
              <a:t>нейропсихологии</a:t>
            </a:r>
            <a:r>
              <a:rPr lang="ru-RU" b="1" dirty="0"/>
              <a:t> началась разработка и других направлений в изучении мозговых механизмов мышления: </a:t>
            </a:r>
          </a:p>
          <a:p>
            <a:pPr algn="ctr">
              <a:buFont typeface="Wingdings" charset="2"/>
              <a:buChar char="q"/>
            </a:pPr>
            <a:r>
              <a:rPr lang="ru-RU" b="1" dirty="0"/>
              <a:t>изучение </a:t>
            </a:r>
            <a:r>
              <a:rPr lang="ru-RU" b="1" dirty="0" err="1"/>
              <a:t>мозговои</a:t>
            </a:r>
            <a:r>
              <a:rPr lang="ru-RU" b="1" dirty="0"/>
              <a:t>̆ организации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 при синдроме «расщепленного мозга»; </a:t>
            </a:r>
          </a:p>
          <a:p>
            <a:pPr algn="ctr">
              <a:buFont typeface="Wingdings" charset="2"/>
              <a:buChar char="q"/>
            </a:pPr>
            <a:r>
              <a:rPr lang="ru-RU" b="1" dirty="0"/>
              <a:t>при «чернобыльских» синдромах; </a:t>
            </a:r>
          </a:p>
          <a:p>
            <a:pPr algn="ctr">
              <a:buFont typeface="Wingdings" charset="2"/>
              <a:buChar char="q"/>
            </a:pPr>
            <a:r>
              <a:rPr lang="ru-RU" b="1" dirty="0"/>
              <a:t>анализ зависимости </a:t>
            </a:r>
            <a:r>
              <a:rPr lang="ru-RU" b="1" dirty="0" err="1"/>
              <a:t>мозговои</a:t>
            </a:r>
            <a:r>
              <a:rPr lang="ru-RU" b="1" dirty="0"/>
              <a:t>̆ организации интеллектуальных процессов от профиля </a:t>
            </a:r>
            <a:r>
              <a:rPr lang="ru-RU" b="1" dirty="0" err="1"/>
              <a:t>латеральнои</a:t>
            </a:r>
            <a:r>
              <a:rPr lang="ru-RU" b="1" dirty="0"/>
              <a:t>̆ организации моторных и сенсорных функций и др. </a:t>
            </a:r>
          </a:p>
          <a:p>
            <a:pPr marL="0" indent="0" algn="ctr">
              <a:buNone/>
            </a:pPr>
            <a:r>
              <a:rPr lang="ru-RU" b="1" dirty="0"/>
              <a:t>Эти направления не получили достаточного развития.</a:t>
            </a:r>
            <a:br>
              <a:rPr lang="ru-RU" b="1" dirty="0"/>
            </a:b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1367429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2656"/>
            <a:ext cx="4536504" cy="6264696"/>
          </a:xfrm>
          <a:solidFill>
            <a:srgbClr val="E6E0EC"/>
          </a:solidFill>
        </p:spPr>
        <p:txBody>
          <a:bodyPr/>
          <a:lstStyle/>
          <a:p>
            <a:pPr marL="0" indent="0" algn="ctr">
              <a:buNone/>
            </a:pPr>
            <a:r>
              <a:rPr lang="ru-RU" b="1" dirty="0" err="1">
                <a:solidFill>
                  <a:srgbClr val="FF0000"/>
                </a:solidFill>
              </a:rPr>
              <a:t>Нейропсихология</a:t>
            </a:r>
            <a:r>
              <a:rPr lang="ru-RU" b="1" dirty="0">
                <a:solidFill>
                  <a:srgbClr val="FF0000"/>
                </a:solidFill>
              </a:rPr>
              <a:t> мышления —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новая и интенсивно разрабатываемая область </a:t>
            </a:r>
            <a:r>
              <a:rPr lang="ru-RU" b="1" dirty="0" err="1">
                <a:solidFill>
                  <a:srgbClr val="FF0000"/>
                </a:solidFill>
              </a:rPr>
              <a:t>нейропсихологии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в </a:t>
            </a:r>
            <a:r>
              <a:rPr lang="ru-RU" b="1" dirty="0" err="1">
                <a:solidFill>
                  <a:srgbClr val="FF0000"/>
                </a:solidFill>
              </a:rPr>
              <a:t>которои</a:t>
            </a:r>
            <a:r>
              <a:rPr lang="ru-RU" b="1" dirty="0">
                <a:solidFill>
                  <a:srgbClr val="FF0000"/>
                </a:solidFill>
              </a:rPr>
              <a:t>̆ можно ожидать интересных открытий в самое </a:t>
            </a:r>
            <a:r>
              <a:rPr lang="ru-RU" b="1" dirty="0" err="1">
                <a:solidFill>
                  <a:srgbClr val="FF0000"/>
                </a:solidFill>
              </a:rPr>
              <a:t>ближайшее</a:t>
            </a:r>
            <a:r>
              <a:rPr lang="ru-RU" b="1" dirty="0">
                <a:solidFill>
                  <a:srgbClr val="FF0000"/>
                </a:solidFill>
              </a:rPr>
              <a:t> время. </a:t>
            </a:r>
            <a:endParaRPr lang="ru-RU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095" y="0"/>
            <a:ext cx="4075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0915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solidFill>
            <a:srgbClr val="E6E0EC"/>
          </a:solidFill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Спасибо за внимание!!!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74173"/>
            <a:ext cx="6840760" cy="516304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556792"/>
            <a:ext cx="3616917" cy="50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56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4269160" cy="6120679"/>
          </a:xfrm>
          <a:solidFill>
            <a:srgbClr val="E6E0EC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/>
              <a:t>В </a:t>
            </a:r>
            <a:r>
              <a:rPr lang="ru-RU" b="1" dirty="0">
                <a:solidFill>
                  <a:srgbClr val="FF0000"/>
                </a:solidFill>
              </a:rPr>
              <a:t>отечественной психологии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Мышление</a:t>
            </a:r>
            <a:r>
              <a:rPr lang="ru-RU" b="1" dirty="0"/>
              <a:t> - это качественный скачок в континууме </a:t>
            </a:r>
            <a:r>
              <a:rPr lang="ru-RU" b="1" dirty="0">
                <a:solidFill>
                  <a:srgbClr val="FF0000"/>
                </a:solidFill>
              </a:rPr>
              <a:t>познавательных </a:t>
            </a:r>
            <a:r>
              <a:rPr lang="ru-RU" b="1" dirty="0"/>
              <a:t>функций, </a:t>
            </a:r>
          </a:p>
          <a:p>
            <a:pPr marL="0" indent="0" algn="ctr">
              <a:buNone/>
            </a:pPr>
            <a:r>
              <a:rPr lang="ru-RU" b="1" dirty="0"/>
              <a:t>как процесс, имеющий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опосредованный </a:t>
            </a:r>
            <a:r>
              <a:rPr lang="ru-RU" b="1" dirty="0"/>
              <a:t>характер и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культурный </a:t>
            </a:r>
          </a:p>
          <a:p>
            <a:pPr marL="0" indent="0" algn="ctr">
              <a:buNone/>
            </a:pPr>
            <a:r>
              <a:rPr lang="ru-RU" b="1" dirty="0"/>
              <a:t>социально-исторический генез.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988840"/>
            <a:ext cx="3175000" cy="2311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  <a:solidFill>
            <a:srgbClr val="E6E0EC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Экспериментальные исследования </a:t>
            </a:r>
            <a:r>
              <a:rPr lang="ru-RU" b="1" dirty="0"/>
              <a:t>по психологии мышления показали, что </a:t>
            </a:r>
          </a:p>
          <a:p>
            <a:pPr marL="0" indent="0" algn="ctr">
              <a:buNone/>
            </a:pPr>
            <a:r>
              <a:rPr lang="ru-RU" b="1" dirty="0"/>
              <a:t>мышление как </a:t>
            </a:r>
            <a:r>
              <a:rPr lang="ru-RU" b="1" dirty="0">
                <a:solidFill>
                  <a:srgbClr val="FF0000"/>
                </a:solidFill>
              </a:rPr>
              <a:t>самостоятельная форма познавательной деятельности </a:t>
            </a:r>
          </a:p>
          <a:p>
            <a:pPr marL="0" indent="0" algn="ctr">
              <a:buNone/>
            </a:pPr>
            <a:r>
              <a:rPr lang="ru-RU" b="1" dirty="0"/>
              <a:t>формируется </a:t>
            </a:r>
            <a:r>
              <a:rPr lang="ru-RU" b="1" dirty="0">
                <a:solidFill>
                  <a:srgbClr val="FF0000"/>
                </a:solidFill>
              </a:rPr>
              <a:t>постепенно</a:t>
            </a:r>
            <a:r>
              <a:rPr lang="ru-RU" b="1" dirty="0"/>
              <a:t>, являясь одним из наиболее </a:t>
            </a:r>
            <a:r>
              <a:rPr lang="ru-RU" b="1" dirty="0">
                <a:solidFill>
                  <a:srgbClr val="FF0000"/>
                </a:solidFill>
              </a:rPr>
              <a:t>поздних</a:t>
            </a:r>
            <a:r>
              <a:rPr lang="ru-RU" b="1" dirty="0"/>
              <a:t> психологических образований. </a:t>
            </a:r>
          </a:p>
          <a:p>
            <a:pPr marL="0" indent="0" algn="ctr">
              <a:buNone/>
            </a:pPr>
            <a:r>
              <a:rPr lang="ru-RU" b="1" dirty="0"/>
              <a:t>Как отдельные «умственные действия» или операции, так и мышление как деятельность определяются культурно-историческими факторами</a:t>
            </a:r>
            <a:r>
              <a:rPr lang="ru-RU" b="1" i="1" dirty="0"/>
              <a:t>.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Мыслительная деятельность </a:t>
            </a:r>
            <a:r>
              <a:rPr lang="ru-RU" b="1" dirty="0"/>
              <a:t>в значительной мере опосредуется </a:t>
            </a:r>
            <a:r>
              <a:rPr lang="ru-RU" b="1" dirty="0">
                <a:solidFill>
                  <a:srgbClr val="FF0000"/>
                </a:solidFill>
              </a:rPr>
              <a:t>речевыми символами </a:t>
            </a:r>
            <a:r>
              <a:rPr lang="ru-RU" b="1" dirty="0"/>
              <a:t>и в своей развитой форме представляет </a:t>
            </a:r>
            <a:r>
              <a:rPr lang="ru-RU" b="1" dirty="0">
                <a:solidFill>
                  <a:srgbClr val="FF0000"/>
                </a:solidFill>
              </a:rPr>
              <a:t>сложную интегративную деятельность</a:t>
            </a:r>
            <a:r>
              <a:rPr lang="ru-RU" b="1" dirty="0"/>
              <a:t>, протекающую по особым, до конца не изученным законам.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  <a:solidFill>
            <a:srgbClr val="E6E0E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Один из способов познания </a:t>
            </a:r>
            <a:r>
              <a:rPr lang="ru-RU" b="1" dirty="0">
                <a:solidFill>
                  <a:srgbClr val="FF0000"/>
                </a:solidFill>
              </a:rPr>
              <a:t>нормальных закономерностей интеллектуальной деятельности</a:t>
            </a:r>
            <a:r>
              <a:rPr lang="ru-RU" b="1" dirty="0"/>
              <a:t>, ее психологической структуры, формы, временной последовательности стадий  состоит в изучении </a:t>
            </a:r>
            <a:r>
              <a:rPr lang="ru-RU" b="1" dirty="0">
                <a:solidFill>
                  <a:srgbClr val="FF0000"/>
                </a:solidFill>
              </a:rPr>
              <a:t>особенностей ее нарушений </a:t>
            </a:r>
            <a:r>
              <a:rPr lang="ru-RU" b="1" dirty="0"/>
              <a:t>при локальных поражениях мозга. </a:t>
            </a:r>
          </a:p>
          <a:p>
            <a:pPr marL="0" indent="0" algn="ctr">
              <a:buNone/>
            </a:pPr>
            <a:r>
              <a:rPr lang="ru-RU" b="1" dirty="0"/>
              <a:t>В нейропсихологии таятся огромные </a:t>
            </a:r>
            <a:r>
              <a:rPr lang="ru-RU" b="1" dirty="0">
                <a:solidFill>
                  <a:srgbClr val="FF0000"/>
                </a:solidFill>
              </a:rPr>
              <a:t>возможности</a:t>
            </a:r>
            <a:r>
              <a:rPr lang="ru-RU" b="1" dirty="0"/>
              <a:t> для разработки общепсихологических аспектов проблемы мышления.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>
            <a:normAutofit fontScale="90000"/>
          </a:bodyPr>
          <a:lstStyle/>
          <a:p>
            <a:br>
              <a:rPr lang="ru-RU" sz="3600" b="1" dirty="0"/>
            </a:br>
            <a:r>
              <a:rPr lang="ru-RU" sz="3600" b="1" dirty="0"/>
              <a:t>В советский период немало сделано для изучения разных аспектов этой проблемы: </a:t>
            </a:r>
            <a:br>
              <a:rPr lang="ru-RU" sz="3600" b="1" dirty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♦ </a:t>
            </a:r>
            <a:r>
              <a:rPr lang="ru-RU" b="1" dirty="0"/>
              <a:t>проводились исследования </a:t>
            </a:r>
            <a:r>
              <a:rPr lang="ru-RU" b="1" dirty="0">
                <a:solidFill>
                  <a:srgbClr val="FF0000"/>
                </a:solidFill>
              </a:rPr>
              <a:t>генеза </a:t>
            </a:r>
            <a:r>
              <a:rPr lang="ru-RU" b="1" dirty="0"/>
              <a:t>мышления, его структуры; </a:t>
            </a:r>
          </a:p>
          <a:p>
            <a:pPr>
              <a:buNone/>
            </a:pPr>
            <a:r>
              <a:rPr lang="ru-RU" b="1" dirty="0"/>
              <a:t>♦ анализировались различные </a:t>
            </a:r>
            <a:r>
              <a:rPr lang="ru-RU" b="1" dirty="0">
                <a:solidFill>
                  <a:srgbClr val="FF0000"/>
                </a:solidFill>
              </a:rPr>
              <a:t>формы мыслительной деятельности</a:t>
            </a:r>
            <a:r>
              <a:rPr lang="ru-RU" b="1" dirty="0"/>
              <a:t>; </a:t>
            </a:r>
          </a:p>
          <a:p>
            <a:pPr>
              <a:buNone/>
            </a:pPr>
            <a:r>
              <a:rPr lang="ru-RU" b="1" dirty="0"/>
              <a:t>♦ изучалась </a:t>
            </a:r>
            <a:r>
              <a:rPr lang="ru-RU" b="1" dirty="0">
                <a:solidFill>
                  <a:srgbClr val="FF0000"/>
                </a:solidFill>
              </a:rPr>
              <a:t>роль генетического фактора </a:t>
            </a:r>
            <a:r>
              <a:rPr lang="ru-RU" b="1" dirty="0"/>
              <a:t>в интеллектуальной деятельности; </a:t>
            </a:r>
          </a:p>
          <a:p>
            <a:pPr>
              <a:buNone/>
            </a:pPr>
            <a:r>
              <a:rPr lang="ru-RU" b="1" dirty="0"/>
              <a:t>♦ изучалась </a:t>
            </a:r>
            <a:r>
              <a:rPr lang="ru-RU" b="1" dirty="0">
                <a:solidFill>
                  <a:srgbClr val="FF0000"/>
                </a:solidFill>
              </a:rPr>
              <a:t>взаимосвязь мышления и речи</a:t>
            </a:r>
            <a:r>
              <a:rPr lang="ru-RU" b="1" dirty="0"/>
              <a:t>, </a:t>
            </a:r>
            <a:r>
              <a:rPr lang="ru-RU" b="1" dirty="0">
                <a:solidFill>
                  <a:srgbClr val="FF0000"/>
                </a:solidFill>
              </a:rPr>
              <a:t>мышления и эмоций </a:t>
            </a:r>
            <a:r>
              <a:rPr lang="ru-RU" b="1" dirty="0"/>
              <a:t>и др.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  <a:solidFill>
            <a:srgbClr val="E6E0EC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/>
              <a:t>К классическим работам по психологии мышления относятся работы Л. С. </a:t>
            </a:r>
            <a:r>
              <a:rPr lang="ru-RU" b="1" dirty="0" err="1"/>
              <a:t>Выготского</a:t>
            </a:r>
            <a:r>
              <a:rPr lang="ru-RU" b="1" dirty="0"/>
              <a:t>, П. П. </a:t>
            </a:r>
            <a:r>
              <a:rPr lang="ru-RU" b="1" dirty="0" err="1"/>
              <a:t>Блонского</a:t>
            </a:r>
            <a:r>
              <a:rPr lang="ru-RU" b="1" dirty="0"/>
              <a:t>, А. Н. Леонтьева, С. Л. Рубинштейна, А. Р. </a:t>
            </a:r>
            <a:r>
              <a:rPr lang="ru-RU" b="1" dirty="0" err="1"/>
              <a:t>Лурия</a:t>
            </a:r>
            <a:r>
              <a:rPr lang="ru-RU" b="1" dirty="0"/>
              <a:t>, Б. М. Теплова, А. В. </a:t>
            </a:r>
            <a:r>
              <a:rPr lang="ru-RU" b="1" dirty="0" err="1"/>
              <a:t>Брушлинского</a:t>
            </a:r>
            <a:r>
              <a:rPr lang="ru-RU" b="1" dirty="0"/>
              <a:t> и ряда других авторов, показавших продуктивность диалектико-материалистического подхода к мышлению как сознательной целенаправленной психической деятельности. </a:t>
            </a:r>
          </a:p>
          <a:p>
            <a:pPr marL="0" indent="0">
              <a:buNone/>
            </a:pPr>
            <a:r>
              <a:rPr lang="ru-RU" b="1" dirty="0"/>
              <a:t>Важный вклад в изучение этой проблемы сделан О. К. Тихомировым и его сотрудниками.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  <a:solidFill>
            <a:srgbClr val="E6E0EC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В психологии мышления как в общепсихологической проблеме остается много </a:t>
            </a:r>
            <a:r>
              <a:rPr lang="ru-RU" b="1" dirty="0">
                <a:solidFill>
                  <a:srgbClr val="FF0000"/>
                </a:solidFill>
              </a:rPr>
              <a:t>неизученных</a:t>
            </a:r>
            <a:r>
              <a:rPr lang="ru-RU" b="1" dirty="0"/>
              <a:t> вопросов: </a:t>
            </a:r>
          </a:p>
          <a:p>
            <a:pPr marL="0" indent="0">
              <a:buNone/>
            </a:pPr>
            <a:r>
              <a:rPr lang="ru-RU" b="1" dirty="0"/>
              <a:t>♦ недостаточно изучена </a:t>
            </a:r>
            <a:r>
              <a:rPr lang="ru-RU" b="1" dirty="0">
                <a:solidFill>
                  <a:srgbClr val="008000"/>
                </a:solidFill>
              </a:rPr>
              <a:t>связь интеллектуальной деятельности с другими познавательными процессами</a:t>
            </a:r>
            <a:r>
              <a:rPr lang="ru-RU" b="1" dirty="0"/>
              <a:t>, а также с </a:t>
            </a:r>
            <a:r>
              <a:rPr lang="ru-RU" b="1" dirty="0" err="1">
                <a:solidFill>
                  <a:srgbClr val="0000FF"/>
                </a:solidFill>
              </a:rPr>
              <a:t>потребностно-мотивационной</a:t>
            </a:r>
            <a:r>
              <a:rPr lang="ru-RU" b="1" dirty="0">
                <a:solidFill>
                  <a:srgbClr val="0000FF"/>
                </a:solidFill>
              </a:rPr>
              <a:t> </a:t>
            </a:r>
            <a:r>
              <a:rPr lang="ru-RU" b="1" dirty="0"/>
              <a:t>сферой субъекта, его </a:t>
            </a:r>
            <a:r>
              <a:rPr lang="ru-RU" b="1" dirty="0">
                <a:solidFill>
                  <a:srgbClr val="660066"/>
                </a:solidFill>
              </a:rPr>
              <a:t>личностными </a:t>
            </a:r>
            <a:r>
              <a:rPr lang="ru-RU" b="1" dirty="0"/>
              <a:t>характеристиками; </a:t>
            </a:r>
          </a:p>
          <a:p>
            <a:pPr marL="0" indent="0">
              <a:buNone/>
            </a:pPr>
            <a:r>
              <a:rPr lang="ru-RU" b="1" dirty="0"/>
              <a:t>♦ остаются нераскрытыми закономерности </a:t>
            </a:r>
            <a:r>
              <a:rPr lang="ru-RU" b="1" dirty="0">
                <a:solidFill>
                  <a:srgbClr val="FF0000"/>
                </a:solidFill>
              </a:rPr>
              <a:t>творческого интеллекта</a:t>
            </a:r>
            <a:r>
              <a:rPr lang="ru-RU" b="1" dirty="0"/>
              <a:t>, </a:t>
            </a:r>
            <a:r>
              <a:rPr lang="ru-RU" b="1" dirty="0">
                <a:solidFill>
                  <a:srgbClr val="008000"/>
                </a:solidFill>
              </a:rPr>
              <a:t>«продуктивного мышления»</a:t>
            </a:r>
            <a:r>
              <a:rPr lang="ru-RU" b="1" dirty="0"/>
              <a:t>, процессов </a:t>
            </a:r>
            <a:r>
              <a:rPr lang="ru-RU" b="1" dirty="0">
                <a:solidFill>
                  <a:srgbClr val="660066"/>
                </a:solidFill>
              </a:rPr>
              <a:t>интуиции</a:t>
            </a:r>
            <a:r>
              <a:rPr lang="ru-RU" b="1" dirty="0"/>
              <a:t>; </a:t>
            </a:r>
          </a:p>
          <a:p>
            <a:pPr marL="0" indent="0">
              <a:buNone/>
            </a:pPr>
            <a:r>
              <a:rPr lang="ru-RU" b="1" dirty="0"/>
              <a:t>♦ недостаточно изучена проблема </a:t>
            </a:r>
            <a:r>
              <a:rPr lang="ru-RU" b="1" dirty="0">
                <a:solidFill>
                  <a:srgbClr val="FF0000"/>
                </a:solidFill>
              </a:rPr>
              <a:t>уровневой организации</a:t>
            </a:r>
            <a:r>
              <a:rPr lang="ru-RU" b="1" dirty="0"/>
              <a:t> мышления, возможности рефлексии разных этапов интеллектуальной деятельности и др. </a:t>
            </a:r>
          </a:p>
        </p:txBody>
      </p:sp>
    </p:spTree>
    <p:extLst>
      <p:ext uri="{BB962C8B-B14F-4D97-AF65-F5344CB8AC3E}">
        <p14:creationId xmlns:p14="http://schemas.microsoft.com/office/powerpoint/2010/main" val="2703240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4" y="3531"/>
            <a:ext cx="3175000" cy="45466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6632"/>
            <a:ext cx="4445000" cy="64008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2534201"/>
            <a:ext cx="3119624" cy="432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65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552728"/>
          </a:xfrm>
          <a:solidFill>
            <a:srgbClr val="E6E0E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Многие из неизученных вопросов психологии мышления могут получить освещение </a:t>
            </a:r>
            <a:r>
              <a:rPr lang="ru-RU" b="1" dirty="0">
                <a:solidFill>
                  <a:srgbClr val="FF0000"/>
                </a:solidFill>
              </a:rPr>
              <a:t>при анализе патологии мышления</a:t>
            </a:r>
            <a:r>
              <a:rPr lang="ru-RU" b="1" dirty="0"/>
              <a:t>, связанной с локальными поражениями мозга. </a:t>
            </a:r>
          </a:p>
          <a:p>
            <a:pPr marL="0" indent="0" algn="ctr">
              <a:buNone/>
            </a:pPr>
            <a:r>
              <a:rPr lang="ru-RU" b="1" dirty="0"/>
              <a:t>В отечественной нейропсихологии давно пересмотрена точка зрения, согласно которой нарушения мышления не могут отражать определенную локализацию очага поражения, а характеризуют лишь заболевание мозга как целого, т. е. являются </a:t>
            </a:r>
            <a:r>
              <a:rPr lang="ru-RU" b="1" dirty="0">
                <a:solidFill>
                  <a:srgbClr val="FF0000"/>
                </a:solidFill>
              </a:rPr>
              <a:t>«неспецифическими симптомами»</a:t>
            </a:r>
            <a:r>
              <a:rPr lang="ru-RU" b="1" dirty="0"/>
              <a:t>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260648"/>
            <a:ext cx="4258816" cy="586551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Нейропсихология мышления относится к числу мало разработанных разделов нейропсихологии. </a:t>
            </a:r>
          </a:p>
          <a:p>
            <a:pPr marL="0" indent="0" algn="ctr">
              <a:buNone/>
            </a:pPr>
            <a:r>
              <a:rPr lang="ru-RU" b="1" dirty="0"/>
              <a:t>По словам А. Р. </a:t>
            </a:r>
            <a:r>
              <a:rPr lang="ru-RU" b="1" dirty="0" err="1"/>
              <a:t>Лурия</a:t>
            </a:r>
            <a:r>
              <a:rPr lang="ru-RU" b="1" dirty="0"/>
              <a:t>, «изучение мозговой организации мышления не имеет истории вообще». 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35" y="1076733"/>
            <a:ext cx="3613309" cy="480053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4608512"/>
          </a:xfrm>
          <a:solidFill>
            <a:srgbClr val="E6E0E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Опыт исследования нарушений интеллектуальной деятельности с позиций </a:t>
            </a:r>
            <a:r>
              <a:rPr lang="ru-RU" b="1" dirty="0">
                <a:solidFill>
                  <a:srgbClr val="FF0000"/>
                </a:solidFill>
              </a:rPr>
              <a:t>теории системной динамической локализации </a:t>
            </a:r>
            <a:r>
              <a:rPr lang="ru-RU" b="1" dirty="0"/>
              <a:t>высших психических функций показал, что </a:t>
            </a:r>
            <a:r>
              <a:rPr lang="ru-RU" b="1" dirty="0">
                <a:solidFill>
                  <a:srgbClr val="FF0000"/>
                </a:solidFill>
              </a:rPr>
              <a:t>нейропсихологические симптомы нарушений мышления </a:t>
            </a:r>
            <a:r>
              <a:rPr lang="ru-RU" b="1" dirty="0"/>
              <a:t>имеют такое же локальное значение, как и симптомы нарушений других познавательных процессов.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7824" y="4797151"/>
            <a:ext cx="3591283" cy="199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06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8640"/>
            <a:ext cx="6696744" cy="6552728"/>
          </a:xfrm>
          <a:solidFill>
            <a:srgbClr val="E6E0EC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А. Р. </a:t>
            </a:r>
            <a:r>
              <a:rPr lang="ru-RU" b="1" dirty="0" err="1"/>
              <a:t>Лурия</a:t>
            </a:r>
            <a:r>
              <a:rPr lang="ru-RU" b="1" dirty="0"/>
              <a:t>, описывая нейропсихологические синдромы поражения разных отделов левого полушария мозга (у правшей) — височных, теменно-затылочных, </a:t>
            </a:r>
            <a:r>
              <a:rPr lang="ru-RU" b="1" dirty="0" err="1"/>
              <a:t>премоторных</a:t>
            </a:r>
            <a:r>
              <a:rPr lang="ru-RU" b="1" dirty="0"/>
              <a:t> и префронтальных, — выделяет</a:t>
            </a:r>
            <a:r>
              <a:rPr lang="ru-RU" b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типы нарушений интеллектуальных процессов</a:t>
            </a:r>
            <a:r>
              <a:rPr lang="ru-RU" b="1" dirty="0"/>
              <a:t>. </a:t>
            </a:r>
          </a:p>
          <a:p>
            <a:pPr marL="0" indent="0" algn="ctr">
              <a:buNone/>
            </a:pPr>
            <a:r>
              <a:rPr lang="ru-RU" b="1" dirty="0"/>
              <a:t>В классификации нарушений мышления </a:t>
            </a:r>
          </a:p>
          <a:p>
            <a:pPr marL="0" indent="0" algn="ctr">
              <a:buNone/>
            </a:pPr>
            <a:r>
              <a:rPr lang="ru-RU" b="1" dirty="0"/>
              <a:t>А. Р. </a:t>
            </a:r>
            <a:r>
              <a:rPr lang="ru-RU" b="1" dirty="0" err="1"/>
              <a:t>Лурия</a:t>
            </a:r>
            <a:r>
              <a:rPr lang="ru-RU" b="1" dirty="0"/>
              <a:t> опирался на </a:t>
            </a:r>
            <a:r>
              <a:rPr lang="ru-RU" b="1" dirty="0">
                <a:solidFill>
                  <a:srgbClr val="FF0000"/>
                </a:solidFill>
              </a:rPr>
              <a:t>факторный анализ </a:t>
            </a:r>
            <a:r>
              <a:rPr lang="ru-RU" b="1" dirty="0"/>
              <a:t>интеллектуальных дефектов</a:t>
            </a:r>
            <a:r>
              <a:rPr lang="ru-RU" b="1" i="1" dirty="0"/>
              <a:t>. </a:t>
            </a:r>
            <a:endParaRPr lang="ru-RU" b="1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8110" t="4057" r="7797" b="13228"/>
          <a:stretch/>
        </p:blipFill>
        <p:spPr>
          <a:xfrm>
            <a:off x="6732240" y="1844824"/>
            <a:ext cx="2270231" cy="329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05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6200" y="0"/>
            <a:ext cx="6439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25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1010" t="-644" r="1010" b="24385"/>
          <a:stretch/>
        </p:blipFill>
        <p:spPr>
          <a:xfrm>
            <a:off x="15176" y="1814286"/>
            <a:ext cx="9144000" cy="3616476"/>
          </a:xfrm>
          <a:prstGeom prst="rect">
            <a:avLst/>
          </a:prstGeo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Нейрофизиологическая интерпретация психологических параметров</a:t>
            </a:r>
          </a:p>
        </p:txBody>
      </p:sp>
    </p:spTree>
    <p:extLst>
      <p:ext uri="{BB962C8B-B14F-4D97-AF65-F5344CB8AC3E}">
        <p14:creationId xmlns:p14="http://schemas.microsoft.com/office/powerpoint/2010/main" val="4017276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  <a:solidFill>
            <a:srgbClr val="4BACC6"/>
          </a:solidFill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Поражение </a:t>
            </a:r>
            <a:br>
              <a:rPr lang="ru-RU" sz="6600" b="1" dirty="0">
                <a:solidFill>
                  <a:srgbClr val="FF0000"/>
                </a:solidFill>
              </a:rPr>
            </a:br>
            <a:r>
              <a:rPr lang="ru-RU" sz="6600" b="1" dirty="0">
                <a:solidFill>
                  <a:srgbClr val="FF0000"/>
                </a:solidFill>
              </a:rPr>
              <a:t>левой височной области </a:t>
            </a:r>
            <a:br>
              <a:rPr lang="ru-RU" sz="6600" b="1" dirty="0">
                <a:solidFill>
                  <a:srgbClr val="FF0000"/>
                </a:solidFill>
              </a:rPr>
            </a:br>
            <a:r>
              <a:rPr lang="ru-RU" sz="6600" b="1" dirty="0">
                <a:solidFill>
                  <a:srgbClr val="FF0000"/>
                </a:solidFill>
              </a:rPr>
              <a:t>и мышление</a:t>
            </a:r>
          </a:p>
        </p:txBody>
      </p:sp>
    </p:spTree>
    <p:extLst>
      <p:ext uri="{BB962C8B-B14F-4D97-AF65-F5344CB8AC3E}">
        <p14:creationId xmlns:p14="http://schemas.microsoft.com/office/powerpoint/2010/main" val="1411637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435280" cy="2088232"/>
          </a:xfrm>
          <a:solidFill>
            <a:srgbClr val="E6E0EC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При поражении </a:t>
            </a:r>
            <a:r>
              <a:rPr lang="ru-RU" b="1" dirty="0">
                <a:solidFill>
                  <a:srgbClr val="FF0000"/>
                </a:solidFill>
              </a:rPr>
              <a:t>левой височной </a:t>
            </a:r>
            <a:r>
              <a:rPr lang="ru-RU" b="1" dirty="0"/>
              <a:t>области на фоне сенсорной или </a:t>
            </a:r>
            <a:r>
              <a:rPr lang="ru-RU" b="1" dirty="0">
                <a:solidFill>
                  <a:srgbClr val="FF0000"/>
                </a:solidFill>
              </a:rPr>
              <a:t>акустико-</a:t>
            </a:r>
            <a:r>
              <a:rPr lang="ru-RU" b="1" dirty="0" err="1">
                <a:solidFill>
                  <a:srgbClr val="FF0000"/>
                </a:solidFill>
              </a:rPr>
              <a:t>мнестической</a:t>
            </a:r>
            <a:r>
              <a:rPr lang="ru-RU" b="1" dirty="0">
                <a:solidFill>
                  <a:srgbClr val="FF0000"/>
                </a:solidFill>
              </a:rPr>
              <a:t> афазии </a:t>
            </a:r>
            <a:r>
              <a:rPr lang="ru-RU" b="1" dirty="0"/>
              <a:t>интеллектуальные процессы не остаются </a:t>
            </a:r>
            <a:r>
              <a:rPr lang="ru-RU" b="1" dirty="0" err="1"/>
              <a:t>интактными</a:t>
            </a:r>
            <a:r>
              <a:rPr lang="ru-RU" b="1" dirty="0"/>
              <a:t>.</a:t>
            </a:r>
          </a:p>
          <a:p>
            <a:pPr marL="0" indent="0" algn="ctr">
              <a:buNone/>
            </a:pPr>
            <a:r>
              <a:rPr lang="ru-RU" b="1" dirty="0"/>
              <a:t>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916832"/>
            <a:ext cx="6330280" cy="48215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854" y="548680"/>
            <a:ext cx="861743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72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4258816" cy="6336704"/>
          </a:xfrm>
          <a:solidFill>
            <a:srgbClr val="E6E0EC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Интеллектуальные процессы  страдают вовсе не в той мере, как это предполагали многие авторы, например П. Мари (P. </a:t>
            </a:r>
            <a:r>
              <a:rPr lang="ru-RU" b="1" dirty="0" err="1"/>
              <a:t>Marie</a:t>
            </a:r>
            <a:r>
              <a:rPr lang="ru-RU" b="1" dirty="0"/>
              <a:t>, 1906), который считал сенсорную афазию следствием </a:t>
            </a:r>
            <a:r>
              <a:rPr lang="ru-RU" b="1" dirty="0">
                <a:solidFill>
                  <a:srgbClr val="FF0000"/>
                </a:solidFill>
              </a:rPr>
              <a:t>первичных интеллектуальных </a:t>
            </a:r>
            <a:r>
              <a:rPr lang="ru-RU" b="1" dirty="0"/>
              <a:t>расстройств или первичной </a:t>
            </a:r>
            <a:r>
              <a:rPr lang="ru-RU" b="1" dirty="0">
                <a:solidFill>
                  <a:srgbClr val="FF0000"/>
                </a:solidFill>
              </a:rPr>
              <a:t>деменции</a:t>
            </a:r>
            <a:r>
              <a:rPr lang="ru-RU" b="1" dirty="0"/>
              <a:t>.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88640"/>
            <a:ext cx="3060700" cy="4445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92079" y="4869160"/>
            <a:ext cx="3528393" cy="1754327"/>
          </a:xfrm>
          <a:prstGeom prst="rect">
            <a:avLst/>
          </a:prstGeom>
          <a:solidFill>
            <a:srgbClr val="FAC09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Пьер Мари</a:t>
            </a:r>
            <a:r>
              <a:rPr lang="ru-RU" dirty="0"/>
              <a:t> </a:t>
            </a:r>
            <a:r>
              <a:rPr lang="ru-RU" dirty="0">
                <a:hlinkClick r:id="rId3"/>
              </a:rPr>
              <a:t>фр. </a:t>
            </a:r>
            <a:r>
              <a:rPr lang="ru-RU" i="1" dirty="0">
                <a:hlinkClick r:id="rId3"/>
              </a:rPr>
              <a:t>Pierre Marie</a:t>
            </a:r>
            <a:r>
              <a:rPr lang="ru-RU" dirty="0">
                <a:hlinkClick r:id="rId3"/>
              </a:rPr>
              <a:t>; </a:t>
            </a:r>
            <a:r>
              <a:rPr lang="ru-RU" dirty="0">
                <a:hlinkClick r:id="rId4"/>
              </a:rPr>
              <a:t>9 сентября </a:t>
            </a:r>
            <a:r>
              <a:rPr lang="ru-RU" dirty="0">
                <a:hlinkClick r:id="rId5"/>
              </a:rPr>
              <a:t>1853 — </a:t>
            </a:r>
            <a:r>
              <a:rPr lang="ru-RU" dirty="0">
                <a:hlinkClick r:id="rId6"/>
              </a:rPr>
              <a:t>13 апреля </a:t>
            </a:r>
            <a:r>
              <a:rPr lang="ru-RU" dirty="0">
                <a:hlinkClick r:id="rId7"/>
              </a:rPr>
              <a:t>1940) — </a:t>
            </a:r>
            <a:r>
              <a:rPr lang="ru-RU" dirty="0">
                <a:hlinkClick r:id="rId8"/>
              </a:rPr>
              <a:t>французский невролог, исследователь заболеваний нервной системы.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487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5256584" cy="6336704"/>
          </a:xfrm>
          <a:solidFill>
            <a:srgbClr val="E6E0EC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/>
              <a:t>Несмотря на </a:t>
            </a:r>
            <a:r>
              <a:rPr lang="ru-RU" b="1" dirty="0">
                <a:solidFill>
                  <a:srgbClr val="FF0000"/>
                </a:solidFill>
              </a:rPr>
              <a:t>нарушение звукового образа слов</a:t>
            </a:r>
            <a:r>
              <a:rPr lang="ru-RU" b="1" dirty="0"/>
              <a:t>, их семантическая, или «смысловая», сфера остается относительно сохранной, на что указывает исследование </a:t>
            </a:r>
          </a:p>
          <a:p>
            <a:pPr marL="0" indent="0" algn="ctr">
              <a:buNone/>
            </a:pPr>
            <a:r>
              <a:rPr lang="ru-RU" b="1" dirty="0"/>
              <a:t>Э. С. </a:t>
            </a:r>
            <a:r>
              <a:rPr lang="ru-RU" b="1" dirty="0" err="1"/>
              <a:t>Бейн</a:t>
            </a:r>
            <a:r>
              <a:rPr lang="ru-RU" b="1" dirty="0"/>
              <a:t> (1964), показавшей, что смысловые замены (вербальные парафазии), встречающиеся в речи больного с сенсорной афазией, возникают по законам категориального мышления.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732240" y="3356992"/>
            <a:ext cx="2123728" cy="3139321"/>
          </a:xfrm>
          <a:prstGeom prst="rect">
            <a:avLst/>
          </a:prstGeom>
          <a:solidFill>
            <a:srgbClr val="FAC09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90"/>
                </a:solidFill>
              </a:rPr>
              <a:t>БЕЙН</a:t>
            </a:r>
            <a:r>
              <a:rPr lang="ru-RU" dirty="0">
                <a:solidFill>
                  <a:srgbClr val="000090"/>
                </a:solidFill>
              </a:rPr>
              <a:t> Эсфирь Соломоновна </a:t>
            </a:r>
          </a:p>
          <a:p>
            <a:pPr algn="ctr"/>
            <a:r>
              <a:rPr lang="ru-RU" dirty="0">
                <a:solidFill>
                  <a:srgbClr val="000090"/>
                </a:solidFill>
              </a:rPr>
              <a:t>(1916—1981) — российский психолог, специалист в области психологии восприятия, патологии речи, нейропсихологии.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620688"/>
            <a:ext cx="3226636" cy="22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95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91264" cy="2304256"/>
          </a:xfrm>
          <a:solidFill>
            <a:srgbClr val="E6E0EC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/>
              <a:t>Во многих работах показана сохранность непосредственного «схватывания» пространственных и логических отношений больных с сенсорной или акустико-</a:t>
            </a:r>
            <a:r>
              <a:rPr lang="ru-RU" b="1" dirty="0" err="1"/>
              <a:t>мнестической</a:t>
            </a:r>
            <a:r>
              <a:rPr lang="ru-RU" b="1" dirty="0"/>
              <a:t> афазией.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34047"/>
          <a:stretch/>
        </p:blipFill>
        <p:spPr>
          <a:xfrm>
            <a:off x="395536" y="2780928"/>
            <a:ext cx="3799295" cy="384042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7784" y="2690239"/>
            <a:ext cx="6048672" cy="389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82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/>
              <a:t>Причины: </a:t>
            </a:r>
          </a:p>
          <a:p>
            <a:pPr>
              <a:buFont typeface="Wingdings" charset="2"/>
              <a:buChar char="q"/>
            </a:pPr>
            <a:r>
              <a:rPr lang="ru-RU" b="1" dirty="0">
                <a:solidFill>
                  <a:srgbClr val="FF0000"/>
                </a:solidFill>
              </a:rPr>
              <a:t>идеалистические представления </a:t>
            </a:r>
            <a:r>
              <a:rPr lang="ru-RU" b="1" dirty="0"/>
              <a:t>о том, что «категориальные установки», «символические функции» или «логическое мышление» (по терминологии разных авторов) </a:t>
            </a:r>
            <a:r>
              <a:rPr lang="ru-RU" b="1" dirty="0">
                <a:solidFill>
                  <a:srgbClr val="FF6600"/>
                </a:solidFill>
              </a:rPr>
              <a:t>не могут иметь конкретных мозговых механизмов </a:t>
            </a:r>
            <a:r>
              <a:rPr lang="ru-RU" b="1" dirty="0"/>
              <a:t>и их можно связывать лишь с мозгом как целым, </a:t>
            </a:r>
          </a:p>
          <a:p>
            <a:pPr>
              <a:buFont typeface="Wingdings" charset="2"/>
              <a:buChar char="q"/>
            </a:pPr>
            <a:r>
              <a:rPr lang="ru-RU" b="1" dirty="0">
                <a:solidFill>
                  <a:srgbClr val="FF0000"/>
                </a:solidFill>
              </a:rPr>
              <a:t>и</a:t>
            </a:r>
            <a:r>
              <a:rPr lang="ru-RU" b="1" dirty="0"/>
              <a:t> </a:t>
            </a:r>
            <a:r>
              <a:rPr lang="ru-RU" b="1" dirty="0">
                <a:solidFill>
                  <a:srgbClr val="FF0000"/>
                </a:solidFill>
              </a:rPr>
              <a:t>вульгарно- материалистические представления</a:t>
            </a:r>
            <a:r>
              <a:rPr lang="ru-RU" b="1" dirty="0"/>
              <a:t> о мышлении как выработке условных рефлексов по схеме </a:t>
            </a:r>
            <a:r>
              <a:rPr lang="ru-RU" b="1" dirty="0">
                <a:solidFill>
                  <a:srgbClr val="FF6600"/>
                </a:solidFill>
              </a:rPr>
              <a:t>«стимул—реакция»</a:t>
            </a:r>
            <a:r>
              <a:rPr lang="ru-RU" b="1" dirty="0"/>
              <a:t>,  сложность самой проблемы. </a:t>
            </a:r>
          </a:p>
        </p:txBody>
      </p:sp>
    </p:spTree>
    <p:extLst>
      <p:ext uri="{BB962C8B-B14F-4D97-AF65-F5344CB8AC3E}">
        <p14:creationId xmlns:p14="http://schemas.microsoft.com/office/powerpoint/2010/main" val="2823995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2664295"/>
          </a:xfrm>
          <a:solidFill>
            <a:srgbClr val="E6E0E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Особенно</a:t>
            </a:r>
            <a:r>
              <a:rPr lang="ru-RU" b="1" dirty="0"/>
              <a:t> четко сохранность интеллектуальной деятельности выступает у этой категории больных при исследовании «невербального», </a:t>
            </a:r>
            <a:r>
              <a:rPr lang="ru-RU" b="1" dirty="0">
                <a:solidFill>
                  <a:srgbClr val="000090"/>
                </a:solidFill>
              </a:rPr>
              <a:t>наглядно-образного интеллекта</a:t>
            </a:r>
            <a:r>
              <a:rPr lang="ru-RU" b="1" dirty="0"/>
              <a:t>. </a:t>
            </a: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068960"/>
            <a:ext cx="2338526" cy="378904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3094933"/>
            <a:ext cx="3528392" cy="364636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3068960"/>
            <a:ext cx="2732021" cy="204901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6264696" cy="6408712"/>
          </a:xfrm>
          <a:solidFill>
            <a:srgbClr val="E6E0EC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/>
              <a:t>Больные с акустико-</a:t>
            </a:r>
            <a:r>
              <a:rPr lang="ru-RU" b="1" dirty="0" err="1"/>
              <a:t>мнестической</a:t>
            </a:r>
            <a:r>
              <a:rPr lang="ru-RU" b="1" dirty="0"/>
              <a:t> </a:t>
            </a:r>
          </a:p>
          <a:p>
            <a:pPr marL="0" indent="0" algn="ctr">
              <a:buNone/>
            </a:pPr>
            <a:r>
              <a:rPr lang="ru-RU" b="1" dirty="0"/>
              <a:t>и сенсорной афазией могут </a:t>
            </a:r>
            <a:r>
              <a:rPr lang="ru-RU" b="1" dirty="0">
                <a:solidFill>
                  <a:srgbClr val="FF0000"/>
                </a:solidFill>
              </a:rPr>
              <a:t>правильно выполнять</a:t>
            </a:r>
            <a:r>
              <a:rPr lang="ru-RU" b="1" dirty="0"/>
              <a:t> следующие действия: </a:t>
            </a:r>
          </a:p>
          <a:p>
            <a:pPr marL="0" indent="0">
              <a:buNone/>
            </a:pPr>
            <a:r>
              <a:rPr lang="ru-RU" b="1" dirty="0"/>
              <a:t>♦ оперировать </a:t>
            </a:r>
            <a:r>
              <a:rPr lang="ru-RU" b="1" dirty="0">
                <a:solidFill>
                  <a:srgbClr val="FF0000"/>
                </a:solidFill>
              </a:rPr>
              <a:t>пространственными </a:t>
            </a:r>
            <a:r>
              <a:rPr lang="ru-RU" b="1" dirty="0"/>
              <a:t>отношениями элементов; </a:t>
            </a:r>
          </a:p>
          <a:p>
            <a:pPr marL="0" indent="0">
              <a:buNone/>
            </a:pPr>
            <a:r>
              <a:rPr lang="ru-RU" b="1" dirty="0"/>
              <a:t>♦ выполнять </a:t>
            </a:r>
            <a:r>
              <a:rPr lang="ru-RU" b="1" dirty="0">
                <a:solidFill>
                  <a:srgbClr val="FF0000"/>
                </a:solidFill>
              </a:rPr>
              <a:t>арифметические</a:t>
            </a:r>
            <a:r>
              <a:rPr lang="ru-RU" b="1" dirty="0"/>
              <a:t> операции (в письменном виде); </a:t>
            </a:r>
          </a:p>
          <a:p>
            <a:pPr marL="0" indent="0">
              <a:buNone/>
            </a:pPr>
            <a:r>
              <a:rPr lang="ru-RU" b="1" dirty="0"/>
              <a:t>♦ решать задачи на </a:t>
            </a:r>
            <a:r>
              <a:rPr lang="ru-RU" b="1" dirty="0">
                <a:solidFill>
                  <a:srgbClr val="FF0000"/>
                </a:solidFill>
              </a:rPr>
              <a:t>поиск последовательности </a:t>
            </a:r>
            <a:r>
              <a:rPr lang="ru-RU" b="1" dirty="0"/>
              <a:t>наглядно-развертывающегося сюжета (серии сюжетных картин) и др. </a:t>
            </a:r>
          </a:p>
          <a:p>
            <a:pPr marL="0" indent="0">
              <a:buNone/>
            </a:pPr>
            <a:endParaRPr lang="ru-RU" b="1" dirty="0"/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r="58930"/>
          <a:stretch/>
        </p:blipFill>
        <p:spPr>
          <a:xfrm>
            <a:off x="6732240" y="188640"/>
            <a:ext cx="2294021" cy="316292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/>
          <a:srcRect l="4687" t="3704" r="4920"/>
          <a:stretch/>
        </p:blipFill>
        <p:spPr>
          <a:xfrm>
            <a:off x="6588224" y="3573016"/>
            <a:ext cx="2319598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08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5482952" cy="5793507"/>
          </a:xfrm>
          <a:solidFill>
            <a:srgbClr val="E6E0EC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b="1" dirty="0"/>
              <a:t>Но у них грубо нарушены те смысловые операции, которые требуют постоянного опосредующего </a:t>
            </a:r>
            <a:r>
              <a:rPr lang="ru-RU" b="1" dirty="0">
                <a:solidFill>
                  <a:srgbClr val="FF0000"/>
                </a:solidFill>
              </a:rPr>
              <a:t>участия речевых связей</a:t>
            </a:r>
            <a:r>
              <a:rPr lang="ru-RU" b="1" dirty="0"/>
              <a:t>. </a:t>
            </a:r>
          </a:p>
          <a:p>
            <a:pPr marL="0" indent="0" algn="ctr">
              <a:buNone/>
            </a:pPr>
            <a:r>
              <a:rPr lang="ru-RU" b="1" dirty="0"/>
              <a:t>Эти трудности возникают и в «неречевых» операциях, если требуется удерживать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в памяти речевой материал</a:t>
            </a:r>
            <a:r>
              <a:rPr lang="ru-RU" b="1" dirty="0"/>
              <a:t>. </a:t>
            </a:r>
          </a:p>
          <a:p>
            <a:pPr marL="0" indent="0" algn="ctr">
              <a:buNone/>
            </a:pPr>
            <a:r>
              <a:rPr lang="ru-RU" b="1" dirty="0"/>
              <a:t>Поэтому у них нарушены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операции устного счета</a:t>
            </a:r>
            <a:r>
              <a:rPr lang="ru-RU" b="1" dirty="0"/>
              <a:t>.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848" y="1700808"/>
            <a:ext cx="3128852" cy="302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30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  <a:solidFill>
            <a:srgbClr val="E6E0E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ВЫВОДЫ:</a:t>
            </a:r>
          </a:p>
          <a:p>
            <a:pPr marL="0" indent="0" algn="ctr">
              <a:buNone/>
            </a:pPr>
            <a:r>
              <a:rPr lang="ru-RU" b="1" dirty="0"/>
              <a:t> у </a:t>
            </a:r>
            <a:r>
              <a:rPr lang="ru-RU" b="1" dirty="0">
                <a:solidFill>
                  <a:srgbClr val="FF0000"/>
                </a:solidFill>
              </a:rPr>
              <a:t>«височных» </a:t>
            </a:r>
            <a:r>
              <a:rPr lang="ru-RU" b="1" dirty="0"/>
              <a:t>больных </a:t>
            </a:r>
          </a:p>
          <a:p>
            <a:pPr marL="0" indent="0" algn="ctr">
              <a:buNone/>
            </a:pPr>
            <a:r>
              <a:rPr lang="ru-RU" b="1" dirty="0"/>
              <a:t>при </a:t>
            </a:r>
            <a:r>
              <a:rPr lang="ru-RU" b="1" dirty="0">
                <a:solidFill>
                  <a:srgbClr val="0000FF"/>
                </a:solidFill>
              </a:rPr>
              <a:t>сохранности</a:t>
            </a:r>
            <a:r>
              <a:rPr lang="ru-RU" b="1" dirty="0"/>
              <a:t> понимания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00FF"/>
                </a:solidFill>
              </a:rPr>
              <a:t>наглядно-образных и логических </a:t>
            </a:r>
            <a:r>
              <a:rPr lang="ru-RU" b="1" dirty="0"/>
              <a:t>отношений </a:t>
            </a:r>
            <a:r>
              <a:rPr lang="ru-RU" b="1" dirty="0">
                <a:solidFill>
                  <a:srgbClr val="FF0000"/>
                </a:solidFill>
              </a:rPr>
              <a:t>нарушена</a:t>
            </a:r>
            <a:r>
              <a:rPr lang="ru-RU" b="1" dirty="0"/>
              <a:t> способность </a:t>
            </a:r>
          </a:p>
          <a:p>
            <a:pPr marL="0" indent="0" algn="ctr">
              <a:buNone/>
            </a:pPr>
            <a:r>
              <a:rPr lang="ru-RU" b="1" dirty="0"/>
              <a:t>выполнять </a:t>
            </a:r>
            <a:r>
              <a:rPr lang="ru-RU" b="1" dirty="0">
                <a:solidFill>
                  <a:srgbClr val="FF0000"/>
                </a:solidFill>
              </a:rPr>
              <a:t>последовательные дискурсивные </a:t>
            </a:r>
            <a:r>
              <a:rPr lang="ru-RU" b="1" dirty="0"/>
              <a:t>вербальные операции, </a:t>
            </a:r>
          </a:p>
          <a:p>
            <a:pPr marL="0" indent="0" algn="ctr">
              <a:buNone/>
            </a:pPr>
            <a:r>
              <a:rPr lang="ru-RU" b="1" dirty="0"/>
              <a:t>для осуществления которых необходима </a:t>
            </a:r>
            <a:r>
              <a:rPr lang="ru-RU" b="1" dirty="0">
                <a:solidFill>
                  <a:srgbClr val="FF0000"/>
                </a:solidFill>
              </a:rPr>
              <a:t>опора на речевые связи или их следы</a:t>
            </a:r>
            <a:r>
              <a:rPr lang="ru-RU" b="1" dirty="0"/>
              <a:t> (вследствие </a:t>
            </a:r>
            <a:r>
              <a:rPr lang="ru-RU" b="1" dirty="0">
                <a:solidFill>
                  <a:srgbClr val="660066"/>
                </a:solidFill>
              </a:rPr>
              <a:t>нарушений </a:t>
            </a:r>
            <a:r>
              <a:rPr lang="ru-RU" b="1" u="sng" dirty="0">
                <a:solidFill>
                  <a:srgbClr val="660066"/>
                </a:solidFill>
              </a:rPr>
              <a:t>слухоречевой памяти</a:t>
            </a:r>
            <a:r>
              <a:rPr lang="ru-RU" b="1" dirty="0"/>
              <a:t>).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  <a:solidFill>
            <a:srgbClr val="E6E0E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Частичная </a:t>
            </a:r>
            <a:r>
              <a:rPr lang="ru-RU" b="1" u="sng" dirty="0">
                <a:solidFill>
                  <a:srgbClr val="660066"/>
                </a:solidFill>
              </a:rPr>
              <a:t>компенсация</a:t>
            </a:r>
            <a:r>
              <a:rPr lang="ru-RU" b="1" dirty="0"/>
              <a:t> этих нарушений возможна  при опоре </a:t>
            </a:r>
            <a:r>
              <a:rPr lang="ru-RU" b="1" dirty="0">
                <a:solidFill>
                  <a:srgbClr val="FF0000"/>
                </a:solidFill>
              </a:rPr>
              <a:t>на наглядные зрительные стимулы</a:t>
            </a:r>
            <a:r>
              <a:rPr lang="ru-RU" b="1" dirty="0"/>
              <a:t>. </a:t>
            </a:r>
          </a:p>
          <a:p>
            <a:pPr marL="0" indent="0" algn="ctr">
              <a:buNone/>
            </a:pPr>
            <a:r>
              <a:rPr lang="ru-RU" b="1" dirty="0"/>
              <a:t>Причина компенсации: </a:t>
            </a:r>
          </a:p>
          <a:p>
            <a:pPr marL="0" indent="0" algn="ctr">
              <a:buNone/>
            </a:pPr>
            <a:r>
              <a:rPr lang="ru-RU" b="1" dirty="0"/>
              <a:t>поражение височной области </a:t>
            </a:r>
            <a:r>
              <a:rPr lang="ru-RU" b="1" dirty="0">
                <a:solidFill>
                  <a:srgbClr val="FF0000"/>
                </a:solidFill>
              </a:rPr>
              <a:t>не ведет к полному разрушению речи</a:t>
            </a:r>
            <a:r>
              <a:rPr lang="ru-RU" b="1" dirty="0"/>
              <a:t>, а лишь нарушает ее </a:t>
            </a:r>
            <a:r>
              <a:rPr lang="ru-RU" b="1" u="sng" dirty="0"/>
              <a:t>звуковую структуру </a:t>
            </a:r>
          </a:p>
          <a:p>
            <a:pPr marL="0" indent="0" algn="ctr">
              <a:buNone/>
            </a:pPr>
            <a:r>
              <a:rPr lang="ru-RU" b="1" dirty="0"/>
              <a:t>(из-за выпадения или ослабления </a:t>
            </a:r>
            <a:r>
              <a:rPr lang="ru-RU" b="1" u="sng" dirty="0">
                <a:solidFill>
                  <a:srgbClr val="660066"/>
                </a:solidFill>
              </a:rPr>
              <a:t>слухового фактора</a:t>
            </a:r>
            <a:r>
              <a:rPr lang="ru-RU" b="1" dirty="0"/>
              <a:t> речевой системы).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Семантическая</a:t>
            </a:r>
            <a:r>
              <a:rPr lang="ru-RU" b="1" dirty="0"/>
              <a:t> сторона речи в значительной степени </a:t>
            </a:r>
            <a:r>
              <a:rPr lang="ru-RU" b="1" u="sng" dirty="0"/>
              <a:t>остается сохранной</a:t>
            </a:r>
            <a:r>
              <a:rPr lang="ru-RU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12998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53792"/>
          <a:stretch/>
        </p:blipFill>
        <p:spPr>
          <a:xfrm>
            <a:off x="179512" y="260648"/>
            <a:ext cx="8856984" cy="6057048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4283968" y="4221088"/>
            <a:ext cx="648072" cy="72008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580112" y="5589240"/>
            <a:ext cx="33792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Слуховой фактор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речевой системы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864" y="116632"/>
            <a:ext cx="237998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71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Поражение </a:t>
            </a:r>
            <a:br>
              <a:rPr lang="ru-RU" sz="6600" b="1" dirty="0">
                <a:solidFill>
                  <a:srgbClr val="FF0000"/>
                </a:solidFill>
              </a:rPr>
            </a:br>
            <a:r>
              <a:rPr lang="ru-RU" sz="6600" b="1" dirty="0">
                <a:solidFill>
                  <a:srgbClr val="FF0000"/>
                </a:solidFill>
              </a:rPr>
              <a:t>теменно-затылочных отделов мозга </a:t>
            </a:r>
            <a:br>
              <a:rPr lang="ru-RU" sz="6600" b="1" dirty="0">
                <a:solidFill>
                  <a:srgbClr val="FF0000"/>
                </a:solidFill>
              </a:rPr>
            </a:br>
            <a:r>
              <a:rPr lang="ru-RU" sz="6600" b="1" dirty="0">
                <a:solidFill>
                  <a:srgbClr val="FF0000"/>
                </a:solidFill>
              </a:rPr>
              <a:t>и мышление</a:t>
            </a:r>
          </a:p>
        </p:txBody>
      </p:sp>
    </p:spTree>
    <p:extLst>
      <p:ext uri="{BB962C8B-B14F-4D97-AF65-F5344CB8AC3E}">
        <p14:creationId xmlns:p14="http://schemas.microsoft.com/office/powerpoint/2010/main" val="2461548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  <a:solidFill>
            <a:srgbClr val="E6E0EC"/>
          </a:solidFill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При поражении теменно-затылочных отделов мозга, когда страдает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«синтез отдельных элементов в группы» </a:t>
            </a:r>
          </a:p>
          <a:p>
            <a:pPr marL="0" indent="0" algn="ctr">
              <a:buNone/>
            </a:pPr>
            <a:r>
              <a:rPr lang="ru-RU" b="1" dirty="0"/>
              <a:t>(по выражению И. М. Сеченова) </a:t>
            </a:r>
          </a:p>
          <a:p>
            <a:pPr marL="0" indent="0" algn="ctr">
              <a:buNone/>
            </a:pPr>
            <a:r>
              <a:rPr lang="ru-RU" b="1" dirty="0"/>
              <a:t>и возникает целая </a:t>
            </a:r>
            <a:r>
              <a:rPr lang="ru-RU" b="1" dirty="0">
                <a:solidFill>
                  <a:srgbClr val="FF0000"/>
                </a:solidFill>
              </a:rPr>
              <a:t>совокупность дефектов</a:t>
            </a:r>
            <a:r>
              <a:rPr lang="ru-RU" b="1" dirty="0"/>
              <a:t>, связанных с трудностями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пространственного анализа и синтеза</a:t>
            </a:r>
            <a:r>
              <a:rPr lang="ru-RU" b="1" dirty="0"/>
              <a:t>, интеллектуальная деятельность нарушается иным образом</a:t>
            </a:r>
            <a:r>
              <a:rPr lang="ru-RU" i="1" dirty="0"/>
              <a:t>. 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013176"/>
            <a:ext cx="1824116" cy="170080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5801"/>
          <a:stretch/>
        </p:blipFill>
        <p:spPr>
          <a:xfrm>
            <a:off x="3203848" y="188640"/>
            <a:ext cx="5760640" cy="6376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2636912"/>
            <a:ext cx="350889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Поражение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теменно-затылочной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области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левого полушария</a:t>
            </a:r>
          </a:p>
        </p:txBody>
      </p:sp>
    </p:spTree>
    <p:extLst>
      <p:ext uri="{BB962C8B-B14F-4D97-AF65-F5344CB8AC3E}">
        <p14:creationId xmlns:p14="http://schemas.microsoft.com/office/powerpoint/2010/main" val="3903451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  <a:solidFill>
            <a:srgbClr val="E6E0EC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Эти нарушения связаны с выпадением (или ослаблением) </a:t>
            </a:r>
            <a:r>
              <a:rPr lang="ru-RU" b="1" dirty="0" err="1">
                <a:solidFill>
                  <a:srgbClr val="FF0000"/>
                </a:solidFill>
              </a:rPr>
              <a:t>оптикопространственного</a:t>
            </a:r>
            <a:r>
              <a:rPr lang="ru-RU" b="1" dirty="0"/>
              <a:t> </a:t>
            </a:r>
            <a:r>
              <a:rPr lang="ru-RU" b="1" u="sng" dirty="0"/>
              <a:t>фактора</a:t>
            </a:r>
            <a:r>
              <a:rPr lang="ru-RU" b="1" dirty="0"/>
              <a:t>. </a:t>
            </a:r>
          </a:p>
          <a:p>
            <a:pPr marL="0" indent="0" algn="ctr">
              <a:buNone/>
            </a:pPr>
            <a:r>
              <a:rPr lang="ru-RU" b="1" dirty="0"/>
              <a:t>Больные обнаруживают трудности в тех интеллектуальных операциях, для решения которых необходимо </a:t>
            </a:r>
            <a:r>
              <a:rPr lang="ru-RU" b="1" dirty="0">
                <a:solidFill>
                  <a:srgbClr val="FF0000"/>
                </a:solidFill>
              </a:rPr>
              <a:t>выделение наглядных признаков </a:t>
            </a:r>
            <a:r>
              <a:rPr lang="ru-RU" b="1" dirty="0"/>
              <a:t>и их </a:t>
            </a:r>
            <a:r>
              <a:rPr lang="ru-RU" b="1" dirty="0">
                <a:solidFill>
                  <a:srgbClr val="FF0000"/>
                </a:solidFill>
              </a:rPr>
              <a:t>пространственных отношений</a:t>
            </a:r>
            <a:r>
              <a:rPr lang="ru-RU" b="1" dirty="0"/>
              <a:t>. </a:t>
            </a:r>
          </a:p>
          <a:p>
            <a:pPr marL="0" indent="0" algn="ctr">
              <a:buNone/>
            </a:pPr>
            <a:r>
              <a:rPr lang="ru-RU" b="1" dirty="0"/>
              <a:t>Наиболее четко эти нарушения проявляются в задачах на </a:t>
            </a:r>
            <a:r>
              <a:rPr lang="ru-RU" b="1" dirty="0">
                <a:solidFill>
                  <a:srgbClr val="FF0000"/>
                </a:solidFill>
              </a:rPr>
              <a:t>«</a:t>
            </a:r>
            <a:r>
              <a:rPr lang="ru-RU" b="1" dirty="0" err="1">
                <a:solidFill>
                  <a:srgbClr val="FF0000"/>
                </a:solidFill>
              </a:rPr>
              <a:t>конструктивныи</a:t>
            </a:r>
            <a:r>
              <a:rPr lang="ru-RU" b="1" dirty="0">
                <a:solidFill>
                  <a:srgbClr val="FF0000"/>
                </a:solidFill>
              </a:rPr>
              <a:t>̆ интеллект»</a:t>
            </a:r>
            <a:r>
              <a:rPr lang="ru-RU" b="1" dirty="0"/>
              <a:t> (типа складывания куба </a:t>
            </a:r>
            <a:r>
              <a:rPr lang="ru-RU" b="1" dirty="0" err="1"/>
              <a:t>Линка</a:t>
            </a:r>
            <a:r>
              <a:rPr lang="ru-RU" b="1" dirty="0"/>
              <a:t> или кубиков </a:t>
            </a:r>
            <a:r>
              <a:rPr lang="ru-RU" b="1" dirty="0" err="1"/>
              <a:t>Кооса</a:t>
            </a:r>
            <a:r>
              <a:rPr lang="ru-RU" b="1" dirty="0"/>
              <a:t>). </a:t>
            </a:r>
            <a:endParaRPr lang="ru-RU" b="1" dirty="0">
              <a:effectLst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4258816" cy="612068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Разработка проблемы </a:t>
            </a:r>
            <a:r>
              <a:rPr lang="ru-RU" b="1" dirty="0">
                <a:solidFill>
                  <a:srgbClr val="FF0000"/>
                </a:solidFill>
              </a:rPr>
              <a:t>мозговой организации мышления </a:t>
            </a:r>
          </a:p>
          <a:p>
            <a:pPr marL="0" indent="0" algn="ctr">
              <a:buNone/>
            </a:pPr>
            <a:r>
              <a:rPr lang="ru-RU" b="1" dirty="0"/>
              <a:t>зависит от взглядов на мышление как </a:t>
            </a:r>
            <a:r>
              <a:rPr lang="ru-RU" b="1" dirty="0">
                <a:solidFill>
                  <a:srgbClr val="FF0000"/>
                </a:solidFill>
              </a:rPr>
              <a:t>психическую функцию </a:t>
            </a:r>
            <a:r>
              <a:rPr lang="ru-RU" b="1" dirty="0"/>
              <a:t>и от понимания общих принципов соотношения психических функций с мозгом (т. е. представлений об их </a:t>
            </a:r>
            <a:r>
              <a:rPr lang="ru-RU" b="1" dirty="0">
                <a:solidFill>
                  <a:srgbClr val="FF0000"/>
                </a:solidFill>
              </a:rPr>
              <a:t>локализации</a:t>
            </a:r>
            <a:r>
              <a:rPr lang="ru-RU" b="1" dirty="0"/>
              <a:t>).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5" y="1050721"/>
            <a:ext cx="4191802" cy="425048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12676"/>
            <a:ext cx="7920880" cy="59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53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4330824" cy="579350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/>
              <a:t>В этих задачах </a:t>
            </a:r>
            <a:r>
              <a:rPr lang="ru-RU" b="1" dirty="0">
                <a:solidFill>
                  <a:srgbClr val="FF0000"/>
                </a:solidFill>
              </a:rPr>
              <a:t>элементы, на которые распадается модель</a:t>
            </a:r>
            <a:r>
              <a:rPr lang="ru-RU" b="1" dirty="0"/>
              <a:t>, не соответствуют тем элементам, из которых должна быть составлена требуемая конструкция. </a:t>
            </a:r>
          </a:p>
          <a:p>
            <a:pPr marL="0" indent="0" algn="ctr">
              <a:buNone/>
            </a:pPr>
            <a:r>
              <a:rPr lang="ru-RU" b="1" dirty="0"/>
              <a:t>Задача состоит в том, чтобы </a:t>
            </a:r>
            <a:r>
              <a:rPr lang="ru-RU" b="1" dirty="0">
                <a:solidFill>
                  <a:srgbClr val="FF0000"/>
                </a:solidFill>
              </a:rPr>
              <a:t>превратить элементы впечатления </a:t>
            </a:r>
            <a:r>
              <a:rPr lang="ru-RU" b="1" dirty="0"/>
              <a:t>в элементы конструкции (А. Р. </a:t>
            </a:r>
            <a:r>
              <a:rPr lang="ru-RU" b="1" dirty="0" err="1"/>
              <a:t>Лурия</a:t>
            </a:r>
            <a:r>
              <a:rPr lang="ru-RU" b="1" dirty="0"/>
              <a:t>).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484784"/>
            <a:ext cx="3936437" cy="295232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4464496" cy="648072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У больных с поражениями теменно-затылочных отделов левого полушария </a:t>
            </a:r>
            <a:r>
              <a:rPr lang="ru-RU" b="1" dirty="0">
                <a:solidFill>
                  <a:srgbClr val="FF0000"/>
                </a:solidFill>
              </a:rPr>
              <a:t>сохранно намерение </a:t>
            </a:r>
            <a:r>
              <a:rPr lang="ru-RU" b="1" dirty="0"/>
              <a:t>выполнить ту или иную задачу, </a:t>
            </a:r>
          </a:p>
          <a:p>
            <a:pPr marL="0" indent="0" algn="ctr">
              <a:buNone/>
            </a:pPr>
            <a:r>
              <a:rPr lang="ru-RU" b="1" dirty="0"/>
              <a:t>они могут составить </a:t>
            </a:r>
            <a:r>
              <a:rPr lang="ru-RU" b="1" dirty="0" err="1"/>
              <a:t>общии</a:t>
            </a:r>
            <a:r>
              <a:rPr lang="ru-RU" b="1" dirty="0"/>
              <a:t>̆ план </a:t>
            </a:r>
            <a:r>
              <a:rPr lang="ru-RU" b="1" dirty="0" err="1"/>
              <a:t>предстоящеи</a:t>
            </a:r>
            <a:r>
              <a:rPr lang="ru-RU" b="1" dirty="0"/>
              <a:t>̆ деятельности, но вследствие </a:t>
            </a:r>
            <a:r>
              <a:rPr lang="ru-RU" b="1" dirty="0" err="1">
                <a:solidFill>
                  <a:srgbClr val="FF0000"/>
                </a:solidFill>
              </a:rPr>
              <a:t>трудностеи</a:t>
            </a:r>
            <a:r>
              <a:rPr lang="ru-RU" b="1" dirty="0">
                <a:solidFill>
                  <a:srgbClr val="FF0000"/>
                </a:solidFill>
              </a:rPr>
              <a:t>̆ осуществления пространственных операций </a:t>
            </a:r>
            <a:r>
              <a:rPr lang="ru-RU" b="1" dirty="0"/>
              <a:t>они не способны выполнить само задание.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412776"/>
            <a:ext cx="3586057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264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4176464" cy="626469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Аналогичные трудности выступают у них и при решении арифметических задач. </a:t>
            </a:r>
          </a:p>
          <a:p>
            <a:pPr marL="0" indent="0" algn="ctr">
              <a:buNone/>
            </a:pPr>
            <a:r>
              <a:rPr lang="ru-RU" b="1" dirty="0"/>
              <a:t>Выполнение арифметических </a:t>
            </a:r>
            <a:r>
              <a:rPr lang="ru-RU" b="1" dirty="0" err="1"/>
              <a:t>действии</a:t>
            </a:r>
            <a:r>
              <a:rPr lang="ru-RU" b="1" dirty="0"/>
              <a:t>̆ для них невозможно из-за </a:t>
            </a:r>
            <a:r>
              <a:rPr lang="ru-RU" b="1" dirty="0" err="1">
                <a:solidFill>
                  <a:srgbClr val="FF0000"/>
                </a:solidFill>
              </a:rPr>
              <a:t>первичнои</a:t>
            </a:r>
            <a:r>
              <a:rPr lang="ru-RU" b="1" dirty="0">
                <a:solidFill>
                  <a:srgbClr val="FF0000"/>
                </a:solidFill>
              </a:rPr>
              <a:t>̆ </a:t>
            </a:r>
            <a:r>
              <a:rPr lang="ru-RU" b="1" i="1" dirty="0" err="1">
                <a:solidFill>
                  <a:srgbClr val="FF0000"/>
                </a:solidFill>
              </a:rPr>
              <a:t>акалькулии</a:t>
            </a:r>
            <a:r>
              <a:rPr lang="ru-RU" b="1" i="1" dirty="0"/>
              <a:t>.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412776"/>
            <a:ext cx="4232311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33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4752528" cy="633670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/>
              <a:t>Для больных характерны также </a:t>
            </a:r>
            <a:r>
              <a:rPr lang="ru-RU" b="1" dirty="0">
                <a:solidFill>
                  <a:srgbClr val="FF0000"/>
                </a:solidFill>
              </a:rPr>
              <a:t>трудности понимания определенных логико-грамматических конструкций</a:t>
            </a:r>
            <a:r>
              <a:rPr lang="ru-RU" b="1" dirty="0"/>
              <a:t>, отражающих пространственные и «</a:t>
            </a:r>
            <a:r>
              <a:rPr lang="ru-RU" b="1" dirty="0" err="1"/>
              <a:t>квазипространственные</a:t>
            </a:r>
            <a:r>
              <a:rPr lang="ru-RU" b="1" dirty="0"/>
              <a:t>» отношения, поэтому у них затруднено и выполнение тех задач, которые требуют </a:t>
            </a:r>
            <a:r>
              <a:rPr lang="ru-RU" b="1" dirty="0">
                <a:solidFill>
                  <a:srgbClr val="FF0000"/>
                </a:solidFill>
              </a:rPr>
              <a:t>понимания подобных речевых конструкций</a:t>
            </a:r>
            <a:r>
              <a:rPr lang="ru-RU" b="1" dirty="0"/>
              <a:t>. </a:t>
            </a:r>
            <a:endParaRPr lang="ru-RU" b="1" dirty="0">
              <a:effectLst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3" y="1844824"/>
            <a:ext cx="3909005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512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  <a:solidFill>
            <a:srgbClr val="E6E0EC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ВЫВОДЫ:  </a:t>
            </a:r>
          </a:p>
          <a:p>
            <a:pPr marL="0" indent="0" algn="ctr">
              <a:buNone/>
            </a:pPr>
            <a:r>
              <a:rPr lang="ru-RU" b="1" dirty="0"/>
              <a:t>нарушения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 при поражении теменно-затылочных отделов левого полушария (зоны </a:t>
            </a:r>
            <a:r>
              <a:rPr lang="ru-RU" b="1" dirty="0">
                <a:solidFill>
                  <a:srgbClr val="FF0000"/>
                </a:solidFill>
              </a:rPr>
              <a:t>ТРО</a:t>
            </a:r>
            <a:r>
              <a:rPr lang="ru-RU" b="1" dirty="0"/>
              <a:t>) </a:t>
            </a:r>
          </a:p>
          <a:p>
            <a:pPr marL="0" indent="0" algn="ctr">
              <a:buNone/>
            </a:pPr>
            <a:r>
              <a:rPr lang="ru-RU" b="1" dirty="0"/>
              <a:t>протекают в </a:t>
            </a:r>
            <a:r>
              <a:rPr lang="ru-RU" b="1" dirty="0" err="1"/>
              <a:t>инои</a:t>
            </a:r>
            <a:r>
              <a:rPr lang="ru-RU" b="1" dirty="0"/>
              <a:t>̆ форме, чем при поражении височных отделов. </a:t>
            </a:r>
          </a:p>
          <a:p>
            <a:pPr marL="0" indent="0" algn="ctr">
              <a:buNone/>
            </a:pPr>
            <a:r>
              <a:rPr lang="ru-RU" b="1" dirty="0"/>
              <a:t>В первую очередь при этом страдают </a:t>
            </a:r>
            <a:r>
              <a:rPr lang="ru-RU" b="1" dirty="0">
                <a:solidFill>
                  <a:srgbClr val="FF0000"/>
                </a:solidFill>
              </a:rPr>
              <a:t>наглядно-образные формы мышления</a:t>
            </a:r>
            <a:r>
              <a:rPr lang="ru-RU" b="1" dirty="0"/>
              <a:t>, требующие выполнения операций на </a:t>
            </a:r>
          </a:p>
          <a:p>
            <a:pPr marL="0" indent="0" algn="ctr">
              <a:buNone/>
            </a:pPr>
            <a:r>
              <a:rPr lang="ru-RU" b="1" dirty="0" err="1">
                <a:solidFill>
                  <a:srgbClr val="FF0000"/>
                </a:solidFill>
              </a:rPr>
              <a:t>пространственныи</a:t>
            </a:r>
            <a:r>
              <a:rPr lang="ru-RU" b="1" dirty="0">
                <a:solidFill>
                  <a:srgbClr val="FF0000"/>
                </a:solidFill>
              </a:rPr>
              <a:t>̆ анализ и синтез</a:t>
            </a:r>
            <a:r>
              <a:rPr lang="ru-RU" b="1" dirty="0"/>
              <a:t>, а также понимание </a:t>
            </a:r>
            <a:r>
              <a:rPr lang="ru-RU" b="1" dirty="0">
                <a:solidFill>
                  <a:srgbClr val="FF0000"/>
                </a:solidFill>
              </a:rPr>
              <a:t>семантики «</a:t>
            </a:r>
            <a:r>
              <a:rPr lang="ru-RU" b="1" dirty="0" err="1">
                <a:solidFill>
                  <a:srgbClr val="FF0000"/>
                </a:solidFill>
              </a:rPr>
              <a:t>квазипространственных</a:t>
            </a:r>
            <a:r>
              <a:rPr lang="ru-RU" b="1" dirty="0">
                <a:solidFill>
                  <a:srgbClr val="FF0000"/>
                </a:solidFill>
              </a:rPr>
              <a:t>» отношений</a:t>
            </a:r>
            <a:r>
              <a:rPr lang="ru-RU" b="1" dirty="0"/>
              <a:t>, составляющее сущность «так </a:t>
            </a:r>
            <a:r>
              <a:rPr lang="ru-RU" b="1" dirty="0" err="1"/>
              <a:t>называемои</a:t>
            </a:r>
            <a:r>
              <a:rPr lang="ru-RU" b="1" dirty="0"/>
              <a:t>̆ </a:t>
            </a:r>
            <a:r>
              <a:rPr lang="ru-RU" b="1" dirty="0" err="1"/>
              <a:t>семантическои</a:t>
            </a:r>
            <a:r>
              <a:rPr lang="ru-RU" b="1" dirty="0"/>
              <a:t>̆ афазии». </a:t>
            </a:r>
            <a:endParaRPr lang="ru-RU" b="1" dirty="0">
              <a:effectLst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53792"/>
          <a:stretch/>
        </p:blipFill>
        <p:spPr>
          <a:xfrm>
            <a:off x="179512" y="260648"/>
            <a:ext cx="8856984" cy="6057048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436096" y="3212976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06194" y="0"/>
            <a:ext cx="32681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Наглядно-образное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(конструктивное)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мышление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5805264"/>
            <a:ext cx="31482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Пространственный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анализ и синтез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76247" y="5473005"/>
            <a:ext cx="39677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Смысл (семантика) </a:t>
            </a:r>
          </a:p>
          <a:p>
            <a:pPr algn="ctr"/>
            <a:r>
              <a:rPr lang="ru-RU" sz="2800" b="1" dirty="0" err="1">
                <a:solidFill>
                  <a:srgbClr val="FF0000"/>
                </a:solidFill>
              </a:rPr>
              <a:t>квазипространственных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29170864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88900"/>
            <a:ext cx="8890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4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8871664" cy="58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380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sz="6600" b="1" dirty="0" err="1">
                <a:solidFill>
                  <a:srgbClr val="FF0000"/>
                </a:solidFill>
              </a:rPr>
              <a:t>Премоторные</a:t>
            </a:r>
            <a:r>
              <a:rPr lang="ru-RU" sz="6600" b="1" dirty="0">
                <a:solidFill>
                  <a:srgbClr val="FF0000"/>
                </a:solidFill>
              </a:rPr>
              <a:t> отделы левого полушария </a:t>
            </a:r>
            <a:br>
              <a:rPr lang="ru-RU" sz="6600" b="1" dirty="0">
                <a:solidFill>
                  <a:srgbClr val="FF0000"/>
                </a:solidFill>
              </a:rPr>
            </a:br>
            <a:r>
              <a:rPr lang="ru-RU" sz="6600" b="1" dirty="0">
                <a:solidFill>
                  <a:srgbClr val="FF0000"/>
                </a:solidFill>
              </a:rPr>
              <a:t>и мышление</a:t>
            </a:r>
          </a:p>
        </p:txBody>
      </p:sp>
    </p:spTree>
    <p:extLst>
      <p:ext uri="{BB962C8B-B14F-4D97-AF65-F5344CB8AC3E}">
        <p14:creationId xmlns:p14="http://schemas.microsoft.com/office/powerpoint/2010/main" val="4132195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3"/>
            <a:ext cx="8229600" cy="3096344"/>
          </a:xfrm>
          <a:solidFill>
            <a:srgbClr val="E6E0EC"/>
          </a:solidFill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Современная психологическая наука рассматривает мышление как </a:t>
            </a:r>
            <a:r>
              <a:rPr lang="ru-RU" b="1" dirty="0">
                <a:solidFill>
                  <a:srgbClr val="FF0000"/>
                </a:solidFill>
              </a:rPr>
              <a:t>активную психическую деятельность</a:t>
            </a:r>
            <a:r>
              <a:rPr lang="ru-RU" b="1" dirty="0"/>
              <a:t>, направленную на </a:t>
            </a:r>
            <a:r>
              <a:rPr lang="ru-RU" b="1" dirty="0">
                <a:solidFill>
                  <a:srgbClr val="FF0000"/>
                </a:solidFill>
              </a:rPr>
              <a:t>решение определенной задачи</a:t>
            </a:r>
            <a:r>
              <a:rPr lang="ru-RU" b="1" dirty="0"/>
              <a:t>, которая подчиняется всем законам психической деятельности.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636" t="18831" r="3042" b="14666"/>
          <a:stretch/>
        </p:blipFill>
        <p:spPr>
          <a:xfrm>
            <a:off x="1979712" y="3645024"/>
            <a:ext cx="5472608" cy="301552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4186808" cy="572149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Нарушения входят в состав </a:t>
            </a:r>
            <a:r>
              <a:rPr lang="ru-RU" b="1" dirty="0" err="1">
                <a:solidFill>
                  <a:srgbClr val="FF0000"/>
                </a:solidFill>
              </a:rPr>
              <a:t>премоторного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синдрома, характеризующегося </a:t>
            </a:r>
            <a:r>
              <a:rPr lang="ru-RU" b="1" dirty="0">
                <a:solidFill>
                  <a:srgbClr val="FF0000"/>
                </a:solidFill>
              </a:rPr>
              <a:t>трудностями </a:t>
            </a:r>
            <a:r>
              <a:rPr lang="ru-RU" b="1" u="sng" dirty="0" err="1">
                <a:solidFill>
                  <a:srgbClr val="FF0000"/>
                </a:solidFill>
              </a:rPr>
              <a:t>временнои</a:t>
            </a:r>
            <a:r>
              <a:rPr lang="ru-RU" b="1" u="sng" dirty="0">
                <a:solidFill>
                  <a:srgbClr val="FF0000"/>
                </a:solidFill>
              </a:rPr>
              <a:t>̆ </a:t>
            </a:r>
            <a:r>
              <a:rPr lang="ru-RU" b="1" dirty="0">
                <a:solidFill>
                  <a:srgbClr val="FF0000"/>
                </a:solidFill>
              </a:rPr>
              <a:t>организации </a:t>
            </a:r>
          </a:p>
          <a:p>
            <a:pPr marL="0" indent="0" algn="ctr">
              <a:buNone/>
            </a:pPr>
            <a:r>
              <a:rPr lang="ru-RU" b="1" dirty="0"/>
              <a:t>всех психических процессов, включая и интеллектуальные.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628800"/>
            <a:ext cx="4224853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4330824" cy="572149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У </a:t>
            </a:r>
            <a:r>
              <a:rPr lang="ru-RU" b="1" dirty="0" err="1"/>
              <a:t>даннои</a:t>
            </a:r>
            <a:r>
              <a:rPr lang="ru-RU" b="1" dirty="0"/>
              <a:t>̆ категории больных наблюдается не только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распад «кинетических схем» </a:t>
            </a:r>
            <a:r>
              <a:rPr lang="ru-RU" b="1" dirty="0"/>
              <a:t>движений и трудности переключения с одного двигательного акта на </a:t>
            </a:r>
            <a:r>
              <a:rPr lang="ru-RU" b="1" dirty="0" err="1"/>
              <a:t>другои</a:t>
            </a:r>
            <a:r>
              <a:rPr lang="ru-RU" b="1" dirty="0"/>
              <a:t>̆, но и нарушения </a:t>
            </a:r>
            <a:r>
              <a:rPr lang="ru-RU" b="1" dirty="0">
                <a:solidFill>
                  <a:srgbClr val="FF0000"/>
                </a:solidFill>
              </a:rPr>
              <a:t>динамики мыслительного процесса</a:t>
            </a:r>
            <a:r>
              <a:rPr lang="ru-RU" b="1" dirty="0"/>
              <a:t>.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163"/>
          <a:stretch/>
        </p:blipFill>
        <p:spPr>
          <a:xfrm>
            <a:off x="4932040" y="980728"/>
            <a:ext cx="4110303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936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4474840" cy="619268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/>
              <a:t>Нарушается </a:t>
            </a:r>
          </a:p>
          <a:p>
            <a:pPr marL="0" indent="0" algn="ctr">
              <a:buNone/>
            </a:pPr>
            <a:r>
              <a:rPr lang="ru-RU" b="1" dirty="0" err="1">
                <a:solidFill>
                  <a:srgbClr val="FF0000"/>
                </a:solidFill>
              </a:rPr>
              <a:t>свернутыи</a:t>
            </a:r>
            <a:r>
              <a:rPr lang="ru-RU" b="1" dirty="0">
                <a:solidFill>
                  <a:srgbClr val="FF0000"/>
                </a:solidFill>
              </a:rPr>
              <a:t>̆, </a:t>
            </a:r>
            <a:r>
              <a:rPr lang="ru-RU" b="1" dirty="0" err="1">
                <a:solidFill>
                  <a:srgbClr val="FF0000"/>
                </a:solidFill>
              </a:rPr>
              <a:t>автоматизированныи</a:t>
            </a:r>
            <a:r>
              <a:rPr lang="ru-RU" b="1" dirty="0">
                <a:solidFill>
                  <a:srgbClr val="FF0000"/>
                </a:solidFill>
              </a:rPr>
              <a:t>̆ характер </a:t>
            </a:r>
            <a:r>
              <a:rPr lang="ru-RU" b="1" dirty="0"/>
              <a:t>интеллектуальных операций («умственных </a:t>
            </a:r>
            <a:r>
              <a:rPr lang="ru-RU" b="1" dirty="0" err="1"/>
              <a:t>действии</a:t>
            </a:r>
            <a:r>
              <a:rPr lang="ru-RU" b="1" dirty="0"/>
              <a:t>̆»), </a:t>
            </a:r>
            <a:r>
              <a:rPr lang="ru-RU" b="1" dirty="0" err="1"/>
              <a:t>свойственныи</a:t>
            </a:r>
            <a:r>
              <a:rPr lang="ru-RU" b="1" dirty="0"/>
              <a:t>̆ здоровому взрослому человеку. </a:t>
            </a:r>
          </a:p>
          <a:p>
            <a:pPr marL="0" indent="0" algn="ctr">
              <a:buNone/>
            </a:pPr>
            <a:r>
              <a:rPr lang="ru-RU" b="1" dirty="0"/>
              <a:t>Эти нарушения входят  в </a:t>
            </a:r>
            <a:r>
              <a:rPr lang="ru-RU" b="1" dirty="0">
                <a:solidFill>
                  <a:srgbClr val="FF0000"/>
                </a:solidFill>
              </a:rPr>
              <a:t>синдром </a:t>
            </a:r>
            <a:r>
              <a:rPr lang="ru-RU" b="1" dirty="0" err="1">
                <a:solidFill>
                  <a:srgbClr val="FF0000"/>
                </a:solidFill>
              </a:rPr>
              <a:t>динамическои</a:t>
            </a:r>
            <a:r>
              <a:rPr lang="ru-RU" b="1" dirty="0">
                <a:solidFill>
                  <a:srgbClr val="FF0000"/>
                </a:solidFill>
              </a:rPr>
              <a:t>̆ афазии. </a:t>
            </a:r>
            <a:endParaRPr lang="ru-RU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332656"/>
            <a:ext cx="3960440" cy="1430003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2852936"/>
            <a:ext cx="33020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647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4680520" cy="6480720"/>
          </a:xfrm>
          <a:solidFill>
            <a:srgbClr val="E6E0EC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Нарушения динамики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 в виде </a:t>
            </a:r>
            <a:r>
              <a:rPr lang="ru-RU" b="1" dirty="0">
                <a:solidFill>
                  <a:srgbClr val="FF0000"/>
                </a:solidFill>
              </a:rPr>
              <a:t>замедленности процесса понимания</a:t>
            </a:r>
            <a:r>
              <a:rPr lang="ru-RU" b="1" dirty="0"/>
              <a:t> рассказов, басен, арифметических задач и т. д. проявляются у больных уже при их прослушивании. </a:t>
            </a:r>
          </a:p>
          <a:p>
            <a:pPr marL="0" indent="0" algn="ctr">
              <a:buNone/>
            </a:pPr>
            <a:r>
              <a:rPr lang="ru-RU" b="1" dirty="0"/>
              <a:t>Этот симптом особенно отчетливо наблюдается при предъявлении </a:t>
            </a:r>
            <a:r>
              <a:rPr lang="ru-RU" b="1" dirty="0">
                <a:solidFill>
                  <a:srgbClr val="FF0000"/>
                </a:solidFill>
              </a:rPr>
              <a:t>длинных фраз</a:t>
            </a:r>
            <a:r>
              <a:rPr lang="ru-RU" b="1" dirty="0"/>
              <a:t> со смысловыми инверсиями или контекстными трудностями. </a:t>
            </a:r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/>
          <a:srcRect l="11785" r="15207"/>
          <a:stretch/>
        </p:blipFill>
        <p:spPr>
          <a:xfrm>
            <a:off x="5148064" y="1484784"/>
            <a:ext cx="3869619" cy="363602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5410944" cy="6408712"/>
          </a:xfrm>
          <a:solidFill>
            <a:srgbClr val="E6E0EC"/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b="1" dirty="0"/>
              <a:t>Механизм </a:t>
            </a:r>
            <a:r>
              <a:rPr lang="ru-RU" b="1" dirty="0" err="1"/>
              <a:t>опосредования</a:t>
            </a:r>
            <a:r>
              <a:rPr lang="ru-RU" b="1" dirty="0"/>
              <a:t> этих дефектов понимания - </a:t>
            </a:r>
            <a:r>
              <a:rPr lang="ru-RU" b="1" dirty="0">
                <a:solidFill>
                  <a:srgbClr val="FF0000"/>
                </a:solidFill>
              </a:rPr>
              <a:t>нарушение </a:t>
            </a:r>
            <a:r>
              <a:rPr lang="ru-RU" b="1" dirty="0" err="1">
                <a:solidFill>
                  <a:srgbClr val="FF0000"/>
                </a:solidFill>
              </a:rPr>
              <a:t>внутреннеи</a:t>
            </a:r>
            <a:r>
              <a:rPr lang="ru-RU" b="1" dirty="0">
                <a:solidFill>
                  <a:srgbClr val="FF0000"/>
                </a:solidFill>
              </a:rPr>
              <a:t>̆ речи</a:t>
            </a:r>
            <a:r>
              <a:rPr lang="ru-RU" b="1" dirty="0"/>
              <a:t>. </a:t>
            </a:r>
          </a:p>
          <a:p>
            <a:pPr marL="0" indent="0" algn="ctr">
              <a:buNone/>
            </a:pPr>
            <a:r>
              <a:rPr lang="ru-RU" b="1" dirty="0"/>
              <a:t>У этих больных нарушен не только процесс </a:t>
            </a:r>
            <a:r>
              <a:rPr lang="ru-RU" b="1" dirty="0">
                <a:solidFill>
                  <a:srgbClr val="FF0000"/>
                </a:solidFill>
              </a:rPr>
              <a:t>развертывания</a:t>
            </a:r>
            <a:r>
              <a:rPr lang="ru-RU" b="1" dirty="0"/>
              <a:t> речевого замысла, </a:t>
            </a:r>
            <a:r>
              <a:rPr lang="ru-RU" b="1" dirty="0" err="1"/>
              <a:t>лежащии</a:t>
            </a:r>
            <a:r>
              <a:rPr lang="ru-RU" b="1" dirty="0"/>
              <a:t>̆ в основе </a:t>
            </a:r>
            <a:r>
              <a:rPr lang="ru-RU" b="1" dirty="0" err="1"/>
              <a:t>динамическои</a:t>
            </a:r>
            <a:r>
              <a:rPr lang="ru-RU" b="1" dirty="0"/>
              <a:t>̆ афазии, но и процесс «свертывания» речевых структур, </a:t>
            </a:r>
            <a:r>
              <a:rPr lang="ru-RU" b="1" dirty="0" err="1"/>
              <a:t>необходимыи</a:t>
            </a:r>
            <a:r>
              <a:rPr lang="ru-RU" b="1" dirty="0"/>
              <a:t>̆ для понимания смысла текста. </a:t>
            </a:r>
          </a:p>
          <a:p>
            <a:pPr marL="0" indent="0" algn="ctr">
              <a:buNone/>
            </a:pPr>
            <a:r>
              <a:rPr lang="ru-RU" b="1" dirty="0"/>
              <a:t>В обоих случаях наблюдается </a:t>
            </a:r>
            <a:r>
              <a:rPr lang="ru-RU" b="1" dirty="0">
                <a:solidFill>
                  <a:srgbClr val="FF0000"/>
                </a:solidFill>
              </a:rPr>
              <a:t>нарушение динамики</a:t>
            </a:r>
            <a:r>
              <a:rPr lang="ru-RU" b="1" dirty="0"/>
              <a:t> речевых процессов и как следствие — нарушение динамики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вербально-логического мышления</a:t>
            </a:r>
            <a:r>
              <a:rPr lang="ru-RU" b="1" dirty="0"/>
              <a:t>.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711" y="2420888"/>
            <a:ext cx="3309571" cy="26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930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  <a:solidFill>
            <a:srgbClr val="E6E0EC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b="1" dirty="0"/>
              <a:t>Для больных характерно нарушение </a:t>
            </a:r>
            <a:r>
              <a:rPr lang="ru-RU" b="1" dirty="0">
                <a:solidFill>
                  <a:srgbClr val="FF0000"/>
                </a:solidFill>
              </a:rPr>
              <a:t>автоматизированных интеллектуальных операций </a:t>
            </a:r>
            <a:r>
              <a:rPr lang="ru-RU" b="1" dirty="0"/>
              <a:t>в самых различных заданиях (арифметических, вербальных, наглядно-образных). </a:t>
            </a:r>
          </a:p>
          <a:p>
            <a:pPr marL="0" indent="0" algn="ctr">
              <a:buNone/>
            </a:pPr>
            <a:r>
              <a:rPr lang="ru-RU" b="1" dirty="0"/>
              <a:t>Одна из их типичных ошибок — это </a:t>
            </a:r>
            <a:r>
              <a:rPr lang="ru-RU" b="1" dirty="0">
                <a:solidFill>
                  <a:srgbClr val="FF0000"/>
                </a:solidFill>
              </a:rPr>
              <a:t>стереотипные ответы</a:t>
            </a:r>
            <a:r>
              <a:rPr lang="ru-RU" b="1" dirty="0"/>
              <a:t>, возникающие в случаях, когда требуется переключиться на новую операцию. </a:t>
            </a:r>
          </a:p>
          <a:p>
            <a:pPr marL="0" indent="0" algn="ctr">
              <a:buNone/>
            </a:pPr>
            <a:r>
              <a:rPr lang="ru-RU" b="1" dirty="0"/>
              <a:t>Такие дефекты возникают и при решении </a:t>
            </a:r>
            <a:r>
              <a:rPr lang="ru-RU" b="1" dirty="0">
                <a:solidFill>
                  <a:srgbClr val="FF0000"/>
                </a:solidFill>
              </a:rPr>
              <a:t>арифметических задач</a:t>
            </a:r>
            <a:r>
              <a:rPr lang="ru-RU" b="1" dirty="0"/>
              <a:t>, и при выполнении серии </a:t>
            </a:r>
            <a:r>
              <a:rPr lang="ru-RU" b="1" dirty="0">
                <a:solidFill>
                  <a:srgbClr val="FF0000"/>
                </a:solidFill>
              </a:rPr>
              <a:t>графических проб </a:t>
            </a:r>
            <a:r>
              <a:rPr lang="ru-RU" b="1" dirty="0"/>
              <a:t>(типа «нарисовать круг под крестом»), и в других заданиях. 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910139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Графические пробы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3057761" y="3193208"/>
            <a:ext cx="3033102" cy="2858086"/>
          </a:xfrm>
          <a:custGeom>
            <a:avLst/>
            <a:gdLst>
              <a:gd name="connsiteX0" fmla="*/ 2835827 w 3033102"/>
              <a:gd name="connsiteY0" fmla="*/ 850700 h 2858086"/>
              <a:gd name="connsiteX1" fmla="*/ 2811167 w 3033102"/>
              <a:gd name="connsiteY1" fmla="*/ 715081 h 2858086"/>
              <a:gd name="connsiteX2" fmla="*/ 2774178 w 3033102"/>
              <a:gd name="connsiteY2" fmla="*/ 604121 h 2858086"/>
              <a:gd name="connsiteX3" fmla="*/ 2761849 w 3033102"/>
              <a:gd name="connsiteY3" fmla="*/ 567134 h 2858086"/>
              <a:gd name="connsiteX4" fmla="*/ 2589233 w 3033102"/>
              <a:gd name="connsiteY4" fmla="*/ 394528 h 2858086"/>
              <a:gd name="connsiteX5" fmla="*/ 2539914 w 3033102"/>
              <a:gd name="connsiteY5" fmla="*/ 345212 h 2858086"/>
              <a:gd name="connsiteX6" fmla="*/ 2465936 w 3033102"/>
              <a:gd name="connsiteY6" fmla="*/ 308225 h 2858086"/>
              <a:gd name="connsiteX7" fmla="*/ 2416618 w 3033102"/>
              <a:gd name="connsiteY7" fmla="*/ 258909 h 2858086"/>
              <a:gd name="connsiteX8" fmla="*/ 2280991 w 3033102"/>
              <a:gd name="connsiteY8" fmla="*/ 197264 h 2858086"/>
              <a:gd name="connsiteX9" fmla="*/ 2231672 w 3033102"/>
              <a:gd name="connsiteY9" fmla="*/ 160277 h 2858086"/>
              <a:gd name="connsiteX10" fmla="*/ 2194683 w 3033102"/>
              <a:gd name="connsiteY10" fmla="*/ 147948 h 2858086"/>
              <a:gd name="connsiteX11" fmla="*/ 2133035 w 3033102"/>
              <a:gd name="connsiteY11" fmla="*/ 123290 h 2858086"/>
              <a:gd name="connsiteX12" fmla="*/ 2059057 w 3033102"/>
              <a:gd name="connsiteY12" fmla="*/ 110961 h 2858086"/>
              <a:gd name="connsiteX13" fmla="*/ 1985079 w 3033102"/>
              <a:gd name="connsiteY13" fmla="*/ 86303 h 2858086"/>
              <a:gd name="connsiteX14" fmla="*/ 1935760 w 3033102"/>
              <a:gd name="connsiteY14" fmla="*/ 73974 h 2858086"/>
              <a:gd name="connsiteX15" fmla="*/ 1898771 w 3033102"/>
              <a:gd name="connsiteY15" fmla="*/ 49316 h 2858086"/>
              <a:gd name="connsiteX16" fmla="*/ 1775474 w 3033102"/>
              <a:gd name="connsiteY16" fmla="*/ 24658 h 2858086"/>
              <a:gd name="connsiteX17" fmla="*/ 1726155 w 3033102"/>
              <a:gd name="connsiteY17" fmla="*/ 12329 h 2858086"/>
              <a:gd name="connsiteX18" fmla="*/ 1454902 w 3033102"/>
              <a:gd name="connsiteY18" fmla="*/ 0 h 2858086"/>
              <a:gd name="connsiteX19" fmla="*/ 961715 w 3033102"/>
              <a:gd name="connsiteY19" fmla="*/ 12329 h 2858086"/>
              <a:gd name="connsiteX20" fmla="*/ 887737 w 3033102"/>
              <a:gd name="connsiteY20" fmla="*/ 36987 h 2858086"/>
              <a:gd name="connsiteX21" fmla="*/ 752111 w 3033102"/>
              <a:gd name="connsiteY21" fmla="*/ 61645 h 2858086"/>
              <a:gd name="connsiteX22" fmla="*/ 653473 w 3033102"/>
              <a:gd name="connsiteY22" fmla="*/ 98632 h 2858086"/>
              <a:gd name="connsiteX23" fmla="*/ 579495 w 3033102"/>
              <a:gd name="connsiteY23" fmla="*/ 110961 h 2858086"/>
              <a:gd name="connsiteX24" fmla="*/ 505517 w 3033102"/>
              <a:gd name="connsiteY24" fmla="*/ 147948 h 2858086"/>
              <a:gd name="connsiteX25" fmla="*/ 468528 w 3033102"/>
              <a:gd name="connsiteY25" fmla="*/ 172606 h 2858086"/>
              <a:gd name="connsiteX26" fmla="*/ 431539 w 3033102"/>
              <a:gd name="connsiteY26" fmla="*/ 184935 h 2858086"/>
              <a:gd name="connsiteX27" fmla="*/ 357561 w 3033102"/>
              <a:gd name="connsiteY27" fmla="*/ 246580 h 2858086"/>
              <a:gd name="connsiteX28" fmla="*/ 320572 w 3033102"/>
              <a:gd name="connsiteY28" fmla="*/ 258909 h 2858086"/>
              <a:gd name="connsiteX29" fmla="*/ 295912 w 3033102"/>
              <a:gd name="connsiteY29" fmla="*/ 295896 h 2858086"/>
              <a:gd name="connsiteX30" fmla="*/ 246594 w 3033102"/>
              <a:gd name="connsiteY30" fmla="*/ 332883 h 2858086"/>
              <a:gd name="connsiteX31" fmla="*/ 221934 w 3033102"/>
              <a:gd name="connsiteY31" fmla="*/ 382199 h 2858086"/>
              <a:gd name="connsiteX32" fmla="*/ 184945 w 3033102"/>
              <a:gd name="connsiteY32" fmla="*/ 419186 h 2858086"/>
              <a:gd name="connsiteX33" fmla="*/ 135626 w 3033102"/>
              <a:gd name="connsiteY33" fmla="*/ 530147 h 2858086"/>
              <a:gd name="connsiteX34" fmla="*/ 110967 w 3033102"/>
              <a:gd name="connsiteY34" fmla="*/ 604121 h 2858086"/>
              <a:gd name="connsiteX35" fmla="*/ 86308 w 3033102"/>
              <a:gd name="connsiteY35" fmla="*/ 665765 h 2858086"/>
              <a:gd name="connsiteX36" fmla="*/ 49319 w 3033102"/>
              <a:gd name="connsiteY36" fmla="*/ 764397 h 2858086"/>
              <a:gd name="connsiteX37" fmla="*/ 36989 w 3033102"/>
              <a:gd name="connsiteY37" fmla="*/ 863029 h 2858086"/>
              <a:gd name="connsiteX38" fmla="*/ 24659 w 3033102"/>
              <a:gd name="connsiteY38" fmla="*/ 924674 h 2858086"/>
              <a:gd name="connsiteX39" fmla="*/ 12330 w 3033102"/>
              <a:gd name="connsiteY39" fmla="*/ 1047964 h 2858086"/>
              <a:gd name="connsiteX40" fmla="*/ 0 w 3033102"/>
              <a:gd name="connsiteY40" fmla="*/ 1454821 h 2858086"/>
              <a:gd name="connsiteX41" fmla="*/ 24659 w 3033102"/>
              <a:gd name="connsiteY41" fmla="*/ 1775374 h 2858086"/>
              <a:gd name="connsiteX42" fmla="*/ 61648 w 3033102"/>
              <a:gd name="connsiteY42" fmla="*/ 1849348 h 2858086"/>
              <a:gd name="connsiteX43" fmla="*/ 73978 w 3033102"/>
              <a:gd name="connsiteY43" fmla="*/ 1886335 h 2858086"/>
              <a:gd name="connsiteX44" fmla="*/ 98637 w 3033102"/>
              <a:gd name="connsiteY44" fmla="*/ 1923322 h 2858086"/>
              <a:gd name="connsiteX45" fmla="*/ 110967 w 3033102"/>
              <a:gd name="connsiteY45" fmla="*/ 1960309 h 2858086"/>
              <a:gd name="connsiteX46" fmla="*/ 184945 w 3033102"/>
              <a:gd name="connsiteY46" fmla="*/ 2046612 h 2858086"/>
              <a:gd name="connsiteX47" fmla="*/ 221934 w 3033102"/>
              <a:gd name="connsiteY47" fmla="*/ 2095928 h 2858086"/>
              <a:gd name="connsiteX48" fmla="*/ 246594 w 3033102"/>
              <a:gd name="connsiteY48" fmla="*/ 2145244 h 2858086"/>
              <a:gd name="connsiteX49" fmla="*/ 295912 w 3033102"/>
              <a:gd name="connsiteY49" fmla="*/ 2194560 h 2858086"/>
              <a:gd name="connsiteX50" fmla="*/ 382220 w 3033102"/>
              <a:gd name="connsiteY50" fmla="*/ 2293192 h 2858086"/>
              <a:gd name="connsiteX51" fmla="*/ 493187 w 3033102"/>
              <a:gd name="connsiteY51" fmla="*/ 2379495 h 2858086"/>
              <a:gd name="connsiteX52" fmla="*/ 542506 w 3033102"/>
              <a:gd name="connsiteY52" fmla="*/ 2428811 h 2858086"/>
              <a:gd name="connsiteX53" fmla="*/ 616484 w 3033102"/>
              <a:gd name="connsiteY53" fmla="*/ 2465798 h 2858086"/>
              <a:gd name="connsiteX54" fmla="*/ 690462 w 3033102"/>
              <a:gd name="connsiteY54" fmla="*/ 2515114 h 2858086"/>
              <a:gd name="connsiteX55" fmla="*/ 764440 w 3033102"/>
              <a:gd name="connsiteY55" fmla="*/ 2552101 h 2858086"/>
              <a:gd name="connsiteX56" fmla="*/ 961715 w 3033102"/>
              <a:gd name="connsiteY56" fmla="*/ 2663062 h 2858086"/>
              <a:gd name="connsiteX57" fmla="*/ 1011034 w 3033102"/>
              <a:gd name="connsiteY57" fmla="*/ 2687720 h 2858086"/>
              <a:gd name="connsiteX58" fmla="*/ 1072682 w 3033102"/>
              <a:gd name="connsiteY58" fmla="*/ 2700049 h 2858086"/>
              <a:gd name="connsiteX59" fmla="*/ 1146660 w 3033102"/>
              <a:gd name="connsiteY59" fmla="*/ 2724707 h 2858086"/>
              <a:gd name="connsiteX60" fmla="*/ 1232968 w 3033102"/>
              <a:gd name="connsiteY60" fmla="*/ 2737036 h 2858086"/>
              <a:gd name="connsiteX61" fmla="*/ 1393254 w 3033102"/>
              <a:gd name="connsiteY61" fmla="*/ 2774023 h 2858086"/>
              <a:gd name="connsiteX62" fmla="*/ 1578199 w 3033102"/>
              <a:gd name="connsiteY62" fmla="*/ 2811010 h 2858086"/>
              <a:gd name="connsiteX63" fmla="*/ 2170024 w 3033102"/>
              <a:gd name="connsiteY63" fmla="*/ 2823339 h 2858086"/>
              <a:gd name="connsiteX64" fmla="*/ 2219343 w 3033102"/>
              <a:gd name="connsiteY64" fmla="*/ 2798681 h 2858086"/>
              <a:gd name="connsiteX65" fmla="*/ 2330310 w 3033102"/>
              <a:gd name="connsiteY65" fmla="*/ 2786352 h 2858086"/>
              <a:gd name="connsiteX66" fmla="*/ 2478266 w 3033102"/>
              <a:gd name="connsiteY66" fmla="*/ 2737036 h 2858086"/>
              <a:gd name="connsiteX67" fmla="*/ 2564574 w 3033102"/>
              <a:gd name="connsiteY67" fmla="*/ 2712378 h 2858086"/>
              <a:gd name="connsiteX68" fmla="*/ 2638552 w 3033102"/>
              <a:gd name="connsiteY68" fmla="*/ 2700049 h 2858086"/>
              <a:gd name="connsiteX69" fmla="*/ 2700200 w 3033102"/>
              <a:gd name="connsiteY69" fmla="*/ 2675391 h 2858086"/>
              <a:gd name="connsiteX70" fmla="*/ 2761849 w 3033102"/>
              <a:gd name="connsiteY70" fmla="*/ 2638404 h 2858086"/>
              <a:gd name="connsiteX71" fmla="*/ 2811167 w 3033102"/>
              <a:gd name="connsiteY71" fmla="*/ 2626075 h 2858086"/>
              <a:gd name="connsiteX72" fmla="*/ 2872816 w 3033102"/>
              <a:gd name="connsiteY72" fmla="*/ 2576759 h 2858086"/>
              <a:gd name="connsiteX73" fmla="*/ 2909805 w 3033102"/>
              <a:gd name="connsiteY73" fmla="*/ 2527443 h 2858086"/>
              <a:gd name="connsiteX74" fmla="*/ 2946794 w 3033102"/>
              <a:gd name="connsiteY74" fmla="*/ 2515114 h 2858086"/>
              <a:gd name="connsiteX75" fmla="*/ 2971453 w 3033102"/>
              <a:gd name="connsiteY75" fmla="*/ 2478127 h 2858086"/>
              <a:gd name="connsiteX76" fmla="*/ 2983783 w 3033102"/>
              <a:gd name="connsiteY76" fmla="*/ 2441140 h 2858086"/>
              <a:gd name="connsiteX77" fmla="*/ 3033102 w 3033102"/>
              <a:gd name="connsiteY77" fmla="*/ 2305521 h 2858086"/>
              <a:gd name="connsiteX78" fmla="*/ 3020772 w 3033102"/>
              <a:gd name="connsiteY78" fmla="*/ 1701401 h 2858086"/>
              <a:gd name="connsiteX79" fmla="*/ 3008442 w 3033102"/>
              <a:gd name="connsiteY79" fmla="*/ 1504137 h 2858086"/>
              <a:gd name="connsiteX80" fmla="*/ 2971453 w 3033102"/>
              <a:gd name="connsiteY80" fmla="*/ 1393176 h 2858086"/>
              <a:gd name="connsiteX81" fmla="*/ 2959124 w 3033102"/>
              <a:gd name="connsiteY81" fmla="*/ 1282215 h 2858086"/>
              <a:gd name="connsiteX82" fmla="*/ 2946794 w 3033102"/>
              <a:gd name="connsiteY82" fmla="*/ 1232899 h 2858086"/>
              <a:gd name="connsiteX83" fmla="*/ 2934464 w 3033102"/>
              <a:gd name="connsiteY83" fmla="*/ 1171254 h 2858086"/>
              <a:gd name="connsiteX84" fmla="*/ 2909805 w 3033102"/>
              <a:gd name="connsiteY84" fmla="*/ 924674 h 2858086"/>
              <a:gd name="connsiteX85" fmla="*/ 2885145 w 3033102"/>
              <a:gd name="connsiteY85" fmla="*/ 850700 h 2858086"/>
              <a:gd name="connsiteX86" fmla="*/ 2860486 w 3033102"/>
              <a:gd name="connsiteY86" fmla="*/ 776726 h 2858086"/>
              <a:gd name="connsiteX87" fmla="*/ 2835827 w 3033102"/>
              <a:gd name="connsiteY87" fmla="*/ 752068 h 2858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033102" h="2858086">
                <a:moveTo>
                  <a:pt x="2835827" y="850700"/>
                </a:moveTo>
                <a:cubicBezTo>
                  <a:pt x="2832386" y="830056"/>
                  <a:pt x="2818060" y="739206"/>
                  <a:pt x="2811167" y="715081"/>
                </a:cubicBezTo>
                <a:cubicBezTo>
                  <a:pt x="2800456" y="677594"/>
                  <a:pt x="2786507" y="641108"/>
                  <a:pt x="2774178" y="604121"/>
                </a:cubicBezTo>
                <a:cubicBezTo>
                  <a:pt x="2770068" y="591792"/>
                  <a:pt x="2771039" y="576323"/>
                  <a:pt x="2761849" y="567134"/>
                </a:cubicBezTo>
                <a:lnTo>
                  <a:pt x="2589233" y="394528"/>
                </a:lnTo>
                <a:cubicBezTo>
                  <a:pt x="2572793" y="378089"/>
                  <a:pt x="2560708" y="355609"/>
                  <a:pt x="2539914" y="345212"/>
                </a:cubicBezTo>
                <a:lnTo>
                  <a:pt x="2465936" y="308225"/>
                </a:lnTo>
                <a:cubicBezTo>
                  <a:pt x="2449497" y="291786"/>
                  <a:pt x="2434969" y="273182"/>
                  <a:pt x="2416618" y="258909"/>
                </a:cubicBezTo>
                <a:cubicBezTo>
                  <a:pt x="2366256" y="219741"/>
                  <a:pt x="2341285" y="217361"/>
                  <a:pt x="2280991" y="197264"/>
                </a:cubicBezTo>
                <a:cubicBezTo>
                  <a:pt x="2264551" y="184935"/>
                  <a:pt x="2249514" y="170472"/>
                  <a:pt x="2231672" y="160277"/>
                </a:cubicBezTo>
                <a:cubicBezTo>
                  <a:pt x="2220388" y="153829"/>
                  <a:pt x="2206852" y="152511"/>
                  <a:pt x="2194683" y="147948"/>
                </a:cubicBezTo>
                <a:cubicBezTo>
                  <a:pt x="2173960" y="140177"/>
                  <a:pt x="2154387" y="129113"/>
                  <a:pt x="2133035" y="123290"/>
                </a:cubicBezTo>
                <a:cubicBezTo>
                  <a:pt x="2108916" y="116713"/>
                  <a:pt x="2083310" y="117024"/>
                  <a:pt x="2059057" y="110961"/>
                </a:cubicBezTo>
                <a:cubicBezTo>
                  <a:pt x="2033840" y="104657"/>
                  <a:pt x="2009976" y="93772"/>
                  <a:pt x="1985079" y="86303"/>
                </a:cubicBezTo>
                <a:cubicBezTo>
                  <a:pt x="1968848" y="81434"/>
                  <a:pt x="1952200" y="78084"/>
                  <a:pt x="1935760" y="73974"/>
                </a:cubicBezTo>
                <a:cubicBezTo>
                  <a:pt x="1923430" y="65755"/>
                  <a:pt x="1912391" y="55153"/>
                  <a:pt x="1898771" y="49316"/>
                </a:cubicBezTo>
                <a:cubicBezTo>
                  <a:pt x="1873712" y="38577"/>
                  <a:pt x="1794596" y="28482"/>
                  <a:pt x="1775474" y="24658"/>
                </a:cubicBezTo>
                <a:cubicBezTo>
                  <a:pt x="1758857" y="21335"/>
                  <a:pt x="1743051" y="13629"/>
                  <a:pt x="1726155" y="12329"/>
                </a:cubicBezTo>
                <a:cubicBezTo>
                  <a:pt x="1635911" y="5388"/>
                  <a:pt x="1545320" y="4110"/>
                  <a:pt x="1454902" y="0"/>
                </a:cubicBezTo>
                <a:cubicBezTo>
                  <a:pt x="1290506" y="4110"/>
                  <a:pt x="1125813" y="1628"/>
                  <a:pt x="961715" y="12329"/>
                </a:cubicBezTo>
                <a:cubicBezTo>
                  <a:pt x="935777" y="14021"/>
                  <a:pt x="913039" y="31034"/>
                  <a:pt x="887737" y="36987"/>
                </a:cubicBezTo>
                <a:cubicBezTo>
                  <a:pt x="843009" y="47511"/>
                  <a:pt x="797041" y="52018"/>
                  <a:pt x="752111" y="61645"/>
                </a:cubicBezTo>
                <a:cubicBezTo>
                  <a:pt x="717977" y="68959"/>
                  <a:pt x="686571" y="89606"/>
                  <a:pt x="653473" y="98632"/>
                </a:cubicBezTo>
                <a:cubicBezTo>
                  <a:pt x="629354" y="105209"/>
                  <a:pt x="604154" y="106851"/>
                  <a:pt x="579495" y="110961"/>
                </a:cubicBezTo>
                <a:cubicBezTo>
                  <a:pt x="473490" y="181627"/>
                  <a:pt x="607611" y="96904"/>
                  <a:pt x="505517" y="147948"/>
                </a:cubicBezTo>
                <a:cubicBezTo>
                  <a:pt x="492263" y="154575"/>
                  <a:pt x="481782" y="165979"/>
                  <a:pt x="468528" y="172606"/>
                </a:cubicBezTo>
                <a:cubicBezTo>
                  <a:pt x="456903" y="178418"/>
                  <a:pt x="443164" y="179123"/>
                  <a:pt x="431539" y="184935"/>
                </a:cubicBezTo>
                <a:cubicBezTo>
                  <a:pt x="350859" y="225273"/>
                  <a:pt x="439367" y="192046"/>
                  <a:pt x="357561" y="246580"/>
                </a:cubicBezTo>
                <a:cubicBezTo>
                  <a:pt x="346747" y="253789"/>
                  <a:pt x="332902" y="254799"/>
                  <a:pt x="320572" y="258909"/>
                </a:cubicBezTo>
                <a:cubicBezTo>
                  <a:pt x="312352" y="271238"/>
                  <a:pt x="306390" y="285418"/>
                  <a:pt x="295912" y="295896"/>
                </a:cubicBezTo>
                <a:cubicBezTo>
                  <a:pt x="281381" y="310426"/>
                  <a:pt x="259967" y="317281"/>
                  <a:pt x="246594" y="332883"/>
                </a:cubicBezTo>
                <a:cubicBezTo>
                  <a:pt x="234633" y="346837"/>
                  <a:pt x="232617" y="367243"/>
                  <a:pt x="221934" y="382199"/>
                </a:cubicBezTo>
                <a:cubicBezTo>
                  <a:pt x="211799" y="396387"/>
                  <a:pt x="197275" y="406857"/>
                  <a:pt x="184945" y="419186"/>
                </a:cubicBezTo>
                <a:cubicBezTo>
                  <a:pt x="159106" y="470861"/>
                  <a:pt x="156614" y="472433"/>
                  <a:pt x="135626" y="530147"/>
                </a:cubicBezTo>
                <a:cubicBezTo>
                  <a:pt x="126743" y="554574"/>
                  <a:pt x="119850" y="579694"/>
                  <a:pt x="110967" y="604121"/>
                </a:cubicBezTo>
                <a:cubicBezTo>
                  <a:pt x="103404" y="624919"/>
                  <a:pt x="93307" y="644770"/>
                  <a:pt x="86308" y="665765"/>
                </a:cubicBezTo>
                <a:cubicBezTo>
                  <a:pt x="52733" y="766485"/>
                  <a:pt x="99765" y="663510"/>
                  <a:pt x="49319" y="764397"/>
                </a:cubicBezTo>
                <a:cubicBezTo>
                  <a:pt x="45209" y="797274"/>
                  <a:pt x="42028" y="830281"/>
                  <a:pt x="36989" y="863029"/>
                </a:cubicBezTo>
                <a:cubicBezTo>
                  <a:pt x="33802" y="883741"/>
                  <a:pt x="27429" y="903903"/>
                  <a:pt x="24659" y="924674"/>
                </a:cubicBezTo>
                <a:cubicBezTo>
                  <a:pt x="19200" y="965613"/>
                  <a:pt x="16440" y="1006867"/>
                  <a:pt x="12330" y="1047964"/>
                </a:cubicBezTo>
                <a:cubicBezTo>
                  <a:pt x="8220" y="1183583"/>
                  <a:pt x="0" y="1319140"/>
                  <a:pt x="0" y="1454821"/>
                </a:cubicBezTo>
                <a:cubicBezTo>
                  <a:pt x="0" y="1522939"/>
                  <a:pt x="6422" y="1684193"/>
                  <a:pt x="24659" y="1775374"/>
                </a:cubicBezTo>
                <a:cubicBezTo>
                  <a:pt x="34989" y="1827020"/>
                  <a:pt x="37404" y="1800862"/>
                  <a:pt x="61648" y="1849348"/>
                </a:cubicBezTo>
                <a:cubicBezTo>
                  <a:pt x="67460" y="1860972"/>
                  <a:pt x="68166" y="1874711"/>
                  <a:pt x="73978" y="1886335"/>
                </a:cubicBezTo>
                <a:cubicBezTo>
                  <a:pt x="80605" y="1899588"/>
                  <a:pt x="92010" y="1910069"/>
                  <a:pt x="98637" y="1923322"/>
                </a:cubicBezTo>
                <a:cubicBezTo>
                  <a:pt x="104449" y="1934946"/>
                  <a:pt x="104519" y="1949025"/>
                  <a:pt x="110967" y="1960309"/>
                </a:cubicBezTo>
                <a:cubicBezTo>
                  <a:pt x="141872" y="2014390"/>
                  <a:pt x="147465" y="2002888"/>
                  <a:pt x="184945" y="2046612"/>
                </a:cubicBezTo>
                <a:cubicBezTo>
                  <a:pt x="198318" y="2062213"/>
                  <a:pt x="211043" y="2078503"/>
                  <a:pt x="221934" y="2095928"/>
                </a:cubicBezTo>
                <a:cubicBezTo>
                  <a:pt x="231675" y="2111513"/>
                  <a:pt x="235566" y="2130541"/>
                  <a:pt x="246594" y="2145244"/>
                </a:cubicBezTo>
                <a:cubicBezTo>
                  <a:pt x="260543" y="2163842"/>
                  <a:pt x="280603" y="2177064"/>
                  <a:pt x="295912" y="2194560"/>
                </a:cubicBezTo>
                <a:cubicBezTo>
                  <a:pt x="350289" y="2256702"/>
                  <a:pt x="314481" y="2235877"/>
                  <a:pt x="382220" y="2293192"/>
                </a:cubicBezTo>
                <a:cubicBezTo>
                  <a:pt x="417992" y="2323459"/>
                  <a:pt x="460052" y="2346362"/>
                  <a:pt x="493187" y="2379495"/>
                </a:cubicBezTo>
                <a:cubicBezTo>
                  <a:pt x="509627" y="2395934"/>
                  <a:pt x="523460" y="2415479"/>
                  <a:pt x="542506" y="2428811"/>
                </a:cubicBezTo>
                <a:cubicBezTo>
                  <a:pt x="565092" y="2444621"/>
                  <a:pt x="592670" y="2451907"/>
                  <a:pt x="616484" y="2465798"/>
                </a:cubicBezTo>
                <a:cubicBezTo>
                  <a:pt x="642084" y="2480730"/>
                  <a:pt x="664862" y="2500182"/>
                  <a:pt x="690462" y="2515114"/>
                </a:cubicBezTo>
                <a:cubicBezTo>
                  <a:pt x="714276" y="2529005"/>
                  <a:pt x="740626" y="2538210"/>
                  <a:pt x="764440" y="2552101"/>
                </a:cubicBezTo>
                <a:cubicBezTo>
                  <a:pt x="988859" y="2683005"/>
                  <a:pt x="637938" y="2501183"/>
                  <a:pt x="961715" y="2663062"/>
                </a:cubicBezTo>
                <a:cubicBezTo>
                  <a:pt x="978155" y="2671281"/>
                  <a:pt x="993011" y="2684116"/>
                  <a:pt x="1011034" y="2687720"/>
                </a:cubicBezTo>
                <a:cubicBezTo>
                  <a:pt x="1031583" y="2691830"/>
                  <a:pt x="1052464" y="2694535"/>
                  <a:pt x="1072682" y="2700049"/>
                </a:cubicBezTo>
                <a:cubicBezTo>
                  <a:pt x="1097759" y="2706888"/>
                  <a:pt x="1121333" y="2718863"/>
                  <a:pt x="1146660" y="2724707"/>
                </a:cubicBezTo>
                <a:cubicBezTo>
                  <a:pt x="1174977" y="2731241"/>
                  <a:pt x="1204199" y="2732926"/>
                  <a:pt x="1232968" y="2737036"/>
                </a:cubicBezTo>
                <a:cubicBezTo>
                  <a:pt x="1377464" y="2785199"/>
                  <a:pt x="1233197" y="2742013"/>
                  <a:pt x="1393254" y="2774023"/>
                </a:cubicBezTo>
                <a:lnTo>
                  <a:pt x="1578199" y="2811010"/>
                </a:lnTo>
                <a:cubicBezTo>
                  <a:pt x="1807476" y="2887432"/>
                  <a:pt x="1682693" y="2855120"/>
                  <a:pt x="2170024" y="2823339"/>
                </a:cubicBezTo>
                <a:cubicBezTo>
                  <a:pt x="2188365" y="2822143"/>
                  <a:pt x="2201434" y="2802814"/>
                  <a:pt x="2219343" y="2798681"/>
                </a:cubicBezTo>
                <a:cubicBezTo>
                  <a:pt x="2255607" y="2790313"/>
                  <a:pt x="2293321" y="2790462"/>
                  <a:pt x="2330310" y="2786352"/>
                </a:cubicBezTo>
                <a:cubicBezTo>
                  <a:pt x="2416259" y="2743380"/>
                  <a:pt x="2350151" y="2771975"/>
                  <a:pt x="2478266" y="2737036"/>
                </a:cubicBezTo>
                <a:cubicBezTo>
                  <a:pt x="2542899" y="2719410"/>
                  <a:pt x="2487564" y="2727779"/>
                  <a:pt x="2564574" y="2712378"/>
                </a:cubicBezTo>
                <a:cubicBezTo>
                  <a:pt x="2589088" y="2707475"/>
                  <a:pt x="2613893" y="2704159"/>
                  <a:pt x="2638552" y="2700049"/>
                </a:cubicBezTo>
                <a:cubicBezTo>
                  <a:pt x="2659101" y="2691830"/>
                  <a:pt x="2680404" y="2685288"/>
                  <a:pt x="2700200" y="2675391"/>
                </a:cubicBezTo>
                <a:cubicBezTo>
                  <a:pt x="2721635" y="2664674"/>
                  <a:pt x="2739950" y="2648136"/>
                  <a:pt x="2761849" y="2638404"/>
                </a:cubicBezTo>
                <a:cubicBezTo>
                  <a:pt x="2777334" y="2631522"/>
                  <a:pt x="2794728" y="2630185"/>
                  <a:pt x="2811167" y="2626075"/>
                </a:cubicBezTo>
                <a:cubicBezTo>
                  <a:pt x="2841029" y="2606168"/>
                  <a:pt x="2850856" y="2603110"/>
                  <a:pt x="2872816" y="2576759"/>
                </a:cubicBezTo>
                <a:cubicBezTo>
                  <a:pt x="2885971" y="2560973"/>
                  <a:pt x="2894019" y="2540598"/>
                  <a:pt x="2909805" y="2527443"/>
                </a:cubicBezTo>
                <a:cubicBezTo>
                  <a:pt x="2919789" y="2519123"/>
                  <a:pt x="2934464" y="2519224"/>
                  <a:pt x="2946794" y="2515114"/>
                </a:cubicBezTo>
                <a:cubicBezTo>
                  <a:pt x="2955014" y="2502785"/>
                  <a:pt x="2964826" y="2491380"/>
                  <a:pt x="2971453" y="2478127"/>
                </a:cubicBezTo>
                <a:cubicBezTo>
                  <a:pt x="2977265" y="2466503"/>
                  <a:pt x="2979220" y="2453308"/>
                  <a:pt x="2983783" y="2441140"/>
                </a:cubicBezTo>
                <a:cubicBezTo>
                  <a:pt x="3035252" y="2303895"/>
                  <a:pt x="2981293" y="2460935"/>
                  <a:pt x="3033102" y="2305521"/>
                </a:cubicBezTo>
                <a:cubicBezTo>
                  <a:pt x="3028992" y="2104148"/>
                  <a:pt x="3026967" y="1902721"/>
                  <a:pt x="3020772" y="1701401"/>
                </a:cubicBezTo>
                <a:cubicBezTo>
                  <a:pt x="3018746" y="1635549"/>
                  <a:pt x="3018852" y="1569192"/>
                  <a:pt x="3008442" y="1504137"/>
                </a:cubicBezTo>
                <a:cubicBezTo>
                  <a:pt x="3002282" y="1465639"/>
                  <a:pt x="2971453" y="1393176"/>
                  <a:pt x="2971453" y="1393176"/>
                </a:cubicBezTo>
                <a:cubicBezTo>
                  <a:pt x="2967343" y="1356189"/>
                  <a:pt x="2964783" y="1318997"/>
                  <a:pt x="2959124" y="1282215"/>
                </a:cubicBezTo>
                <a:cubicBezTo>
                  <a:pt x="2956547" y="1265467"/>
                  <a:pt x="2950470" y="1249440"/>
                  <a:pt x="2946794" y="1232899"/>
                </a:cubicBezTo>
                <a:cubicBezTo>
                  <a:pt x="2942248" y="1212443"/>
                  <a:pt x="2938574" y="1191802"/>
                  <a:pt x="2934464" y="1171254"/>
                </a:cubicBezTo>
                <a:cubicBezTo>
                  <a:pt x="2929221" y="1092616"/>
                  <a:pt x="2931374" y="1003755"/>
                  <a:pt x="2909805" y="924674"/>
                </a:cubicBezTo>
                <a:cubicBezTo>
                  <a:pt x="2902966" y="899598"/>
                  <a:pt x="2893365" y="875358"/>
                  <a:pt x="2885145" y="850700"/>
                </a:cubicBezTo>
                <a:lnTo>
                  <a:pt x="2860486" y="776726"/>
                </a:lnTo>
                <a:lnTo>
                  <a:pt x="2835827" y="752068"/>
                </a:lnTo>
              </a:path>
            </a:pathLst>
          </a:custGeom>
          <a:ln w="7620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4377037" y="1158925"/>
            <a:ext cx="24840" cy="1886335"/>
          </a:xfrm>
          <a:custGeom>
            <a:avLst/>
            <a:gdLst>
              <a:gd name="connsiteX0" fmla="*/ 0 w 24840"/>
              <a:gd name="connsiteY0" fmla="*/ 0 h 1886335"/>
              <a:gd name="connsiteX1" fmla="*/ 12330 w 24840"/>
              <a:gd name="connsiteY1" fmla="*/ 1886335 h 188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840" h="1886335">
                <a:moveTo>
                  <a:pt x="0" y="0"/>
                </a:moveTo>
                <a:cubicBezTo>
                  <a:pt x="47453" y="759191"/>
                  <a:pt x="12330" y="131381"/>
                  <a:pt x="12330" y="1886335"/>
                </a:cubicBezTo>
              </a:path>
            </a:pathLst>
          </a:custGeom>
          <a:ln w="76200" cmpd="sng">
            <a:solidFill>
              <a:srgbClr val="604A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987824" y="2060848"/>
            <a:ext cx="2880320" cy="72008"/>
          </a:xfrm>
          <a:prstGeom prst="line">
            <a:avLst/>
          </a:prstGeom>
          <a:ln w="76200" cmpd="sng">
            <a:solidFill>
              <a:srgbClr val="604A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олилиния 8"/>
          <p:cNvSpPr/>
          <p:nvPr/>
        </p:nvSpPr>
        <p:spPr>
          <a:xfrm>
            <a:off x="209401" y="5754837"/>
            <a:ext cx="3077001" cy="816514"/>
          </a:xfrm>
          <a:custGeom>
            <a:avLst/>
            <a:gdLst>
              <a:gd name="connsiteX0" fmla="*/ 12533 w 3077001"/>
              <a:gd name="connsiteY0" fmla="*/ 816514 h 816514"/>
              <a:gd name="connsiteX1" fmla="*/ 204 w 3077001"/>
              <a:gd name="connsiteY1" fmla="*/ 569934 h 816514"/>
              <a:gd name="connsiteX2" fmla="*/ 24863 w 3077001"/>
              <a:gd name="connsiteY2" fmla="*/ 237052 h 816514"/>
              <a:gd name="connsiteX3" fmla="*/ 37193 w 3077001"/>
              <a:gd name="connsiteY3" fmla="*/ 39788 h 816514"/>
              <a:gd name="connsiteX4" fmla="*/ 505721 w 3077001"/>
              <a:gd name="connsiteY4" fmla="*/ 52117 h 816514"/>
              <a:gd name="connsiteX5" fmla="*/ 518050 w 3077001"/>
              <a:gd name="connsiteY5" fmla="*/ 532947 h 816514"/>
              <a:gd name="connsiteX6" fmla="*/ 530380 w 3077001"/>
              <a:gd name="connsiteY6" fmla="*/ 779527 h 816514"/>
              <a:gd name="connsiteX7" fmla="*/ 604358 w 3077001"/>
              <a:gd name="connsiteY7" fmla="*/ 730211 h 816514"/>
              <a:gd name="connsiteX8" fmla="*/ 641347 w 3077001"/>
              <a:gd name="connsiteY8" fmla="*/ 594592 h 816514"/>
              <a:gd name="connsiteX9" fmla="*/ 678336 w 3077001"/>
              <a:gd name="connsiteY9" fmla="*/ 545276 h 816514"/>
              <a:gd name="connsiteX10" fmla="*/ 727655 w 3077001"/>
              <a:gd name="connsiteY10" fmla="*/ 471302 h 816514"/>
              <a:gd name="connsiteX11" fmla="*/ 776974 w 3077001"/>
              <a:gd name="connsiteY11" fmla="*/ 397328 h 816514"/>
              <a:gd name="connsiteX12" fmla="*/ 801633 w 3077001"/>
              <a:gd name="connsiteY12" fmla="*/ 360341 h 816514"/>
              <a:gd name="connsiteX13" fmla="*/ 838622 w 3077001"/>
              <a:gd name="connsiteY13" fmla="*/ 286367 h 816514"/>
              <a:gd name="connsiteX14" fmla="*/ 850952 w 3077001"/>
              <a:gd name="connsiteY14" fmla="*/ 249381 h 816514"/>
              <a:gd name="connsiteX15" fmla="*/ 875611 w 3077001"/>
              <a:gd name="connsiteY15" fmla="*/ 138420 h 816514"/>
              <a:gd name="connsiteX16" fmla="*/ 912600 w 3077001"/>
              <a:gd name="connsiteY16" fmla="*/ 64446 h 816514"/>
              <a:gd name="connsiteX17" fmla="*/ 924930 w 3077001"/>
              <a:gd name="connsiteY17" fmla="*/ 27459 h 816514"/>
              <a:gd name="connsiteX18" fmla="*/ 949589 w 3077001"/>
              <a:gd name="connsiteY18" fmla="*/ 89104 h 816514"/>
              <a:gd name="connsiteX19" fmla="*/ 974248 w 3077001"/>
              <a:gd name="connsiteY19" fmla="*/ 126091 h 816514"/>
              <a:gd name="connsiteX20" fmla="*/ 1011237 w 3077001"/>
              <a:gd name="connsiteY20" fmla="*/ 298696 h 816514"/>
              <a:gd name="connsiteX21" fmla="*/ 1035897 w 3077001"/>
              <a:gd name="connsiteY21" fmla="*/ 372670 h 816514"/>
              <a:gd name="connsiteX22" fmla="*/ 1072886 w 3077001"/>
              <a:gd name="connsiteY22" fmla="*/ 397328 h 816514"/>
              <a:gd name="connsiteX23" fmla="*/ 1085216 w 3077001"/>
              <a:gd name="connsiteY23" fmla="*/ 434315 h 816514"/>
              <a:gd name="connsiteX24" fmla="*/ 1134534 w 3077001"/>
              <a:gd name="connsiteY24" fmla="*/ 508289 h 816514"/>
              <a:gd name="connsiteX25" fmla="*/ 1159194 w 3077001"/>
              <a:gd name="connsiteY25" fmla="*/ 582263 h 816514"/>
              <a:gd name="connsiteX26" fmla="*/ 1208512 w 3077001"/>
              <a:gd name="connsiteY26" fmla="*/ 656237 h 816514"/>
              <a:gd name="connsiteX27" fmla="*/ 1220842 w 3077001"/>
              <a:gd name="connsiteY27" fmla="*/ 693224 h 816514"/>
              <a:gd name="connsiteX28" fmla="*/ 1270161 w 3077001"/>
              <a:gd name="connsiteY28" fmla="*/ 767198 h 816514"/>
              <a:gd name="connsiteX29" fmla="*/ 1319479 w 3077001"/>
              <a:gd name="connsiteY29" fmla="*/ 212394 h 816514"/>
              <a:gd name="connsiteX30" fmla="*/ 1331809 w 3077001"/>
              <a:gd name="connsiteY30" fmla="*/ 52117 h 816514"/>
              <a:gd name="connsiteX31" fmla="*/ 1467436 w 3077001"/>
              <a:gd name="connsiteY31" fmla="*/ 64446 h 816514"/>
              <a:gd name="connsiteX32" fmla="*/ 1775678 w 3077001"/>
              <a:gd name="connsiteY32" fmla="*/ 76775 h 816514"/>
              <a:gd name="connsiteX33" fmla="*/ 1800337 w 3077001"/>
              <a:gd name="connsiteY33" fmla="*/ 384999 h 816514"/>
              <a:gd name="connsiteX34" fmla="*/ 1812667 w 3077001"/>
              <a:gd name="connsiteY34" fmla="*/ 471302 h 816514"/>
              <a:gd name="connsiteX35" fmla="*/ 1837326 w 3077001"/>
              <a:gd name="connsiteY35" fmla="*/ 742540 h 816514"/>
              <a:gd name="connsiteX36" fmla="*/ 1960623 w 3077001"/>
              <a:gd name="connsiteY36" fmla="*/ 705553 h 816514"/>
              <a:gd name="connsiteX37" fmla="*/ 1997612 w 3077001"/>
              <a:gd name="connsiteY37" fmla="*/ 619250 h 816514"/>
              <a:gd name="connsiteX38" fmla="*/ 2022271 w 3077001"/>
              <a:gd name="connsiteY38" fmla="*/ 545276 h 816514"/>
              <a:gd name="connsiteX39" fmla="*/ 2034601 w 3077001"/>
              <a:gd name="connsiteY39" fmla="*/ 508289 h 816514"/>
              <a:gd name="connsiteX40" fmla="*/ 2059260 w 3077001"/>
              <a:gd name="connsiteY40" fmla="*/ 434315 h 816514"/>
              <a:gd name="connsiteX41" fmla="*/ 2096249 w 3077001"/>
              <a:gd name="connsiteY41" fmla="*/ 298696 h 816514"/>
              <a:gd name="connsiteX42" fmla="*/ 2133238 w 3077001"/>
              <a:gd name="connsiteY42" fmla="*/ 212394 h 816514"/>
              <a:gd name="connsiteX43" fmla="*/ 2157898 w 3077001"/>
              <a:gd name="connsiteY43" fmla="*/ 187736 h 816514"/>
              <a:gd name="connsiteX44" fmla="*/ 2182557 w 3077001"/>
              <a:gd name="connsiteY44" fmla="*/ 150749 h 816514"/>
              <a:gd name="connsiteX45" fmla="*/ 2194887 w 3077001"/>
              <a:gd name="connsiteY45" fmla="*/ 101433 h 816514"/>
              <a:gd name="connsiteX46" fmla="*/ 2231876 w 3077001"/>
              <a:gd name="connsiteY46" fmla="*/ 126091 h 816514"/>
              <a:gd name="connsiteX47" fmla="*/ 2244206 w 3077001"/>
              <a:gd name="connsiteY47" fmla="*/ 163078 h 816514"/>
              <a:gd name="connsiteX48" fmla="*/ 2281195 w 3077001"/>
              <a:gd name="connsiteY48" fmla="*/ 237052 h 816514"/>
              <a:gd name="connsiteX49" fmla="*/ 2293524 w 3077001"/>
              <a:gd name="connsiteY49" fmla="*/ 323354 h 816514"/>
              <a:gd name="connsiteX50" fmla="*/ 2318184 w 3077001"/>
              <a:gd name="connsiteY50" fmla="*/ 372670 h 816514"/>
              <a:gd name="connsiteX51" fmla="*/ 2330513 w 3077001"/>
              <a:gd name="connsiteY51" fmla="*/ 421986 h 816514"/>
              <a:gd name="connsiteX52" fmla="*/ 2355173 w 3077001"/>
              <a:gd name="connsiteY52" fmla="*/ 495960 h 816514"/>
              <a:gd name="connsiteX53" fmla="*/ 2367502 w 3077001"/>
              <a:gd name="connsiteY53" fmla="*/ 532947 h 816514"/>
              <a:gd name="connsiteX54" fmla="*/ 2404491 w 3077001"/>
              <a:gd name="connsiteY54" fmla="*/ 606921 h 816514"/>
              <a:gd name="connsiteX55" fmla="*/ 2441481 w 3077001"/>
              <a:gd name="connsiteY55" fmla="*/ 619250 h 816514"/>
              <a:gd name="connsiteX56" fmla="*/ 2478470 w 3077001"/>
              <a:gd name="connsiteY56" fmla="*/ 680895 h 816514"/>
              <a:gd name="connsiteX57" fmla="*/ 2527788 w 3077001"/>
              <a:gd name="connsiteY57" fmla="*/ 742540 h 816514"/>
              <a:gd name="connsiteX58" fmla="*/ 2540118 w 3077001"/>
              <a:gd name="connsiteY58" fmla="*/ 705553 h 816514"/>
              <a:gd name="connsiteX59" fmla="*/ 2564777 w 3077001"/>
              <a:gd name="connsiteY59" fmla="*/ 668566 h 816514"/>
              <a:gd name="connsiteX60" fmla="*/ 2577107 w 3077001"/>
              <a:gd name="connsiteY60" fmla="*/ 495960 h 816514"/>
              <a:gd name="connsiteX61" fmla="*/ 2601766 w 3077001"/>
              <a:gd name="connsiteY61" fmla="*/ 101433 h 816514"/>
              <a:gd name="connsiteX62" fmla="*/ 3033305 w 3077001"/>
              <a:gd name="connsiteY62" fmla="*/ 113762 h 816514"/>
              <a:gd name="connsiteX63" fmla="*/ 3045635 w 3077001"/>
              <a:gd name="connsiteY63" fmla="*/ 483631 h 816514"/>
              <a:gd name="connsiteX64" fmla="*/ 3057965 w 3077001"/>
              <a:gd name="connsiteY64" fmla="*/ 717882 h 81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077001" h="816514">
                <a:moveTo>
                  <a:pt x="12533" y="816514"/>
                </a:moveTo>
                <a:cubicBezTo>
                  <a:pt x="8423" y="734321"/>
                  <a:pt x="-1547" y="652211"/>
                  <a:pt x="204" y="569934"/>
                </a:cubicBezTo>
                <a:cubicBezTo>
                  <a:pt x="2571" y="458694"/>
                  <a:pt x="17119" y="348047"/>
                  <a:pt x="24863" y="237052"/>
                </a:cubicBezTo>
                <a:cubicBezTo>
                  <a:pt x="29449" y="171329"/>
                  <a:pt x="33083" y="105543"/>
                  <a:pt x="37193" y="39788"/>
                </a:cubicBezTo>
                <a:cubicBezTo>
                  <a:pt x="193369" y="43898"/>
                  <a:pt x="396654" y="-59741"/>
                  <a:pt x="505721" y="52117"/>
                </a:cubicBezTo>
                <a:cubicBezTo>
                  <a:pt x="617650" y="166910"/>
                  <a:pt x="512618" y="372710"/>
                  <a:pt x="518050" y="532947"/>
                </a:cubicBezTo>
                <a:cubicBezTo>
                  <a:pt x="520838" y="615196"/>
                  <a:pt x="526270" y="697334"/>
                  <a:pt x="530380" y="779527"/>
                </a:cubicBezTo>
                <a:cubicBezTo>
                  <a:pt x="555039" y="763088"/>
                  <a:pt x="598545" y="759272"/>
                  <a:pt x="604358" y="730211"/>
                </a:cubicBezTo>
                <a:cubicBezTo>
                  <a:pt x="610320" y="700404"/>
                  <a:pt x="624283" y="617343"/>
                  <a:pt x="641347" y="594592"/>
                </a:cubicBezTo>
                <a:lnTo>
                  <a:pt x="678336" y="545276"/>
                </a:lnTo>
                <a:cubicBezTo>
                  <a:pt x="701917" y="474539"/>
                  <a:pt x="673780" y="540566"/>
                  <a:pt x="727655" y="471302"/>
                </a:cubicBezTo>
                <a:cubicBezTo>
                  <a:pt x="745850" y="447909"/>
                  <a:pt x="760534" y="421986"/>
                  <a:pt x="776974" y="397328"/>
                </a:cubicBezTo>
                <a:cubicBezTo>
                  <a:pt x="785194" y="384999"/>
                  <a:pt x="796947" y="374398"/>
                  <a:pt x="801633" y="360341"/>
                </a:cubicBezTo>
                <a:cubicBezTo>
                  <a:pt x="832624" y="267377"/>
                  <a:pt x="790821" y="381964"/>
                  <a:pt x="838622" y="286367"/>
                </a:cubicBezTo>
                <a:cubicBezTo>
                  <a:pt x="844434" y="274743"/>
                  <a:pt x="847382" y="261877"/>
                  <a:pt x="850952" y="249381"/>
                </a:cubicBezTo>
                <a:cubicBezTo>
                  <a:pt x="876261" y="160805"/>
                  <a:pt x="850191" y="240091"/>
                  <a:pt x="875611" y="138420"/>
                </a:cubicBezTo>
                <a:cubicBezTo>
                  <a:pt x="891106" y="76443"/>
                  <a:pt x="882466" y="124711"/>
                  <a:pt x="912600" y="64446"/>
                </a:cubicBezTo>
                <a:cubicBezTo>
                  <a:pt x="918412" y="52822"/>
                  <a:pt x="920820" y="39788"/>
                  <a:pt x="924930" y="27459"/>
                </a:cubicBezTo>
                <a:cubicBezTo>
                  <a:pt x="933150" y="48007"/>
                  <a:pt x="939691" y="69309"/>
                  <a:pt x="949589" y="89104"/>
                </a:cubicBezTo>
                <a:cubicBezTo>
                  <a:pt x="956216" y="102357"/>
                  <a:pt x="969184" y="112165"/>
                  <a:pt x="974248" y="126091"/>
                </a:cubicBezTo>
                <a:cubicBezTo>
                  <a:pt x="1013084" y="232882"/>
                  <a:pt x="987353" y="203165"/>
                  <a:pt x="1011237" y="298696"/>
                </a:cubicBezTo>
                <a:cubicBezTo>
                  <a:pt x="1017541" y="323912"/>
                  <a:pt x="1014270" y="358253"/>
                  <a:pt x="1035897" y="372670"/>
                </a:cubicBezTo>
                <a:lnTo>
                  <a:pt x="1072886" y="397328"/>
                </a:lnTo>
                <a:cubicBezTo>
                  <a:pt x="1076996" y="409657"/>
                  <a:pt x="1078904" y="422955"/>
                  <a:pt x="1085216" y="434315"/>
                </a:cubicBezTo>
                <a:cubicBezTo>
                  <a:pt x="1099609" y="460221"/>
                  <a:pt x="1125162" y="480174"/>
                  <a:pt x="1134534" y="508289"/>
                </a:cubicBezTo>
                <a:cubicBezTo>
                  <a:pt x="1142754" y="532947"/>
                  <a:pt x="1144776" y="560637"/>
                  <a:pt x="1159194" y="582263"/>
                </a:cubicBezTo>
                <a:cubicBezTo>
                  <a:pt x="1175633" y="606921"/>
                  <a:pt x="1199140" y="628122"/>
                  <a:pt x="1208512" y="656237"/>
                </a:cubicBezTo>
                <a:cubicBezTo>
                  <a:pt x="1212622" y="668566"/>
                  <a:pt x="1214530" y="681864"/>
                  <a:pt x="1220842" y="693224"/>
                </a:cubicBezTo>
                <a:cubicBezTo>
                  <a:pt x="1235235" y="719130"/>
                  <a:pt x="1270161" y="767198"/>
                  <a:pt x="1270161" y="767198"/>
                </a:cubicBezTo>
                <a:cubicBezTo>
                  <a:pt x="1346209" y="539064"/>
                  <a:pt x="1289560" y="730969"/>
                  <a:pt x="1319479" y="212394"/>
                </a:cubicBezTo>
                <a:cubicBezTo>
                  <a:pt x="1322565" y="158899"/>
                  <a:pt x="1327699" y="105543"/>
                  <a:pt x="1331809" y="52117"/>
                </a:cubicBezTo>
                <a:cubicBezTo>
                  <a:pt x="1377018" y="56227"/>
                  <a:pt x="1422110" y="61928"/>
                  <a:pt x="1467436" y="64446"/>
                </a:cubicBezTo>
                <a:cubicBezTo>
                  <a:pt x="1570107" y="70150"/>
                  <a:pt x="1701606" y="5450"/>
                  <a:pt x="1775678" y="76775"/>
                </a:cubicBezTo>
                <a:cubicBezTo>
                  <a:pt x="1849923" y="148266"/>
                  <a:pt x="1790716" y="282379"/>
                  <a:pt x="1800337" y="384999"/>
                </a:cubicBezTo>
                <a:cubicBezTo>
                  <a:pt x="1803050" y="413932"/>
                  <a:pt x="1809677" y="442396"/>
                  <a:pt x="1812667" y="471302"/>
                </a:cubicBezTo>
                <a:cubicBezTo>
                  <a:pt x="1822009" y="561606"/>
                  <a:pt x="1829106" y="652127"/>
                  <a:pt x="1837326" y="742540"/>
                </a:cubicBezTo>
                <a:cubicBezTo>
                  <a:pt x="1927380" y="712524"/>
                  <a:pt x="1886087" y="724186"/>
                  <a:pt x="1960623" y="705553"/>
                </a:cubicBezTo>
                <a:cubicBezTo>
                  <a:pt x="2000317" y="586481"/>
                  <a:pt x="1936662" y="771618"/>
                  <a:pt x="1997612" y="619250"/>
                </a:cubicBezTo>
                <a:cubicBezTo>
                  <a:pt x="2007265" y="595117"/>
                  <a:pt x="2014051" y="569934"/>
                  <a:pt x="2022271" y="545276"/>
                </a:cubicBezTo>
                <a:lnTo>
                  <a:pt x="2034601" y="508289"/>
                </a:lnTo>
                <a:lnTo>
                  <a:pt x="2059260" y="434315"/>
                </a:lnTo>
                <a:cubicBezTo>
                  <a:pt x="2076687" y="347187"/>
                  <a:pt x="2064964" y="392545"/>
                  <a:pt x="2096249" y="298696"/>
                </a:cubicBezTo>
                <a:cubicBezTo>
                  <a:pt x="2107207" y="265823"/>
                  <a:pt x="2112927" y="242858"/>
                  <a:pt x="2133238" y="212394"/>
                </a:cubicBezTo>
                <a:cubicBezTo>
                  <a:pt x="2139686" y="202722"/>
                  <a:pt x="2150636" y="196813"/>
                  <a:pt x="2157898" y="187736"/>
                </a:cubicBezTo>
                <a:cubicBezTo>
                  <a:pt x="2167155" y="176166"/>
                  <a:pt x="2174337" y="163078"/>
                  <a:pt x="2182557" y="150749"/>
                </a:cubicBezTo>
                <a:cubicBezTo>
                  <a:pt x="2186667" y="134310"/>
                  <a:pt x="2179731" y="109011"/>
                  <a:pt x="2194887" y="101433"/>
                </a:cubicBezTo>
                <a:cubicBezTo>
                  <a:pt x="2208141" y="94806"/>
                  <a:pt x="2222619" y="114520"/>
                  <a:pt x="2231876" y="126091"/>
                </a:cubicBezTo>
                <a:cubicBezTo>
                  <a:pt x="2239995" y="136239"/>
                  <a:pt x="2238394" y="151454"/>
                  <a:pt x="2244206" y="163078"/>
                </a:cubicBezTo>
                <a:cubicBezTo>
                  <a:pt x="2292009" y="258678"/>
                  <a:pt x="2250203" y="144084"/>
                  <a:pt x="2281195" y="237052"/>
                </a:cubicBezTo>
                <a:cubicBezTo>
                  <a:pt x="2285305" y="265819"/>
                  <a:pt x="2285878" y="295319"/>
                  <a:pt x="2293524" y="323354"/>
                </a:cubicBezTo>
                <a:cubicBezTo>
                  <a:pt x="2298360" y="341086"/>
                  <a:pt x="2311730" y="355461"/>
                  <a:pt x="2318184" y="372670"/>
                </a:cubicBezTo>
                <a:cubicBezTo>
                  <a:pt x="2324134" y="388536"/>
                  <a:pt x="2325644" y="405756"/>
                  <a:pt x="2330513" y="421986"/>
                </a:cubicBezTo>
                <a:cubicBezTo>
                  <a:pt x="2337982" y="446882"/>
                  <a:pt x="2346953" y="471302"/>
                  <a:pt x="2355173" y="495960"/>
                </a:cubicBezTo>
                <a:lnTo>
                  <a:pt x="2367502" y="532947"/>
                </a:lnTo>
                <a:cubicBezTo>
                  <a:pt x="2375624" y="557312"/>
                  <a:pt x="2382764" y="589541"/>
                  <a:pt x="2404491" y="606921"/>
                </a:cubicBezTo>
                <a:cubicBezTo>
                  <a:pt x="2414640" y="615040"/>
                  <a:pt x="2429151" y="615140"/>
                  <a:pt x="2441481" y="619250"/>
                </a:cubicBezTo>
                <a:cubicBezTo>
                  <a:pt x="2476406" y="724026"/>
                  <a:pt x="2427697" y="596277"/>
                  <a:pt x="2478470" y="680895"/>
                </a:cubicBezTo>
                <a:cubicBezTo>
                  <a:pt x="2518174" y="747065"/>
                  <a:pt x="2454115" y="693427"/>
                  <a:pt x="2527788" y="742540"/>
                </a:cubicBezTo>
                <a:cubicBezTo>
                  <a:pt x="2531898" y="730211"/>
                  <a:pt x="2534306" y="717177"/>
                  <a:pt x="2540118" y="705553"/>
                </a:cubicBezTo>
                <a:cubicBezTo>
                  <a:pt x="2546745" y="692300"/>
                  <a:pt x="2562202" y="683158"/>
                  <a:pt x="2564777" y="668566"/>
                </a:cubicBezTo>
                <a:cubicBezTo>
                  <a:pt x="2574802" y="611762"/>
                  <a:pt x="2573353" y="553520"/>
                  <a:pt x="2577107" y="495960"/>
                </a:cubicBezTo>
                <a:cubicBezTo>
                  <a:pt x="2585683" y="364474"/>
                  <a:pt x="2593546" y="232942"/>
                  <a:pt x="2601766" y="101433"/>
                </a:cubicBezTo>
                <a:cubicBezTo>
                  <a:pt x="2745612" y="105543"/>
                  <a:pt x="2924256" y="19864"/>
                  <a:pt x="3033305" y="113762"/>
                </a:cubicBezTo>
                <a:cubicBezTo>
                  <a:pt x="3126784" y="194253"/>
                  <a:pt x="3040390" y="360384"/>
                  <a:pt x="3045635" y="483631"/>
                </a:cubicBezTo>
                <a:cubicBezTo>
                  <a:pt x="3058448" y="784704"/>
                  <a:pt x="3057965" y="613459"/>
                  <a:pt x="3057965" y="717882"/>
                </a:cubicBezTo>
              </a:path>
            </a:pathLst>
          </a:custGeom>
          <a:ln w="76200" cmpd="sng">
            <a:solidFill>
              <a:srgbClr val="604A7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579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04656"/>
          </a:xfrm>
          <a:solidFill>
            <a:srgbClr val="E6E0EC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ВЫВОДЫ:</a:t>
            </a:r>
          </a:p>
          <a:p>
            <a:pPr marL="0" indent="0" algn="ctr">
              <a:buNone/>
            </a:pPr>
            <a:r>
              <a:rPr lang="ru-RU" b="1" dirty="0"/>
              <a:t> центральным дефектом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 у больных с поражением </a:t>
            </a:r>
            <a:r>
              <a:rPr lang="ru-RU" b="1" dirty="0" err="1">
                <a:solidFill>
                  <a:srgbClr val="FF0000"/>
                </a:solidFill>
              </a:rPr>
              <a:t>премоторных</a:t>
            </a:r>
            <a:r>
              <a:rPr lang="ru-RU" b="1" dirty="0">
                <a:solidFill>
                  <a:srgbClr val="FF0000"/>
                </a:solidFill>
              </a:rPr>
              <a:t> отделов </a:t>
            </a:r>
            <a:r>
              <a:rPr lang="ru-RU" b="1" dirty="0"/>
              <a:t>левого полушария являются нарушение </a:t>
            </a:r>
            <a:r>
              <a:rPr lang="ru-RU" b="1" dirty="0">
                <a:solidFill>
                  <a:srgbClr val="FF0000"/>
                </a:solidFill>
              </a:rPr>
              <a:t>динамики мышления</a:t>
            </a:r>
            <a:r>
              <a:rPr lang="ru-RU" b="1" dirty="0"/>
              <a:t>, затруднения в свернутых «умственных </a:t>
            </a:r>
            <a:r>
              <a:rPr lang="ru-RU" b="1" dirty="0" err="1"/>
              <a:t>действиях</a:t>
            </a:r>
            <a:r>
              <a:rPr lang="ru-RU" b="1" dirty="0"/>
              <a:t>», </a:t>
            </a:r>
            <a:r>
              <a:rPr lang="ru-RU" b="1" dirty="0">
                <a:solidFill>
                  <a:srgbClr val="FF0000"/>
                </a:solidFill>
              </a:rPr>
              <a:t>патологическая инертность </a:t>
            </a:r>
            <a:r>
              <a:rPr lang="ru-RU" b="1" dirty="0"/>
              <a:t>интеллектуальных актов. </a:t>
            </a:r>
          </a:p>
          <a:p>
            <a:pPr marL="0" indent="0" algn="ctr">
              <a:buNone/>
            </a:pPr>
            <a:r>
              <a:rPr lang="ru-RU" b="1" dirty="0"/>
              <a:t>В то же время у них </a:t>
            </a:r>
            <a:r>
              <a:rPr lang="ru-RU" b="1" dirty="0">
                <a:solidFill>
                  <a:srgbClr val="FF0000"/>
                </a:solidFill>
              </a:rPr>
              <a:t>сохранны </a:t>
            </a:r>
            <a:r>
              <a:rPr lang="ru-RU" b="1" dirty="0"/>
              <a:t>пространственные операции и понимание логико-грамматических конструкций, отражающих пространственные отношения. </a:t>
            </a:r>
            <a:endParaRPr lang="ru-RU" b="1" dirty="0">
              <a:effectLst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53792"/>
          <a:stretch/>
        </p:blipFill>
        <p:spPr>
          <a:xfrm>
            <a:off x="179512" y="260648"/>
            <a:ext cx="8856984" cy="6057048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2771800" y="1844824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948264" y="188640"/>
            <a:ext cx="1982484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Нарушение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динамики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мышления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903893"/>
            <a:ext cx="4572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Затруднения в «свернутых» умственных действиях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8144" y="5661248"/>
            <a:ext cx="2670122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Патологическая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инертность</a:t>
            </a:r>
          </a:p>
        </p:txBody>
      </p:sp>
    </p:spTree>
    <p:extLst>
      <p:ext uri="{BB962C8B-B14F-4D97-AF65-F5344CB8AC3E}">
        <p14:creationId xmlns:p14="http://schemas.microsoft.com/office/powerpoint/2010/main" val="596571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Префронтальные отделы левого полушария </a:t>
            </a:r>
            <a:br>
              <a:rPr lang="ru-RU" sz="6600" b="1" dirty="0">
                <a:solidFill>
                  <a:srgbClr val="FF0000"/>
                </a:solidFill>
              </a:rPr>
            </a:br>
            <a:r>
              <a:rPr lang="ru-RU" sz="6600" b="1" dirty="0">
                <a:solidFill>
                  <a:srgbClr val="FF0000"/>
                </a:solidFill>
              </a:rPr>
              <a:t>и мышление</a:t>
            </a:r>
          </a:p>
        </p:txBody>
      </p:sp>
    </p:spTree>
    <p:extLst>
      <p:ext uri="{BB962C8B-B14F-4D97-AF65-F5344CB8AC3E}">
        <p14:creationId xmlns:p14="http://schemas.microsoft.com/office/powerpoint/2010/main" val="1119958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8640"/>
            <a:ext cx="8352928" cy="2736304"/>
          </a:xfrm>
          <a:solidFill>
            <a:srgbClr val="E6E0EC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Мышление</a:t>
            </a:r>
            <a:r>
              <a:rPr lang="ru-RU" b="1" dirty="0"/>
              <a:t> возникает лишь при наличии соответствующего </a:t>
            </a:r>
            <a:r>
              <a:rPr lang="ru-RU" b="1" dirty="0">
                <a:solidFill>
                  <a:srgbClr val="FF0000"/>
                </a:solidFill>
              </a:rPr>
              <a:t>мотива</a:t>
            </a:r>
            <a:r>
              <a:rPr lang="ru-RU" b="1" dirty="0"/>
              <a:t> и постановке определенной задачи (под которой в психологии понимается некая </a:t>
            </a:r>
            <a:r>
              <a:rPr lang="ru-RU" b="1" dirty="0">
                <a:solidFill>
                  <a:srgbClr val="FF0000"/>
                </a:solidFill>
              </a:rPr>
              <a:t>цель</a:t>
            </a:r>
            <a:r>
              <a:rPr lang="ru-RU" b="1" dirty="0"/>
              <a:t>, появляющаяся перед субъектом в определенных условиях).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1840" y="3068960"/>
            <a:ext cx="2997104" cy="3576836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04664"/>
            <a:ext cx="4752528" cy="6264696"/>
          </a:xfrm>
          <a:solidFill>
            <a:srgbClr val="E6E0EC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/>
              <a:t>Поражение лобных </a:t>
            </a:r>
            <a:r>
              <a:rPr lang="ru-RU" b="1" u="sng" dirty="0"/>
              <a:t>префронтальных</a:t>
            </a:r>
            <a:r>
              <a:rPr lang="ru-RU" b="1" dirty="0"/>
              <a:t> отделов мозга сопровождается </a:t>
            </a:r>
            <a:r>
              <a:rPr lang="ru-RU" b="1" dirty="0">
                <a:solidFill>
                  <a:srgbClr val="FF0000"/>
                </a:solidFill>
              </a:rPr>
              <a:t>серьезными нарушениями интеллектуальных процессов</a:t>
            </a:r>
            <a:r>
              <a:rPr lang="ru-RU" b="1" dirty="0"/>
              <a:t>, </a:t>
            </a:r>
          </a:p>
          <a:p>
            <a:pPr marL="0" indent="0" algn="ctr">
              <a:buNone/>
            </a:pPr>
            <a:r>
              <a:rPr lang="ru-RU" b="1" dirty="0"/>
              <a:t> их клиническая феноменология очень разнообразна: </a:t>
            </a:r>
          </a:p>
          <a:p>
            <a:pPr marL="0" indent="0" algn="ctr">
              <a:buNone/>
            </a:pPr>
            <a:r>
              <a:rPr lang="ru-RU" b="1" dirty="0"/>
              <a:t>от грубых интеллектуальных дефектов до почти бессимптомных случаев.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988840"/>
            <a:ext cx="3541769" cy="258254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8640"/>
            <a:ext cx="8496944" cy="3312368"/>
          </a:xfrm>
          <a:solidFill>
            <a:srgbClr val="E6E0EC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Эта противоречивость клинических наблюдений объясняется, </a:t>
            </a:r>
          </a:p>
          <a:p>
            <a:pPr marL="0" indent="0" algn="ctr">
              <a:buNone/>
            </a:pPr>
            <a:r>
              <a:rPr lang="ru-RU" b="1" dirty="0"/>
              <a:t>с </a:t>
            </a:r>
            <a:r>
              <a:rPr lang="ru-RU" b="1" dirty="0" err="1">
                <a:solidFill>
                  <a:srgbClr val="FF0000"/>
                </a:solidFill>
              </a:rPr>
              <a:t>однои</a:t>
            </a:r>
            <a:r>
              <a:rPr lang="ru-RU" b="1" dirty="0">
                <a:solidFill>
                  <a:srgbClr val="FF0000"/>
                </a:solidFill>
              </a:rPr>
              <a:t>̆</a:t>
            </a:r>
            <a:r>
              <a:rPr lang="ru-RU" b="1" dirty="0"/>
              <a:t> стороны, </a:t>
            </a:r>
            <a:r>
              <a:rPr lang="ru-RU" b="1" dirty="0" err="1"/>
              <a:t>действительным</a:t>
            </a:r>
            <a:r>
              <a:rPr lang="ru-RU" b="1" dirty="0"/>
              <a:t> разнообразием «лобных» синдромов, </a:t>
            </a:r>
          </a:p>
          <a:p>
            <a:pPr marL="0" indent="0" algn="ctr">
              <a:buNone/>
            </a:pPr>
            <a:r>
              <a:rPr lang="ru-RU" b="1" dirty="0"/>
              <a:t>что связано с </a:t>
            </a:r>
            <a:r>
              <a:rPr lang="ru-RU" b="1" dirty="0" err="1">
                <a:solidFill>
                  <a:srgbClr val="FF0000"/>
                </a:solidFill>
              </a:rPr>
              <a:t>индивидуальнои</a:t>
            </a:r>
            <a:r>
              <a:rPr lang="ru-RU" b="1" dirty="0">
                <a:solidFill>
                  <a:srgbClr val="FF0000"/>
                </a:solidFill>
              </a:rPr>
              <a:t>̆ изменчивостью </a:t>
            </a:r>
            <a:r>
              <a:rPr lang="ru-RU" b="1" dirty="0"/>
              <a:t>функций лобных </a:t>
            </a:r>
            <a:r>
              <a:rPr lang="ru-RU" b="1" dirty="0" err="1"/>
              <a:t>долеи</a:t>
            </a:r>
            <a:r>
              <a:rPr lang="ru-RU" b="1" dirty="0"/>
              <a:t>̆ мозга, </a:t>
            </a:r>
          </a:p>
          <a:p>
            <a:pPr marL="0" indent="0" algn="ctr">
              <a:buNone/>
            </a:pPr>
            <a:r>
              <a:rPr lang="ru-RU" b="1" dirty="0"/>
              <a:t>а с </a:t>
            </a:r>
            <a:r>
              <a:rPr lang="ru-RU" b="1" dirty="0" err="1">
                <a:solidFill>
                  <a:srgbClr val="FF0000"/>
                </a:solidFill>
              </a:rPr>
              <a:t>другои</a:t>
            </a:r>
            <a:r>
              <a:rPr lang="ru-RU" b="1" dirty="0">
                <a:solidFill>
                  <a:srgbClr val="FF0000"/>
                </a:solidFill>
              </a:rPr>
              <a:t>̆</a:t>
            </a:r>
            <a:r>
              <a:rPr lang="ru-RU" b="1" dirty="0"/>
              <a:t> — </a:t>
            </a:r>
            <a:r>
              <a:rPr lang="ru-RU" b="1" dirty="0" err="1"/>
              <a:t>недостаточнои</a:t>
            </a:r>
            <a:r>
              <a:rPr lang="ru-RU" b="1" dirty="0"/>
              <a:t>̆ адекватностью использованных методик. </a:t>
            </a:r>
            <a:endParaRPr lang="ru-RU" b="1" dirty="0">
              <a:effectLst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573016"/>
            <a:ext cx="5688632" cy="311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066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  <a:solidFill>
            <a:srgbClr val="E6E0EC"/>
          </a:solidFill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dirty="0"/>
              <a:t>Нарушения мышления у больных с поражением лобных </a:t>
            </a:r>
            <a:r>
              <a:rPr lang="ru-RU" b="1" dirty="0" err="1"/>
              <a:t>долеи</a:t>
            </a:r>
            <a:r>
              <a:rPr lang="ru-RU" b="1" dirty="0"/>
              <a:t>̆ мозга связаны с </a:t>
            </a:r>
            <a:r>
              <a:rPr lang="ru-RU" b="1" dirty="0">
                <a:solidFill>
                  <a:srgbClr val="FF0000"/>
                </a:solidFill>
              </a:rPr>
              <a:t>распадом </a:t>
            </a:r>
            <a:r>
              <a:rPr lang="ru-RU" b="1" dirty="0" err="1">
                <a:solidFill>
                  <a:srgbClr val="FF0000"/>
                </a:solidFill>
              </a:rPr>
              <a:t>самои</a:t>
            </a:r>
            <a:r>
              <a:rPr lang="ru-RU" b="1" dirty="0">
                <a:solidFill>
                  <a:srgbClr val="FF0000"/>
                </a:solidFill>
              </a:rPr>
              <a:t>̆ структуры </a:t>
            </a:r>
            <a:r>
              <a:rPr lang="ru-RU" b="1" dirty="0" err="1">
                <a:solidFill>
                  <a:srgbClr val="FF0000"/>
                </a:solidFill>
              </a:rPr>
              <a:t>интеллектуальнои</a:t>
            </a:r>
            <a:r>
              <a:rPr lang="ru-RU" b="1" dirty="0">
                <a:solidFill>
                  <a:srgbClr val="FF0000"/>
                </a:solidFill>
              </a:rPr>
              <a:t>̆ </a:t>
            </a:r>
            <a:r>
              <a:rPr lang="ru-RU" b="1" dirty="0"/>
              <a:t>(как и </a:t>
            </a:r>
            <a:r>
              <a:rPr lang="ru-RU" b="1" dirty="0" err="1"/>
              <a:t>всякои</a:t>
            </a:r>
            <a:r>
              <a:rPr lang="ru-RU" b="1" dirty="0"/>
              <a:t>̆ </a:t>
            </a:r>
            <a:r>
              <a:rPr lang="ru-RU" b="1" dirty="0" err="1"/>
              <a:t>другои</a:t>
            </a:r>
            <a:r>
              <a:rPr lang="ru-RU" b="1" dirty="0"/>
              <a:t>̆) </a:t>
            </a:r>
            <a:r>
              <a:rPr lang="ru-RU" b="1" dirty="0" err="1"/>
              <a:t>психическои</a:t>
            </a:r>
            <a:r>
              <a:rPr lang="ru-RU" b="1" dirty="0"/>
              <a:t>̆ деятельности.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Первая стадия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 — формирование </a:t>
            </a:r>
            <a:r>
              <a:rPr lang="ru-RU" b="1" dirty="0">
                <a:solidFill>
                  <a:srgbClr val="008000"/>
                </a:solidFill>
              </a:rPr>
              <a:t>«</a:t>
            </a:r>
            <a:r>
              <a:rPr lang="ru-RU" b="1" dirty="0" err="1">
                <a:solidFill>
                  <a:srgbClr val="008000"/>
                </a:solidFill>
              </a:rPr>
              <a:t>ориентировочнои</a:t>
            </a:r>
            <a:r>
              <a:rPr lang="ru-RU" b="1" dirty="0">
                <a:solidFill>
                  <a:srgbClr val="008000"/>
                </a:solidFill>
              </a:rPr>
              <a:t>̆ основы </a:t>
            </a:r>
            <a:r>
              <a:rPr lang="ru-RU" b="1" dirty="0" err="1">
                <a:solidFill>
                  <a:srgbClr val="008000"/>
                </a:solidFill>
              </a:rPr>
              <a:t>действия</a:t>
            </a:r>
            <a:r>
              <a:rPr lang="ru-RU" b="1" dirty="0">
                <a:solidFill>
                  <a:srgbClr val="008000"/>
                </a:solidFill>
              </a:rPr>
              <a:t>»</a:t>
            </a:r>
            <a:r>
              <a:rPr lang="ru-RU" b="1" dirty="0"/>
              <a:t> — у них либо </a:t>
            </a:r>
            <a:r>
              <a:rPr lang="ru-RU" b="1" dirty="0">
                <a:solidFill>
                  <a:srgbClr val="FF0000"/>
                </a:solidFill>
              </a:rPr>
              <a:t>полностью выпадает</a:t>
            </a:r>
            <a:r>
              <a:rPr lang="ru-RU" b="1" dirty="0"/>
              <a:t>, либо </a:t>
            </a:r>
            <a:r>
              <a:rPr lang="ru-RU" b="1" dirty="0">
                <a:solidFill>
                  <a:srgbClr val="FF0000"/>
                </a:solidFill>
              </a:rPr>
              <a:t>резко</a:t>
            </a:r>
            <a:r>
              <a:rPr lang="ru-RU" b="1" dirty="0"/>
              <a:t> сокращается; </a:t>
            </a:r>
          </a:p>
          <a:p>
            <a:pPr marL="0" indent="0" algn="ctr">
              <a:buNone/>
            </a:pPr>
            <a:r>
              <a:rPr lang="ru-RU" b="1" dirty="0"/>
              <a:t>больные </a:t>
            </a:r>
            <a:r>
              <a:rPr lang="ru-RU" b="1" dirty="0">
                <a:solidFill>
                  <a:srgbClr val="FF0000"/>
                </a:solidFill>
              </a:rPr>
              <a:t>не сопоставляют элементы задачи</a:t>
            </a:r>
            <a:r>
              <a:rPr lang="ru-RU" b="1" dirty="0"/>
              <a:t>, не формулируют гипотезу, они </a:t>
            </a:r>
            <a:r>
              <a:rPr lang="ru-RU" b="1" dirty="0">
                <a:solidFill>
                  <a:srgbClr val="000090"/>
                </a:solidFill>
              </a:rPr>
              <a:t>импульсивно</a:t>
            </a:r>
            <a:r>
              <a:rPr lang="ru-RU" b="1" dirty="0"/>
              <a:t> начинают выполнять </a:t>
            </a:r>
            <a:r>
              <a:rPr lang="ru-RU" b="1" dirty="0" err="1"/>
              <a:t>случайные</a:t>
            </a:r>
            <a:r>
              <a:rPr lang="ru-RU" b="1" dirty="0"/>
              <a:t> </a:t>
            </a:r>
            <a:r>
              <a:rPr lang="ru-RU" b="1" dirty="0" err="1"/>
              <a:t>действия</a:t>
            </a:r>
            <a:r>
              <a:rPr lang="ru-RU" b="1" dirty="0"/>
              <a:t>, </a:t>
            </a:r>
            <a:r>
              <a:rPr lang="ru-RU" b="1" dirty="0">
                <a:solidFill>
                  <a:srgbClr val="FF0000"/>
                </a:solidFill>
              </a:rPr>
              <a:t>не сличая </a:t>
            </a:r>
            <a:r>
              <a:rPr lang="ru-RU" b="1" dirty="0"/>
              <a:t>их с исходными целями. </a:t>
            </a:r>
          </a:p>
          <a:p>
            <a:pPr marL="0" indent="0" algn="ctr">
              <a:buNone/>
            </a:pPr>
            <a:r>
              <a:rPr lang="ru-RU" b="1" dirty="0"/>
              <a:t>Эти нарушения проявляются при выполнении как невербальных, так и вербально-логических задач. </a:t>
            </a:r>
          </a:p>
          <a:p>
            <a:endParaRPr lang="ru-RU" dirty="0">
              <a:effectLst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  <a:solidFill>
            <a:srgbClr val="E6E0EC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/>
              <a:t>При решении конструктивных задач (типа складывания кубиков </a:t>
            </a:r>
            <a:r>
              <a:rPr lang="ru-RU" b="1" dirty="0" err="1"/>
              <a:t>Кооса</a:t>
            </a:r>
            <a:r>
              <a:rPr lang="ru-RU" b="1" dirty="0"/>
              <a:t>), требующих </a:t>
            </a:r>
            <a:r>
              <a:rPr lang="ru-RU" b="1" dirty="0" err="1"/>
              <a:t>предварительнои</a:t>
            </a:r>
            <a:r>
              <a:rPr lang="ru-RU" b="1" dirty="0"/>
              <a:t>̆ ориентировки в материале, его классификации и выбора нужных </a:t>
            </a:r>
            <a:r>
              <a:rPr lang="ru-RU" b="1" dirty="0" err="1"/>
              <a:t>действии</a:t>
            </a:r>
            <a:r>
              <a:rPr lang="ru-RU" b="1" dirty="0"/>
              <a:t>̆, больные сразу же начинают </a:t>
            </a:r>
            <a:r>
              <a:rPr lang="ru-RU" b="1" dirty="0">
                <a:solidFill>
                  <a:srgbClr val="FF0000"/>
                </a:solidFill>
              </a:rPr>
              <a:t>импульсивные </a:t>
            </a:r>
            <a:r>
              <a:rPr lang="ru-RU" b="1" dirty="0" err="1">
                <a:solidFill>
                  <a:srgbClr val="FF0000"/>
                </a:solidFill>
              </a:rPr>
              <a:t>действия</a:t>
            </a:r>
            <a:r>
              <a:rPr lang="ru-RU" b="1" dirty="0"/>
              <a:t>, которые не приводят к успеху. </a:t>
            </a:r>
          </a:p>
          <a:p>
            <a:pPr marL="0" indent="0" algn="ctr">
              <a:buNone/>
            </a:pPr>
            <a:r>
              <a:rPr lang="ru-RU" b="1" dirty="0"/>
              <a:t>Но если с помощью специальных приемов удается </a:t>
            </a:r>
            <a:r>
              <a:rPr lang="ru-RU" b="1" dirty="0">
                <a:solidFill>
                  <a:srgbClr val="FF0000"/>
                </a:solidFill>
              </a:rPr>
              <a:t>программировать поведение </a:t>
            </a:r>
            <a:r>
              <a:rPr lang="ru-RU" b="1" dirty="0"/>
              <a:t>больного (дав ему список инструкций, которые необходимо последовательно выполнять), конструктивные задачи решаются правильно. </a:t>
            </a:r>
          </a:p>
          <a:p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05665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  <a:solidFill>
            <a:srgbClr val="E6E0EC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/>
              <a:t>При выполнении вербально-логических задач нарушения структуры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  проявляются у больных достаточно демонстративно. </a:t>
            </a:r>
          </a:p>
          <a:p>
            <a:pPr marL="0" indent="0" algn="ctr">
              <a:buNone/>
            </a:pPr>
            <a:r>
              <a:rPr lang="ru-RU" b="1" dirty="0"/>
              <a:t>Уже на стадии понимания определенного рода текстов (метафор, пословиц и т. д.), </a:t>
            </a:r>
            <a:r>
              <a:rPr lang="ru-RU" b="1" dirty="0">
                <a:solidFill>
                  <a:srgbClr val="FF0000"/>
                </a:solidFill>
              </a:rPr>
              <a:t>имеющих несколько значений </a:t>
            </a:r>
            <a:r>
              <a:rPr lang="ru-RU" b="1" dirty="0"/>
              <a:t>(</a:t>
            </a:r>
            <a:r>
              <a:rPr lang="ru-RU" b="1" dirty="0" err="1"/>
              <a:t>прямои</a:t>
            </a:r>
            <a:r>
              <a:rPr lang="ru-RU" b="1" dirty="0"/>
              <a:t>̆ и </a:t>
            </a:r>
            <a:r>
              <a:rPr lang="ru-RU" b="1" dirty="0" err="1"/>
              <a:t>переносныи</a:t>
            </a:r>
            <a:r>
              <a:rPr lang="ru-RU" b="1" dirty="0"/>
              <a:t>̆ смысл), когда необходимо сделать выбор хотя бы из двух альтернатив, больные с поражением лобных </a:t>
            </a:r>
            <a:r>
              <a:rPr lang="ru-RU" b="1" dirty="0" err="1"/>
              <a:t>долеи</a:t>
            </a:r>
            <a:r>
              <a:rPr lang="ru-RU" b="1" dirty="0"/>
              <a:t>̆ мозга оказываются несостоятельными, так как </a:t>
            </a:r>
            <a:r>
              <a:rPr lang="ru-RU" b="1" dirty="0">
                <a:solidFill>
                  <a:srgbClr val="FF0000"/>
                </a:solidFill>
              </a:rPr>
              <a:t>не могут «затормозить»</a:t>
            </a:r>
            <a:r>
              <a:rPr lang="ru-RU" b="1" dirty="0"/>
              <a:t> побочные альтернативы.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4690864" cy="6048672"/>
          </a:xfrm>
          <a:solidFill>
            <a:srgbClr val="E6E0E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Еще большие трудности возникают у них при анализе относительно </a:t>
            </a:r>
            <a:r>
              <a:rPr lang="ru-RU" b="1" dirty="0">
                <a:solidFill>
                  <a:srgbClr val="FF0000"/>
                </a:solidFill>
              </a:rPr>
              <a:t>сложного литературного текста</a:t>
            </a:r>
            <a:r>
              <a:rPr lang="ru-RU" b="1" dirty="0"/>
              <a:t>, требующего </a:t>
            </a:r>
            <a:r>
              <a:rPr lang="ru-RU" b="1" dirty="0" err="1"/>
              <a:t>активнои</a:t>
            </a:r>
            <a:r>
              <a:rPr lang="ru-RU" b="1" dirty="0"/>
              <a:t>̆ ориентировки, размышления. </a:t>
            </a:r>
          </a:p>
          <a:p>
            <a:pPr marL="0" indent="0" algn="ctr">
              <a:buNone/>
            </a:pPr>
            <a:r>
              <a:rPr lang="ru-RU" b="1" dirty="0"/>
              <a:t>В этих случаях больные часто </a:t>
            </a:r>
            <a:r>
              <a:rPr lang="ru-RU" b="1" dirty="0">
                <a:solidFill>
                  <a:srgbClr val="FF0000"/>
                </a:solidFill>
              </a:rPr>
              <a:t>понимают тексты неправильно</a:t>
            </a:r>
            <a:r>
              <a:rPr lang="ru-RU" b="1" dirty="0"/>
              <a:t>. </a:t>
            </a:r>
            <a:endParaRPr lang="ru-RU" b="1" dirty="0">
              <a:effectLst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r="21381"/>
          <a:stretch/>
        </p:blipFill>
        <p:spPr>
          <a:xfrm>
            <a:off x="5389540" y="1381628"/>
            <a:ext cx="3502940" cy="334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428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3528392"/>
          </a:xfrm>
          <a:solidFill>
            <a:srgbClr val="E6E0EC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/>
              <a:t>При попытках воспроизвести после прочтения короткие рассказы, </a:t>
            </a:r>
            <a:r>
              <a:rPr lang="ru-RU" b="1" dirty="0">
                <a:solidFill>
                  <a:srgbClr val="FF0000"/>
                </a:solidFill>
              </a:rPr>
              <a:t>басни</a:t>
            </a:r>
            <a:r>
              <a:rPr lang="ru-RU" b="1" dirty="0"/>
              <a:t> (например, «Курица и золотые </a:t>
            </a:r>
            <a:r>
              <a:rPr lang="ru-RU" b="1" dirty="0" err="1"/>
              <a:t>яйца</a:t>
            </a:r>
            <a:r>
              <a:rPr lang="ru-RU" b="1" dirty="0"/>
              <a:t>», «Галка и голуби» и т. п.) </a:t>
            </a:r>
          </a:p>
          <a:p>
            <a:pPr marL="0" indent="0" algn="ctr">
              <a:buNone/>
            </a:pPr>
            <a:r>
              <a:rPr lang="ru-RU" b="1" dirty="0"/>
              <a:t>больные с массивным поражением лобных </a:t>
            </a:r>
            <a:r>
              <a:rPr lang="ru-RU" b="1" dirty="0" err="1"/>
              <a:t>долеи</a:t>
            </a:r>
            <a:r>
              <a:rPr lang="ru-RU" b="1" dirty="0"/>
              <a:t>̆ мозга </a:t>
            </a:r>
            <a:r>
              <a:rPr lang="ru-RU" b="1" dirty="0">
                <a:solidFill>
                  <a:srgbClr val="FF0000"/>
                </a:solidFill>
              </a:rPr>
              <a:t>повторяют лишь отдельные элементы текста</a:t>
            </a:r>
            <a:r>
              <a:rPr lang="ru-RU" b="1" dirty="0"/>
              <a:t>, включают в него </a:t>
            </a:r>
            <a:r>
              <a:rPr lang="ru-RU" b="1" dirty="0">
                <a:solidFill>
                  <a:srgbClr val="FF0000"/>
                </a:solidFill>
              </a:rPr>
              <a:t>посторонние рассуждения </a:t>
            </a:r>
            <a:r>
              <a:rPr lang="ru-RU" b="1" dirty="0"/>
              <a:t>и не могут ответить на вопрос, в чем же мораль рассказа.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789040"/>
            <a:ext cx="3960440" cy="297033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4824536" cy="6264696"/>
          </a:xfrm>
          <a:solidFill>
            <a:srgbClr val="E6E0E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Еще сложнее больным пересказать текст, если его нужно воспроизвести после прочтения второго (</a:t>
            </a:r>
            <a:r>
              <a:rPr lang="ru-RU" b="1" dirty="0">
                <a:solidFill>
                  <a:srgbClr val="FF0000"/>
                </a:solidFill>
              </a:rPr>
              <a:t>интерферирующего</a:t>
            </a:r>
            <a:r>
              <a:rPr lang="ru-RU" b="1" dirty="0"/>
              <a:t>) текста. </a:t>
            </a:r>
          </a:p>
          <a:p>
            <a:pPr marL="0" indent="0" algn="ctr">
              <a:buNone/>
            </a:pPr>
            <a:r>
              <a:rPr lang="ru-RU" b="1" dirty="0"/>
              <a:t>В этом случае при пересказе первого текста у них появляются </a:t>
            </a:r>
            <a:r>
              <a:rPr lang="ru-RU" b="1" dirty="0">
                <a:solidFill>
                  <a:srgbClr val="FF0000"/>
                </a:solidFill>
              </a:rPr>
              <a:t>контаминации</a:t>
            </a:r>
            <a:r>
              <a:rPr lang="ru-RU" b="1" dirty="0"/>
              <a:t> (смешение двух рассказов).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56176" y="1052736"/>
            <a:ext cx="2296651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Контамина́ция</a:t>
            </a:r>
            <a:r>
              <a:rPr lang="ru-RU" sz="2000" dirty="0"/>
              <a:t> </a:t>
            </a:r>
          </a:p>
          <a:p>
            <a:pPr algn="ctr"/>
            <a:r>
              <a:rPr lang="ru-RU" sz="2000" dirty="0"/>
              <a:t>(</a:t>
            </a:r>
            <a:r>
              <a:rPr lang="ru-RU" sz="2000" dirty="0">
                <a:hlinkClick r:id="rId2"/>
              </a:rPr>
              <a:t>лат. </a:t>
            </a:r>
            <a:r>
              <a:rPr lang="ru-RU" sz="2000" i="1" dirty="0">
                <a:hlinkClick r:id="rId2"/>
              </a:rPr>
              <a:t>contaminatio</a:t>
            </a:r>
            <a:r>
              <a:rPr lang="ru-RU" sz="2000" dirty="0">
                <a:hlinkClick r:id="rId2"/>
              </a:rPr>
              <a:t> </a:t>
            </a:r>
          </a:p>
          <a:p>
            <a:pPr algn="ctr"/>
            <a:r>
              <a:rPr lang="ru-RU" sz="2000" dirty="0">
                <a:hlinkClick r:id="rId2"/>
              </a:rPr>
              <a:t>— </a:t>
            </a:r>
            <a:r>
              <a:rPr lang="ru-RU" sz="2000" i="1" dirty="0">
                <a:hlinkClick r:id="rId2"/>
              </a:rPr>
              <a:t>смешение</a:t>
            </a:r>
            <a:r>
              <a:rPr lang="ru-RU" sz="2000" dirty="0">
                <a:hlinkClick r:id="rId2"/>
              </a:rPr>
              <a:t>) </a:t>
            </a:r>
            <a:endParaRPr lang="ru-RU" sz="20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984" y="2924944"/>
            <a:ext cx="322479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444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4896544" cy="6264696"/>
          </a:xfrm>
          <a:solidFill>
            <a:srgbClr val="E6E0EC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В основе </a:t>
            </a:r>
            <a:r>
              <a:rPr lang="ru-RU" b="1" dirty="0" err="1"/>
              <a:t>трудностеи</a:t>
            </a:r>
            <a:r>
              <a:rPr lang="ru-RU" b="1" dirty="0"/>
              <a:t>̆ понимания текстов лежат нарушения </a:t>
            </a:r>
            <a:r>
              <a:rPr lang="ru-RU" b="1" dirty="0">
                <a:solidFill>
                  <a:srgbClr val="FF0000"/>
                </a:solidFill>
              </a:rPr>
              <a:t>избирательности семантических </a:t>
            </a:r>
            <a:r>
              <a:rPr lang="ru-RU" b="1" dirty="0" err="1">
                <a:solidFill>
                  <a:srgbClr val="FF0000"/>
                </a:solidFill>
              </a:rPr>
              <a:t>связеи</a:t>
            </a:r>
            <a:r>
              <a:rPr lang="ru-RU" b="1" dirty="0">
                <a:solidFill>
                  <a:srgbClr val="FF0000"/>
                </a:solidFill>
              </a:rPr>
              <a:t>̆</a:t>
            </a:r>
            <a:r>
              <a:rPr lang="ru-RU" b="1" dirty="0"/>
              <a:t>, бесконтрольное всплывание </a:t>
            </a:r>
            <a:r>
              <a:rPr lang="ru-RU" b="1" dirty="0">
                <a:solidFill>
                  <a:srgbClr val="FF0000"/>
                </a:solidFill>
              </a:rPr>
              <a:t>побочных ассоциаций</a:t>
            </a:r>
            <a:r>
              <a:rPr lang="ru-RU" b="1" dirty="0"/>
              <a:t>. </a:t>
            </a:r>
          </a:p>
          <a:p>
            <a:pPr marL="0" indent="0" algn="ctr">
              <a:buNone/>
            </a:pPr>
            <a:r>
              <a:rPr lang="ru-RU" b="1" dirty="0"/>
              <a:t>Подобные нарушения особенно характерны для больных с поражением </a:t>
            </a:r>
            <a:r>
              <a:rPr lang="ru-RU" b="1" dirty="0">
                <a:solidFill>
                  <a:srgbClr val="FF0000"/>
                </a:solidFill>
              </a:rPr>
              <a:t>медиальных отделов лобных </a:t>
            </a:r>
            <a:r>
              <a:rPr lang="ru-RU" b="1" dirty="0" err="1">
                <a:solidFill>
                  <a:srgbClr val="FF0000"/>
                </a:solidFill>
              </a:rPr>
              <a:t>долеи</a:t>
            </a:r>
            <a:r>
              <a:rPr lang="ru-RU" b="1" dirty="0">
                <a:solidFill>
                  <a:srgbClr val="FF0000"/>
                </a:solidFill>
              </a:rPr>
              <a:t>̆ </a:t>
            </a:r>
            <a:r>
              <a:rPr lang="ru-RU" b="1" dirty="0"/>
              <a:t>мозга. </a:t>
            </a:r>
            <a:endParaRPr lang="ru-RU" b="1" dirty="0">
              <a:effectLst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268760"/>
            <a:ext cx="3771312" cy="3141464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5508104" y="2852936"/>
            <a:ext cx="936104" cy="3600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4524432"/>
            <a:ext cx="3462660" cy="21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278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/>
              <a:t>Таким образом, одна из существенных </a:t>
            </a:r>
            <a:r>
              <a:rPr lang="ru-RU" b="1" dirty="0" err="1"/>
              <a:t>особенностеи</a:t>
            </a:r>
            <a:r>
              <a:rPr lang="ru-RU" b="1" dirty="0"/>
              <a:t>̆ патологии мышления у больных с поражением лобных </a:t>
            </a:r>
            <a:r>
              <a:rPr lang="ru-RU" b="1" dirty="0" err="1"/>
              <a:t>долеи</a:t>
            </a:r>
            <a:r>
              <a:rPr lang="ru-RU" b="1" dirty="0"/>
              <a:t>̆ мозга — это </a:t>
            </a:r>
            <a:r>
              <a:rPr lang="ru-RU" b="1" dirty="0">
                <a:solidFill>
                  <a:srgbClr val="FF0000"/>
                </a:solidFill>
              </a:rPr>
              <a:t>нарушение операций с понятиями и логическими отношениями</a:t>
            </a:r>
            <a:r>
              <a:rPr lang="ru-RU" b="1" dirty="0"/>
              <a:t>. </a:t>
            </a:r>
          </a:p>
          <a:p>
            <a:pPr marL="0" indent="0" algn="ctr">
              <a:buNone/>
            </a:pPr>
            <a:r>
              <a:rPr lang="ru-RU" b="1" dirty="0"/>
              <a:t>При сохранности понимания сравнительно </a:t>
            </a:r>
            <a:r>
              <a:rPr lang="ru-RU" b="1" dirty="0">
                <a:solidFill>
                  <a:srgbClr val="FF0000"/>
                </a:solidFill>
              </a:rPr>
              <a:t>простых</a:t>
            </a:r>
            <a:r>
              <a:rPr lang="ru-RU" b="1" dirty="0"/>
              <a:t> вербально-логических отношений (типа «часть—целое», «род—вид»), аналогий и способности оперирования с ними больные могут правильно совершать эти операции лишь в ситуации, </a:t>
            </a:r>
            <a:r>
              <a:rPr lang="ru-RU" b="1" dirty="0" err="1">
                <a:solidFill>
                  <a:srgbClr val="FF0000"/>
                </a:solidFill>
              </a:rPr>
              <a:t>препятствующеи</a:t>
            </a:r>
            <a:r>
              <a:rPr lang="ru-RU" b="1" dirty="0">
                <a:solidFill>
                  <a:srgbClr val="FF0000"/>
                </a:solidFill>
              </a:rPr>
              <a:t>̆ появлению побочных ассоциаций</a:t>
            </a:r>
            <a:r>
              <a:rPr lang="ru-RU" b="1" dirty="0"/>
              <a:t>. 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3509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br>
              <a:rPr lang="ru-RU" b="1" dirty="0"/>
            </a:br>
            <a:r>
              <a:rPr lang="ru-RU" b="1" dirty="0"/>
              <a:t>Стадии (этапы) мыслительной деятельности  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/>
              <a:t>♦ </a:t>
            </a:r>
            <a:r>
              <a:rPr lang="ru-RU" b="1" dirty="0"/>
              <a:t>стадия </a:t>
            </a:r>
            <a:r>
              <a:rPr lang="ru-RU" b="1" dirty="0">
                <a:solidFill>
                  <a:srgbClr val="FF0000"/>
                </a:solidFill>
              </a:rPr>
              <a:t>предварительной ориентировки </a:t>
            </a:r>
            <a:r>
              <a:rPr lang="ru-RU" b="1" dirty="0"/>
              <a:t>в условиях задачи; </a:t>
            </a:r>
          </a:p>
          <a:p>
            <a:pPr>
              <a:buNone/>
            </a:pPr>
            <a:r>
              <a:rPr lang="ru-RU" b="1" dirty="0"/>
              <a:t>♦ стадия </a:t>
            </a:r>
            <a:r>
              <a:rPr lang="ru-RU" b="1" dirty="0">
                <a:solidFill>
                  <a:srgbClr val="FF0000"/>
                </a:solidFill>
              </a:rPr>
              <a:t>формирования программы </a:t>
            </a:r>
            <a:r>
              <a:rPr lang="ru-RU" b="1" dirty="0"/>
              <a:t>и выбора средств решения задачи (т. е. стадию выработки общей стратегии ее решения); </a:t>
            </a:r>
          </a:p>
          <a:p>
            <a:pPr>
              <a:buNone/>
            </a:pPr>
            <a:r>
              <a:rPr lang="ru-RU" b="1" dirty="0"/>
              <a:t>♦ стадия непосредственного </a:t>
            </a:r>
            <a:r>
              <a:rPr lang="ru-RU" b="1" dirty="0">
                <a:solidFill>
                  <a:srgbClr val="FF0000"/>
                </a:solidFill>
              </a:rPr>
              <a:t>осуществления различных операций</a:t>
            </a:r>
            <a:r>
              <a:rPr lang="ru-RU" b="1" dirty="0"/>
              <a:t>, направленных на решение задачи;</a:t>
            </a:r>
          </a:p>
          <a:p>
            <a:pPr>
              <a:buNone/>
            </a:pPr>
            <a:r>
              <a:rPr lang="ru-RU" b="1" dirty="0"/>
              <a:t>♦ стадия </a:t>
            </a:r>
            <a:r>
              <a:rPr lang="ru-RU" b="1" dirty="0">
                <a:solidFill>
                  <a:srgbClr val="FF0000"/>
                </a:solidFill>
              </a:rPr>
              <a:t>контроля</a:t>
            </a:r>
            <a:r>
              <a:rPr lang="ru-RU" b="1" dirty="0"/>
              <a:t> за промежуточными и конечным результатами; </a:t>
            </a:r>
          </a:p>
          <a:p>
            <a:pPr>
              <a:buNone/>
            </a:pPr>
            <a:r>
              <a:rPr lang="ru-RU" b="1" dirty="0"/>
              <a:t>♦ стадия </a:t>
            </a:r>
            <a:r>
              <a:rPr lang="ru-RU" b="1" dirty="0">
                <a:solidFill>
                  <a:srgbClr val="FF0000"/>
                </a:solidFill>
              </a:rPr>
              <a:t>сличения</a:t>
            </a:r>
            <a:r>
              <a:rPr lang="ru-RU" b="1" dirty="0"/>
              <a:t> конечного результата с условиями задачи и ожидаемым результатом. 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8640"/>
            <a:ext cx="4392488" cy="6408712"/>
          </a:xfrm>
          <a:solidFill>
            <a:srgbClr val="E6E0EC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Нарушение избирательности логических операций побочными связями </a:t>
            </a:r>
          </a:p>
          <a:p>
            <a:pPr marL="0" indent="0" algn="ctr">
              <a:buNone/>
            </a:pPr>
            <a:r>
              <a:rPr lang="ru-RU" b="1" dirty="0"/>
              <a:t>отчетливо проявляется и в задачах на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классификацию предметов </a:t>
            </a:r>
          </a:p>
          <a:p>
            <a:pPr marL="0" indent="0" algn="ctr">
              <a:buNone/>
            </a:pPr>
            <a:r>
              <a:rPr lang="ru-RU" b="1" dirty="0"/>
              <a:t>(или на образование понятий); </a:t>
            </a:r>
          </a:p>
          <a:p>
            <a:pPr marL="0" indent="0" algn="ctr">
              <a:buNone/>
            </a:pPr>
            <a:r>
              <a:rPr lang="ru-RU" b="1" dirty="0" err="1">
                <a:solidFill>
                  <a:srgbClr val="FF0000"/>
                </a:solidFill>
              </a:rPr>
              <a:t>логическии</a:t>
            </a:r>
            <a:r>
              <a:rPr lang="ru-RU" b="1" dirty="0">
                <a:solidFill>
                  <a:srgbClr val="FF0000"/>
                </a:solidFill>
              </a:rPr>
              <a:t>̆ принцип </a:t>
            </a:r>
            <a:r>
              <a:rPr lang="ru-RU" b="1" dirty="0"/>
              <a:t>классификации не удерживается и </a:t>
            </a:r>
            <a:r>
              <a:rPr lang="ru-RU" b="1" dirty="0">
                <a:solidFill>
                  <a:srgbClr val="FF0000"/>
                </a:solidFill>
              </a:rPr>
              <a:t>заменяется ситуационным</a:t>
            </a:r>
            <a:r>
              <a:rPr lang="ru-RU" b="1" dirty="0"/>
              <a:t>. </a:t>
            </a:r>
            <a:endParaRPr lang="ru-RU" b="1" dirty="0">
              <a:effectLst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9138" y="1916832"/>
            <a:ext cx="405724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993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28600"/>
            <a:ext cx="81280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903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009531"/>
          </a:xfrm>
          <a:solidFill>
            <a:srgbClr val="E6E0E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Как показали исследования А. Р. </a:t>
            </a:r>
            <a:r>
              <a:rPr lang="ru-RU" b="1" dirty="0" err="1"/>
              <a:t>Лурия</a:t>
            </a:r>
            <a:r>
              <a:rPr lang="ru-RU" b="1" dirty="0"/>
              <a:t> и Л. С. </a:t>
            </a:r>
            <a:r>
              <a:rPr lang="ru-RU" b="1" dirty="0" err="1"/>
              <a:t>Цветковои</a:t>
            </a:r>
            <a:r>
              <a:rPr lang="ru-RU" b="1" dirty="0"/>
              <a:t>̆ (1966), интеллектуальные нарушения у больных с поражением лобных </a:t>
            </a:r>
            <a:r>
              <a:rPr lang="ru-RU" b="1" dirty="0" err="1"/>
              <a:t>долеи</a:t>
            </a:r>
            <a:r>
              <a:rPr lang="ru-RU" b="1" dirty="0"/>
              <a:t>̆ мозга проявляются и при решении арифметических задач.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Не обнаруживая </a:t>
            </a:r>
            <a:r>
              <a:rPr lang="ru-RU" b="1" dirty="0"/>
              <a:t>первичных дефектов счета и каких-либо </a:t>
            </a:r>
            <a:r>
              <a:rPr lang="ru-RU" b="1" dirty="0" err="1"/>
              <a:t>трудностеи</a:t>
            </a:r>
            <a:r>
              <a:rPr lang="ru-RU" b="1" dirty="0"/>
              <a:t>̆ в выполнении упроченных в прошлом опыте частных арифметических </a:t>
            </a:r>
            <a:r>
              <a:rPr lang="ru-RU" b="1" dirty="0" err="1"/>
              <a:t>действии</a:t>
            </a:r>
            <a:r>
              <a:rPr lang="ru-RU" b="1" dirty="0"/>
              <a:t>̆, больные не могут выработать нужную «стратегию» или </a:t>
            </a:r>
            <a:r>
              <a:rPr lang="ru-RU" b="1" dirty="0">
                <a:solidFill>
                  <a:srgbClr val="FF0000"/>
                </a:solidFill>
              </a:rPr>
              <a:t>план решения </a:t>
            </a:r>
            <a:r>
              <a:rPr lang="ru-RU" b="1" dirty="0"/>
              <a:t>задачи. </a:t>
            </a:r>
          </a:p>
        </p:txBody>
      </p:sp>
    </p:spTree>
    <p:extLst>
      <p:ext uri="{BB962C8B-B14F-4D97-AF65-F5344CB8AC3E}">
        <p14:creationId xmlns:p14="http://schemas.microsoft.com/office/powerpoint/2010/main" val="3762206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32656"/>
            <a:ext cx="4402832" cy="6009531"/>
          </a:xfrm>
          <a:solidFill>
            <a:srgbClr val="E6E0E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Требуемые интеллектуальные операции, подчиненные общему плану, заменяются фрагментарными </a:t>
            </a:r>
            <a:r>
              <a:rPr lang="ru-RU" b="1" dirty="0">
                <a:solidFill>
                  <a:srgbClr val="FF0000"/>
                </a:solidFill>
              </a:rPr>
              <a:t>импульсивными </a:t>
            </a:r>
            <a:r>
              <a:rPr lang="ru-RU" b="1" dirty="0" err="1">
                <a:solidFill>
                  <a:srgbClr val="FF0000"/>
                </a:solidFill>
              </a:rPr>
              <a:t>действиями</a:t>
            </a:r>
            <a:r>
              <a:rPr lang="ru-RU" b="1" dirty="0"/>
              <a:t>, </a:t>
            </a:r>
            <a:r>
              <a:rPr lang="ru-RU" b="1" dirty="0" err="1"/>
              <a:t>случайными</a:t>
            </a:r>
            <a:r>
              <a:rPr lang="ru-RU" b="1" dirty="0"/>
              <a:t> манипуляциями с числами.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700808"/>
            <a:ext cx="3709701" cy="322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62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2"/>
            <a:ext cx="4114800" cy="6408712"/>
          </a:xfrm>
          <a:solidFill>
            <a:srgbClr val="E6E0E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Вследствие </a:t>
            </a:r>
            <a:r>
              <a:rPr lang="ru-RU" b="1" dirty="0">
                <a:solidFill>
                  <a:srgbClr val="FF0000"/>
                </a:solidFill>
              </a:rPr>
              <a:t>дефекта осознания </a:t>
            </a:r>
            <a:r>
              <a:rPr lang="ru-RU" b="1" dirty="0"/>
              <a:t>своих ошибок больные не могут их корректировать. </a:t>
            </a:r>
          </a:p>
          <a:p>
            <a:pPr marL="0" indent="0" algn="ctr">
              <a:buNone/>
            </a:pPr>
            <a:r>
              <a:rPr lang="ru-RU" b="1" dirty="0" err="1"/>
              <a:t>Некоторои</a:t>
            </a:r>
            <a:r>
              <a:rPr lang="ru-RU" b="1" dirty="0"/>
              <a:t>̆ компенсации можно достигнуть, если предложить им </a:t>
            </a:r>
            <a:r>
              <a:rPr lang="ru-RU" b="1" dirty="0">
                <a:solidFill>
                  <a:srgbClr val="FF0000"/>
                </a:solidFill>
              </a:rPr>
              <a:t>жесткую программу </a:t>
            </a:r>
            <a:r>
              <a:rPr lang="ru-RU" b="1" dirty="0" err="1">
                <a:solidFill>
                  <a:srgbClr val="FF0000"/>
                </a:solidFill>
              </a:rPr>
              <a:t>действии</a:t>
            </a:r>
            <a:r>
              <a:rPr lang="ru-RU" b="1" dirty="0">
                <a:solidFill>
                  <a:srgbClr val="FF0000"/>
                </a:solidFill>
              </a:rPr>
              <a:t>̆ </a:t>
            </a:r>
            <a:r>
              <a:rPr lang="ru-RU" b="1" dirty="0"/>
              <a:t>(список инструкций). </a:t>
            </a:r>
            <a:endParaRPr lang="ru-RU" b="1" dirty="0">
              <a:effectLst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040" y="1340768"/>
            <a:ext cx="4465960" cy="44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506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4690864" cy="5721499"/>
          </a:xfrm>
          <a:solidFill>
            <a:srgbClr val="E6E0E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Особые трудности испытывают больные с поражением лобных </a:t>
            </a:r>
            <a:r>
              <a:rPr lang="ru-RU" b="1" dirty="0" err="1"/>
              <a:t>долеи</a:t>
            </a:r>
            <a:r>
              <a:rPr lang="ru-RU" b="1" dirty="0"/>
              <a:t>̆ мозга при выполнении </a:t>
            </a:r>
            <a:r>
              <a:rPr lang="ru-RU" b="1" dirty="0" err="1">
                <a:solidFill>
                  <a:srgbClr val="FF0000"/>
                </a:solidFill>
              </a:rPr>
              <a:t>серийнои</a:t>
            </a:r>
            <a:r>
              <a:rPr lang="ru-RU" b="1" dirty="0">
                <a:solidFill>
                  <a:srgbClr val="FF0000"/>
                </a:solidFill>
              </a:rPr>
              <a:t>̆ </a:t>
            </a:r>
            <a:r>
              <a:rPr lang="ru-RU" b="1" dirty="0" err="1">
                <a:solidFill>
                  <a:srgbClr val="FF0000"/>
                </a:solidFill>
              </a:rPr>
              <a:t>интеллектуальнои</a:t>
            </a:r>
            <a:r>
              <a:rPr lang="ru-RU" b="1" dirty="0">
                <a:solidFill>
                  <a:srgbClr val="FF0000"/>
                </a:solidFill>
              </a:rPr>
              <a:t>̆ деятельности </a:t>
            </a:r>
            <a:r>
              <a:rPr lang="ru-RU" b="1" dirty="0"/>
              <a:t>в виде цепи однородных </a:t>
            </a:r>
            <a:r>
              <a:rPr lang="ru-RU" b="1" dirty="0" err="1"/>
              <a:t>действии</a:t>
            </a:r>
            <a:r>
              <a:rPr lang="ru-RU" b="1" dirty="0"/>
              <a:t>̆ (типа устного сложения или вычитания).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28203" r="28595"/>
          <a:stretch/>
        </p:blipFill>
        <p:spPr>
          <a:xfrm>
            <a:off x="5580112" y="764704"/>
            <a:ext cx="3292026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252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4"/>
            <a:ext cx="5184576" cy="6048672"/>
          </a:xfrm>
          <a:solidFill>
            <a:srgbClr val="E6E0EC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/>
              <a:t>Подобные </a:t>
            </a:r>
            <a:r>
              <a:rPr lang="ru-RU" b="1" dirty="0" err="1"/>
              <a:t>серийные</a:t>
            </a:r>
            <a:r>
              <a:rPr lang="ru-RU" b="1" dirty="0"/>
              <a:t> счетные операции требуют </a:t>
            </a:r>
            <a:r>
              <a:rPr lang="ru-RU" b="1" dirty="0">
                <a:solidFill>
                  <a:srgbClr val="FF0000"/>
                </a:solidFill>
              </a:rPr>
              <a:t>удержания в памяти промежуточных результатов </a:t>
            </a:r>
            <a:r>
              <a:rPr lang="ru-RU" b="1" dirty="0"/>
              <a:t>и </a:t>
            </a:r>
            <a:r>
              <a:rPr lang="ru-RU" b="1" dirty="0" err="1"/>
              <a:t>общеи</a:t>
            </a:r>
            <a:r>
              <a:rPr lang="ru-RU" b="1" dirty="0"/>
              <a:t>̆ инструкции, а также </a:t>
            </a:r>
            <a:r>
              <a:rPr lang="ru-RU" b="1" dirty="0">
                <a:solidFill>
                  <a:srgbClr val="FF0000"/>
                </a:solidFill>
              </a:rPr>
              <a:t>сохранности механизмов контроля и регуляции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деятельности. </a:t>
            </a:r>
          </a:p>
          <a:p>
            <a:pPr marL="0" indent="0" algn="ctr">
              <a:buNone/>
            </a:pPr>
            <a:r>
              <a:rPr lang="ru-RU" b="1" dirty="0"/>
              <a:t>В этих заданиях больные соскальзывают на стереотипные ошибочные ответы или упрощают задачу. </a:t>
            </a:r>
            <a:endParaRPr lang="ru-RU" b="1" dirty="0">
              <a:effectLst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420888"/>
            <a:ext cx="3102992" cy="31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852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5793507"/>
          </a:xfrm>
          <a:solidFill>
            <a:srgbClr val="E6E0E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ВЫВОДЫ: </a:t>
            </a:r>
          </a:p>
          <a:p>
            <a:pPr marL="0" indent="0" algn="ctr">
              <a:buNone/>
            </a:pPr>
            <a:r>
              <a:rPr lang="ru-RU" b="1" dirty="0"/>
              <a:t>при поражении лобных префронтальных отделов мозга нарушения мышления имеют </a:t>
            </a:r>
            <a:r>
              <a:rPr lang="ru-RU" b="1" dirty="0" err="1"/>
              <a:t>сложныи</a:t>
            </a:r>
            <a:r>
              <a:rPr lang="ru-RU" b="1" dirty="0"/>
              <a:t>̆ характер. </a:t>
            </a:r>
          </a:p>
          <a:p>
            <a:pPr marL="0" indent="0" algn="ctr">
              <a:buNone/>
            </a:pPr>
            <a:r>
              <a:rPr lang="ru-RU" b="1" dirty="0"/>
              <a:t>Они возникают вследствие нарушений </a:t>
            </a:r>
            <a:r>
              <a:rPr lang="ru-RU" b="1" dirty="0" err="1"/>
              <a:t>самои</a:t>
            </a:r>
            <a:r>
              <a:rPr lang="ru-RU" b="1" dirty="0"/>
              <a:t>̆ </a:t>
            </a:r>
            <a:r>
              <a:rPr lang="ru-RU" b="1" dirty="0">
                <a:solidFill>
                  <a:srgbClr val="FF0000"/>
                </a:solidFill>
              </a:rPr>
              <a:t>структуры</a:t>
            </a:r>
            <a:r>
              <a:rPr lang="ru-RU" b="1" dirty="0"/>
              <a:t>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деятельности, а также из-за </a:t>
            </a:r>
            <a:r>
              <a:rPr lang="ru-RU" b="1" dirty="0">
                <a:solidFill>
                  <a:srgbClr val="FF0000"/>
                </a:solidFill>
              </a:rPr>
              <a:t>инертности</a:t>
            </a:r>
            <a:r>
              <a:rPr lang="ru-RU" b="1" dirty="0"/>
              <a:t>, </a:t>
            </a:r>
            <a:r>
              <a:rPr lang="ru-RU" b="1" dirty="0">
                <a:solidFill>
                  <a:srgbClr val="FF0000"/>
                </a:solidFill>
              </a:rPr>
              <a:t>стереотипии</a:t>
            </a:r>
            <a:r>
              <a:rPr lang="ru-RU" b="1" dirty="0"/>
              <a:t> раз возникших </a:t>
            </a:r>
            <a:r>
              <a:rPr lang="ru-RU" b="1" dirty="0" err="1"/>
              <a:t>связеи</a:t>
            </a:r>
            <a:r>
              <a:rPr lang="ru-RU" b="1" dirty="0"/>
              <a:t>̆, </a:t>
            </a:r>
            <a:r>
              <a:rPr lang="ru-RU" b="1" dirty="0" err="1"/>
              <a:t>общеи</a:t>
            </a:r>
            <a:r>
              <a:rPr lang="ru-RU" b="1" dirty="0"/>
              <a:t>̆ </a:t>
            </a:r>
            <a:r>
              <a:rPr lang="ru-RU" b="1" dirty="0" err="1">
                <a:solidFill>
                  <a:srgbClr val="FF0000"/>
                </a:solidFill>
              </a:rPr>
              <a:t>интеллектуальнои</a:t>
            </a:r>
            <a:r>
              <a:rPr lang="ru-RU" b="1" dirty="0">
                <a:solidFill>
                  <a:srgbClr val="FF0000"/>
                </a:solidFill>
              </a:rPr>
              <a:t>̆ </a:t>
            </a:r>
            <a:r>
              <a:rPr lang="ru-RU" b="1" dirty="0" err="1">
                <a:solidFill>
                  <a:srgbClr val="FF0000"/>
                </a:solidFill>
              </a:rPr>
              <a:t>инактивности</a:t>
            </a:r>
            <a:r>
              <a:rPr lang="ru-RU" b="1" dirty="0"/>
              <a:t>, нарушений </a:t>
            </a:r>
            <a:r>
              <a:rPr lang="ru-RU" b="1" dirty="0">
                <a:solidFill>
                  <a:srgbClr val="FF0000"/>
                </a:solidFill>
              </a:rPr>
              <a:t>избирательности семантических </a:t>
            </a:r>
            <a:r>
              <a:rPr lang="ru-RU" b="1" dirty="0" err="1">
                <a:solidFill>
                  <a:srgbClr val="FF0000"/>
                </a:solidFill>
              </a:rPr>
              <a:t>связеи</a:t>
            </a:r>
            <a:r>
              <a:rPr lang="ru-RU" b="1" dirty="0">
                <a:solidFill>
                  <a:srgbClr val="FF0000"/>
                </a:solidFill>
              </a:rPr>
              <a:t>̆</a:t>
            </a:r>
            <a:r>
              <a:rPr lang="ru-RU" b="1" dirty="0"/>
              <a:t>.</a:t>
            </a:r>
            <a:br>
              <a:rPr lang="ru-RU" b="1" dirty="0"/>
            </a:b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52588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53792"/>
          <a:stretch/>
        </p:blipFill>
        <p:spPr>
          <a:xfrm>
            <a:off x="179512" y="260648"/>
            <a:ext cx="8856984" cy="6057048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043608" y="2924944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588224" y="116632"/>
            <a:ext cx="225241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Инертность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интеллектуальной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деятельности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5373216"/>
            <a:ext cx="2099002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Нарушение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избирательности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семантических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связей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4208" y="5589240"/>
            <a:ext cx="225241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</a:rPr>
              <a:t>Инактивность</a:t>
            </a:r>
            <a:endParaRPr lang="ru-RU" sz="2000" b="1" dirty="0">
              <a:solidFill>
                <a:srgbClr val="FF0000"/>
              </a:solidFill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интеллектуальной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деятельности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04" y="116632"/>
            <a:ext cx="2252415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Нарушение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структуры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интеллектуальной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9028795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Факторный анализ при нарушениях мышления</a:t>
            </a:r>
          </a:p>
        </p:txBody>
      </p:sp>
    </p:spTree>
    <p:extLst>
      <p:ext uri="{BB962C8B-B14F-4D97-AF65-F5344CB8AC3E}">
        <p14:creationId xmlns:p14="http://schemas.microsoft.com/office/powerpoint/2010/main" val="1119958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952" y="188640"/>
            <a:ext cx="4752528" cy="6336704"/>
          </a:xfrm>
          <a:solidFill>
            <a:srgbClr val="E6E0EC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Операции</a:t>
            </a:r>
            <a:r>
              <a:rPr lang="ru-RU" b="1" dirty="0"/>
              <a:t> </a:t>
            </a:r>
            <a:r>
              <a:rPr lang="ru-RU" b="1" dirty="0">
                <a:solidFill>
                  <a:srgbClr val="FF0000"/>
                </a:solidFill>
              </a:rPr>
              <a:t>мыслительной деятельности: </a:t>
            </a:r>
            <a:r>
              <a:rPr lang="ru-RU" b="1" dirty="0"/>
              <a:t> </a:t>
            </a:r>
          </a:p>
          <a:p>
            <a:pPr marL="0" indent="0" algn="ctr">
              <a:buNone/>
            </a:pPr>
            <a:r>
              <a:rPr lang="ru-RU" b="1" dirty="0"/>
              <a:t>различные </a:t>
            </a:r>
            <a:r>
              <a:rPr lang="ru-RU" b="1" dirty="0">
                <a:solidFill>
                  <a:srgbClr val="FF0000"/>
                </a:solidFill>
              </a:rPr>
              <a:t>вербально-логические,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числовые,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наглядно-образные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«умственные действия», </a:t>
            </a:r>
          </a:p>
          <a:p>
            <a:pPr marL="0" indent="0" algn="ctr">
              <a:buNone/>
            </a:pPr>
            <a:r>
              <a:rPr lang="ru-RU" b="1" dirty="0"/>
              <a:t>сложившиеся </a:t>
            </a:r>
          </a:p>
          <a:p>
            <a:pPr marL="0" indent="0" algn="ctr">
              <a:buNone/>
            </a:pPr>
            <a:r>
              <a:rPr lang="ru-RU" b="1" dirty="0"/>
              <a:t>в общественно-исторической практике человека </a:t>
            </a:r>
          </a:p>
          <a:p>
            <a:pPr marL="0" indent="0" algn="ctr">
              <a:buNone/>
            </a:pPr>
            <a:r>
              <a:rPr lang="ru-RU" b="1" dirty="0"/>
              <a:t>и усвоенные </a:t>
            </a:r>
          </a:p>
          <a:p>
            <a:pPr marL="0" indent="0" algn="ctr">
              <a:buNone/>
            </a:pPr>
            <a:r>
              <a:rPr lang="ru-RU" b="1" dirty="0"/>
              <a:t>в процессе обучения. 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5487"/>
          <a:stretch/>
        </p:blipFill>
        <p:spPr>
          <a:xfrm>
            <a:off x="179511" y="597960"/>
            <a:ext cx="3870107" cy="5567344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  <a:solidFill>
            <a:srgbClr val="FDEADA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В монографии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«Высшие корковые функции...» </a:t>
            </a:r>
          </a:p>
          <a:p>
            <a:pPr marL="0" indent="0" algn="ctr">
              <a:buNone/>
            </a:pPr>
            <a:r>
              <a:rPr lang="ru-RU" b="1" dirty="0"/>
              <a:t>А. Р. </a:t>
            </a:r>
            <a:r>
              <a:rPr lang="ru-RU" b="1" dirty="0" err="1"/>
              <a:t>Лурия</a:t>
            </a:r>
            <a:r>
              <a:rPr lang="ru-RU" b="1" dirty="0"/>
              <a:t> впервые в </a:t>
            </a:r>
            <a:r>
              <a:rPr lang="ru-RU" b="1" dirty="0" err="1"/>
              <a:t>нейропсихологии</a:t>
            </a:r>
            <a:r>
              <a:rPr lang="ru-RU" b="1" dirty="0"/>
              <a:t> описал результаты </a:t>
            </a:r>
          </a:p>
          <a:p>
            <a:pPr marL="0" indent="0" algn="ctr">
              <a:buNone/>
            </a:pPr>
            <a:r>
              <a:rPr lang="ru-RU" b="1" dirty="0"/>
              <a:t>«факторного анализа» нарушений мышления, выделив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четыре самостоятельные формы интеллектуальных дефектов</a:t>
            </a:r>
            <a:r>
              <a:rPr lang="ru-RU" b="1" dirty="0"/>
              <a:t>, </a:t>
            </a:r>
          </a:p>
          <a:p>
            <a:pPr marL="0" indent="0" algn="ctr">
              <a:buNone/>
            </a:pPr>
            <a:r>
              <a:rPr lang="ru-RU" b="1" dirty="0"/>
              <a:t>каждая из которых связана с </a:t>
            </a:r>
          </a:p>
          <a:p>
            <a:pPr marL="0" indent="0" algn="ctr">
              <a:buNone/>
            </a:pPr>
            <a:r>
              <a:rPr lang="ru-RU" b="1" dirty="0"/>
              <a:t>поражением </a:t>
            </a:r>
            <a:r>
              <a:rPr lang="ru-RU" b="1" dirty="0" err="1">
                <a:solidFill>
                  <a:srgbClr val="FF0000"/>
                </a:solidFill>
              </a:rPr>
              <a:t>определеннои</a:t>
            </a:r>
            <a:r>
              <a:rPr lang="ru-RU" b="1" dirty="0">
                <a:solidFill>
                  <a:srgbClr val="FF0000"/>
                </a:solidFill>
              </a:rPr>
              <a:t>̆ области мозга </a:t>
            </a:r>
          </a:p>
          <a:p>
            <a:pPr marL="0" indent="0" algn="ctr">
              <a:buNone/>
            </a:pPr>
            <a:r>
              <a:rPr lang="ru-RU" b="1" dirty="0"/>
              <a:t>(с нарушением определенного фактора).</a:t>
            </a:r>
            <a:br>
              <a:rPr lang="ru-RU" b="1" dirty="0"/>
            </a:br>
            <a:endParaRPr lang="ru-RU" b="1" dirty="0"/>
          </a:p>
          <a:p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09095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  <a:solidFill>
            <a:srgbClr val="FDEADA"/>
          </a:solidFill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При поражении </a:t>
            </a:r>
            <a:r>
              <a:rPr lang="ru-RU" b="1" dirty="0" err="1"/>
              <a:t>височнои</a:t>
            </a:r>
            <a:r>
              <a:rPr lang="ru-RU" b="1" dirty="0"/>
              <a:t>̆ области левого полушария интеллектуальные дефекты возникают вследствие нарушений модально-специфических факторов: </a:t>
            </a:r>
            <a:r>
              <a:rPr lang="ru-RU" b="1" dirty="0">
                <a:solidFill>
                  <a:srgbClr val="FF0000"/>
                </a:solidFill>
              </a:rPr>
              <a:t>слухоречевого </a:t>
            </a:r>
            <a:r>
              <a:rPr lang="ru-RU" b="1" dirty="0" err="1">
                <a:solidFill>
                  <a:srgbClr val="FF0000"/>
                </a:solidFill>
              </a:rPr>
              <a:t>гнозиса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или </a:t>
            </a:r>
            <a:r>
              <a:rPr lang="ru-RU" b="1" dirty="0" err="1">
                <a:solidFill>
                  <a:srgbClr val="FF0000"/>
                </a:solidFill>
              </a:rPr>
              <a:t>слухоречевои</a:t>
            </a:r>
            <a:r>
              <a:rPr lang="ru-RU" b="1" dirty="0">
                <a:solidFill>
                  <a:srgbClr val="FF0000"/>
                </a:solidFill>
              </a:rPr>
              <a:t>̆ памяти</a:t>
            </a:r>
            <a:r>
              <a:rPr lang="ru-RU" b="1" dirty="0"/>
              <a:t>, — что ведет к вторичным нарушениям  </a:t>
            </a:r>
            <a:r>
              <a:rPr lang="ru-RU" b="1" dirty="0">
                <a:solidFill>
                  <a:srgbClr val="000090"/>
                </a:solidFill>
              </a:rPr>
              <a:t>вербально-логических, семантических операций</a:t>
            </a:r>
            <a:r>
              <a:rPr lang="ru-RU" b="1" dirty="0"/>
              <a:t>.</a:t>
            </a:r>
            <a:br>
              <a:rPr lang="ru-RU" b="1" dirty="0"/>
            </a:b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676996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53792"/>
          <a:stretch/>
        </p:blipFill>
        <p:spPr>
          <a:xfrm>
            <a:off x="179512" y="260648"/>
            <a:ext cx="8856984" cy="6057048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4644008" y="3573016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220072" y="4365104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300192" y="116632"/>
            <a:ext cx="2616121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Модально-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специфические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факторы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71064" y="5301208"/>
            <a:ext cx="261840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Фактор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«</a:t>
            </a:r>
            <a:r>
              <a:rPr lang="ru-RU" sz="2800" b="1" dirty="0" err="1">
                <a:solidFill>
                  <a:srgbClr val="FF0000"/>
                </a:solidFill>
              </a:rPr>
              <a:t>слухо</a:t>
            </a:r>
            <a:r>
              <a:rPr lang="ru-RU" sz="2800" b="1" dirty="0">
                <a:solidFill>
                  <a:srgbClr val="FF0000"/>
                </a:solidFill>
              </a:rPr>
              <a:t>-речевая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память»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102" y="5301208"/>
            <a:ext cx="2655219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Фактор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«</a:t>
            </a:r>
            <a:r>
              <a:rPr lang="ru-RU" sz="2800" b="1" dirty="0" err="1">
                <a:solidFill>
                  <a:srgbClr val="FF0000"/>
                </a:solidFill>
              </a:rPr>
              <a:t>слухо</a:t>
            </a:r>
            <a:r>
              <a:rPr lang="ru-RU" sz="2800" b="1" dirty="0">
                <a:solidFill>
                  <a:srgbClr val="FF0000"/>
                </a:solidFill>
              </a:rPr>
              <a:t>-речевой </a:t>
            </a:r>
          </a:p>
          <a:p>
            <a:pPr algn="ctr"/>
            <a:r>
              <a:rPr lang="ru-RU" sz="2800" b="1" dirty="0" err="1">
                <a:solidFill>
                  <a:srgbClr val="FF0000"/>
                </a:solidFill>
              </a:rPr>
              <a:t>гнозис</a:t>
            </a:r>
            <a:r>
              <a:rPr lang="ru-RU" sz="2800" b="1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7864" y="2852936"/>
            <a:ext cx="410498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</a:rPr>
              <a:t>Височный синдром</a:t>
            </a:r>
          </a:p>
        </p:txBody>
      </p:sp>
    </p:spTree>
    <p:extLst>
      <p:ext uri="{BB962C8B-B14F-4D97-AF65-F5344CB8AC3E}">
        <p14:creationId xmlns:p14="http://schemas.microsoft.com/office/powerpoint/2010/main" val="9028795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При теменно-затылочных очагах поражения первично страдает </a:t>
            </a:r>
            <a:r>
              <a:rPr lang="ru-RU" b="1" dirty="0" err="1"/>
              <a:t>другои</a:t>
            </a:r>
            <a:r>
              <a:rPr lang="ru-RU" b="1" dirty="0"/>
              <a:t>̆ модально-</a:t>
            </a:r>
            <a:r>
              <a:rPr lang="ru-RU" b="1" dirty="0" err="1"/>
              <a:t>специфическии</a:t>
            </a:r>
            <a:r>
              <a:rPr lang="ru-RU" b="1" dirty="0"/>
              <a:t>̆ фактор — </a:t>
            </a:r>
            <a:r>
              <a:rPr lang="ru-RU" b="1" dirty="0">
                <a:solidFill>
                  <a:srgbClr val="FF0000"/>
                </a:solidFill>
              </a:rPr>
              <a:t>оптико-</a:t>
            </a:r>
            <a:r>
              <a:rPr lang="ru-RU" b="1" dirty="0" err="1">
                <a:solidFill>
                  <a:srgbClr val="FF0000"/>
                </a:solidFill>
              </a:rPr>
              <a:t>пространственныи</a:t>
            </a:r>
            <a:r>
              <a:rPr lang="ru-RU" b="1" dirty="0">
                <a:solidFill>
                  <a:srgbClr val="FF0000"/>
                </a:solidFill>
              </a:rPr>
              <a:t>̆ анализ и синтез (1)</a:t>
            </a:r>
            <a:r>
              <a:rPr lang="ru-RU" b="1" dirty="0"/>
              <a:t>, и, как следствие, нарушаются </a:t>
            </a:r>
            <a:r>
              <a:rPr lang="ru-RU" b="1" dirty="0">
                <a:solidFill>
                  <a:srgbClr val="FF0000"/>
                </a:solidFill>
              </a:rPr>
              <a:t>наглядно-образные, конструктивные формы мышления (2)</a:t>
            </a:r>
            <a:r>
              <a:rPr lang="ru-RU" b="1" dirty="0"/>
              <a:t>, а также вербально-логические операции, основанные на понимании «</a:t>
            </a:r>
            <a:r>
              <a:rPr lang="ru-RU" b="1" dirty="0" err="1"/>
              <a:t>квазипространственных</a:t>
            </a:r>
            <a:r>
              <a:rPr lang="ru-RU" b="1" dirty="0"/>
              <a:t>» отношений (2).</a:t>
            </a:r>
            <a:br>
              <a:rPr lang="ru-RU" b="1" dirty="0"/>
            </a:b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56451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53792"/>
          <a:stretch/>
        </p:blipFill>
        <p:spPr>
          <a:xfrm>
            <a:off x="179512" y="188640"/>
            <a:ext cx="8856984" cy="6057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0637" y="116632"/>
            <a:ext cx="2635232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Модально-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специфический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фактор</a:t>
            </a:r>
          </a:p>
        </p:txBody>
      </p:sp>
      <p:sp>
        <p:nvSpPr>
          <p:cNvPr id="5" name="Овал 4"/>
          <p:cNvSpPr/>
          <p:nvPr/>
        </p:nvSpPr>
        <p:spPr>
          <a:xfrm>
            <a:off x="5580112" y="3212976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658" y="5301208"/>
            <a:ext cx="2862107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Фактор-2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«конструктивное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мышление»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6056" y="5373216"/>
            <a:ext cx="3936344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Фактор-2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«вербально-логические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операции»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116632"/>
            <a:ext cx="3113878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Фактор -1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«оптико-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пространственный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анализ и синтез»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7143" y="4365104"/>
            <a:ext cx="67399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</a:rPr>
              <a:t>Теменно-затылочный синдром</a:t>
            </a:r>
          </a:p>
        </p:txBody>
      </p:sp>
    </p:spTree>
    <p:extLst>
      <p:ext uri="{BB962C8B-B14F-4D97-AF65-F5344CB8AC3E}">
        <p14:creationId xmlns:p14="http://schemas.microsoft.com/office/powerpoint/2010/main" val="9028795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  <a:solidFill>
            <a:srgbClr val="FDEADA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При поражении </a:t>
            </a:r>
            <a:r>
              <a:rPr lang="ru-RU" b="1" dirty="0" err="1"/>
              <a:t>премоторных</a:t>
            </a:r>
            <a:r>
              <a:rPr lang="ru-RU" b="1" dirty="0"/>
              <a:t> отделов левого полушария нарушается </a:t>
            </a:r>
            <a:r>
              <a:rPr lang="ru-RU" b="1" dirty="0">
                <a:solidFill>
                  <a:srgbClr val="FF0000"/>
                </a:solidFill>
              </a:rPr>
              <a:t>фактор </a:t>
            </a:r>
            <a:r>
              <a:rPr lang="ru-RU" b="1" dirty="0" err="1">
                <a:solidFill>
                  <a:srgbClr val="FF0000"/>
                </a:solidFill>
              </a:rPr>
              <a:t>временнои</a:t>
            </a:r>
            <a:r>
              <a:rPr lang="ru-RU" b="1" dirty="0">
                <a:solidFill>
                  <a:srgbClr val="FF0000"/>
                </a:solidFill>
              </a:rPr>
              <a:t>̆, </a:t>
            </a:r>
            <a:r>
              <a:rPr lang="ru-RU" b="1" dirty="0" err="1">
                <a:solidFill>
                  <a:srgbClr val="FF0000"/>
                </a:solidFill>
              </a:rPr>
              <a:t>динамическои</a:t>
            </a:r>
            <a:r>
              <a:rPr lang="ru-RU" b="1" dirty="0">
                <a:solidFill>
                  <a:srgbClr val="FF0000"/>
                </a:solidFill>
              </a:rPr>
              <a:t>̆ организации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деятельности, вследствие чего появляются интеллектуальные </a:t>
            </a:r>
            <a:r>
              <a:rPr lang="ru-RU" b="1" dirty="0">
                <a:solidFill>
                  <a:srgbClr val="FF0000"/>
                </a:solidFill>
              </a:rPr>
              <a:t>персеверации, штампы, стереотипы</a:t>
            </a:r>
            <a:r>
              <a:rPr lang="ru-RU" b="1" dirty="0"/>
              <a:t>; распадается </a:t>
            </a:r>
            <a:r>
              <a:rPr lang="ru-RU" b="1" dirty="0" err="1">
                <a:solidFill>
                  <a:srgbClr val="FF0000"/>
                </a:solidFill>
              </a:rPr>
              <a:t>автоматизированность</a:t>
            </a:r>
            <a:r>
              <a:rPr lang="ru-RU" b="1" dirty="0"/>
              <a:t> речевых «умственных </a:t>
            </a:r>
            <a:r>
              <a:rPr lang="ru-RU" b="1" dirty="0" err="1"/>
              <a:t>действии</a:t>
            </a:r>
            <a:r>
              <a:rPr lang="ru-RU" b="1" dirty="0"/>
              <a:t>̆». </a:t>
            </a:r>
          </a:p>
          <a:p>
            <a:pPr marL="0" indent="0" algn="ctr">
              <a:buNone/>
            </a:pPr>
            <a:r>
              <a:rPr lang="ru-RU" b="1" dirty="0"/>
              <a:t>Кроме того, нарушается и </a:t>
            </a:r>
            <a:r>
              <a:rPr lang="ru-RU" b="1" dirty="0">
                <a:solidFill>
                  <a:srgbClr val="FF0000"/>
                </a:solidFill>
              </a:rPr>
              <a:t>избирательность семантических </a:t>
            </a:r>
            <a:r>
              <a:rPr lang="ru-RU" b="1" dirty="0" err="1">
                <a:solidFill>
                  <a:srgbClr val="FF0000"/>
                </a:solidFill>
              </a:rPr>
              <a:t>связеи</a:t>
            </a:r>
            <a:r>
              <a:rPr lang="ru-RU" b="1" dirty="0">
                <a:solidFill>
                  <a:srgbClr val="FF0000"/>
                </a:solidFill>
              </a:rPr>
              <a:t>̆</a:t>
            </a:r>
            <a:r>
              <a:rPr lang="ru-RU" b="1" dirty="0"/>
              <a:t> как следствие </a:t>
            </a:r>
            <a:r>
              <a:rPr lang="ru-RU" b="1" dirty="0" err="1"/>
              <a:t>нейродинамических</a:t>
            </a:r>
            <a:r>
              <a:rPr lang="ru-RU" b="1" dirty="0"/>
              <a:t> нарушений </a:t>
            </a:r>
            <a:r>
              <a:rPr lang="ru-RU" b="1" dirty="0" err="1"/>
              <a:t>следовои</a:t>
            </a:r>
            <a:r>
              <a:rPr lang="ru-RU" b="1" dirty="0"/>
              <a:t>̆ деятельности («уравнивания следов»).</a:t>
            </a:r>
            <a:br>
              <a:rPr lang="ru-RU" b="1" dirty="0"/>
            </a:b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005327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53792"/>
          <a:stretch/>
        </p:blipFill>
        <p:spPr>
          <a:xfrm>
            <a:off x="179512" y="260648"/>
            <a:ext cx="8856984" cy="6057048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1800" y="191683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2462709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Фактор -1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«временная,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динамическая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организация»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8677" y="116632"/>
            <a:ext cx="2696772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Фактор -2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«персеверации,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штампы,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стереотипы»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4941168"/>
            <a:ext cx="3814140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Фактор -2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«распад </a:t>
            </a:r>
          </a:p>
          <a:p>
            <a:pPr algn="ctr"/>
            <a:r>
              <a:rPr lang="ru-RU" sz="2800" b="1" dirty="0" err="1">
                <a:solidFill>
                  <a:srgbClr val="FF0000"/>
                </a:solidFill>
              </a:rPr>
              <a:t>автоматизированности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речи»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56176" y="4578452"/>
            <a:ext cx="2864737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Фактор -2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«нарушение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избирательности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семантических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связей»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2852936"/>
            <a:ext cx="494671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b="1" dirty="0" err="1">
                <a:solidFill>
                  <a:srgbClr val="008000"/>
                </a:solidFill>
              </a:rPr>
              <a:t>Премоторный</a:t>
            </a:r>
            <a:r>
              <a:rPr lang="ru-RU" sz="3600" b="1" dirty="0">
                <a:solidFill>
                  <a:srgbClr val="008000"/>
                </a:solidFill>
              </a:rPr>
              <a:t> синдром</a:t>
            </a:r>
          </a:p>
        </p:txBody>
      </p:sp>
    </p:spTree>
    <p:extLst>
      <p:ext uri="{BB962C8B-B14F-4D97-AF65-F5344CB8AC3E}">
        <p14:creationId xmlns:p14="http://schemas.microsoft.com/office/powerpoint/2010/main" val="9028795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  <a:solidFill>
            <a:srgbClr val="FDEADA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/>
              <a:t>При поражении префронтальных отделов лобных </a:t>
            </a:r>
            <a:r>
              <a:rPr lang="ru-RU" b="1" dirty="0" err="1"/>
              <a:t>долеи</a:t>
            </a:r>
            <a:r>
              <a:rPr lang="ru-RU" b="1" dirty="0"/>
              <a:t>̆ мозга (особенно при массивных «лобных» синдромах) на фоне </a:t>
            </a:r>
            <a:r>
              <a:rPr lang="ru-RU" b="1" dirty="0" err="1"/>
              <a:t>общеи</a:t>
            </a:r>
            <a:r>
              <a:rPr lang="ru-RU" b="1" dirty="0"/>
              <a:t>̆ </a:t>
            </a:r>
            <a:r>
              <a:rPr lang="ru-RU" b="1" dirty="0" err="1"/>
              <a:t>аспонтанности</a:t>
            </a:r>
            <a:r>
              <a:rPr lang="ru-RU" b="1" dirty="0"/>
              <a:t>, адинамии страдают программирование и контроль за </a:t>
            </a:r>
            <a:r>
              <a:rPr lang="ru-RU" b="1" dirty="0" err="1"/>
              <a:t>любои</a:t>
            </a:r>
            <a:r>
              <a:rPr lang="ru-RU" b="1" dirty="0"/>
              <a:t>̆, в том числе и </a:t>
            </a:r>
            <a:r>
              <a:rPr lang="ru-RU" b="1" dirty="0" err="1"/>
              <a:t>интеллектуальнои</a:t>
            </a:r>
            <a:r>
              <a:rPr lang="ru-RU" b="1" dirty="0"/>
              <a:t>̆, деятельностью (независимо от ее содержания) при сохранности отдельных частных «умственных </a:t>
            </a:r>
            <a:r>
              <a:rPr lang="ru-RU" b="1" dirty="0" err="1"/>
              <a:t>действии</a:t>
            </a:r>
            <a:r>
              <a:rPr lang="ru-RU" b="1" dirty="0"/>
              <a:t>̆». </a:t>
            </a:r>
          </a:p>
          <a:p>
            <a:pPr marL="0" indent="0" algn="ctr">
              <a:buNone/>
            </a:pPr>
            <a:r>
              <a:rPr lang="ru-RU" b="1" dirty="0"/>
              <a:t>Таким образом, в этих случаях в интеллектуальных нарушениях участвуют два фактора: </a:t>
            </a:r>
            <a:r>
              <a:rPr lang="ru-RU" b="1" dirty="0">
                <a:solidFill>
                  <a:srgbClr val="FF0000"/>
                </a:solidFill>
              </a:rPr>
              <a:t>фактор активации </a:t>
            </a:r>
            <a:r>
              <a:rPr lang="ru-RU" b="1" dirty="0"/>
              <a:t>и </a:t>
            </a:r>
            <a:r>
              <a:rPr lang="ru-RU" b="1" dirty="0">
                <a:solidFill>
                  <a:srgbClr val="FF0000"/>
                </a:solidFill>
              </a:rPr>
              <a:t>фактор программирования и контроля</a:t>
            </a:r>
            <a:r>
              <a:rPr lang="ru-RU" b="1" dirty="0"/>
              <a:t>.</a:t>
            </a:r>
            <a:br>
              <a:rPr lang="ru-RU" b="1" dirty="0"/>
            </a:b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01194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53792"/>
          <a:stretch/>
        </p:blipFill>
        <p:spPr>
          <a:xfrm>
            <a:off x="179512" y="260648"/>
            <a:ext cx="8856984" cy="6057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289" y="3789040"/>
            <a:ext cx="370666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008000"/>
                </a:solidFill>
              </a:rPr>
              <a:t>Лобный синдром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030" y="116632"/>
            <a:ext cx="222368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Фактор -1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«активации»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8104" y="116632"/>
            <a:ext cx="3480139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Фактор -1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«программирования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и контроля»</a:t>
            </a:r>
          </a:p>
        </p:txBody>
      </p:sp>
      <p:sp>
        <p:nvSpPr>
          <p:cNvPr id="7" name="Овал 6"/>
          <p:cNvSpPr/>
          <p:nvPr/>
        </p:nvSpPr>
        <p:spPr>
          <a:xfrm>
            <a:off x="1259632" y="2852936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8795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rgbClr val="FF0000"/>
                </a:solidFill>
              </a:rPr>
              <a:t>Формы мышления:</a:t>
            </a:r>
            <a:br>
              <a:rPr lang="ru-RU" sz="6600" b="1" dirty="0">
                <a:solidFill>
                  <a:srgbClr val="FF0000"/>
                </a:solidFill>
              </a:rPr>
            </a:br>
            <a:r>
              <a:rPr lang="ru-RU" sz="6600" b="1" dirty="0">
                <a:solidFill>
                  <a:srgbClr val="FF0000"/>
                </a:solidFill>
              </a:rPr>
              <a:t>наглядное (конструктивное) и вербально-логическое (дискурсивное) </a:t>
            </a:r>
          </a:p>
        </p:txBody>
      </p:sp>
    </p:spTree>
    <p:extLst>
      <p:ext uri="{BB962C8B-B14F-4D97-AF65-F5344CB8AC3E}">
        <p14:creationId xmlns:p14="http://schemas.microsoft.com/office/powerpoint/2010/main" val="548638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399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8000"/>
                </a:solidFill>
              </a:rPr>
              <a:t>В монографии «Основы </a:t>
            </a:r>
            <a:r>
              <a:rPr lang="ru-RU" b="1" dirty="0" err="1">
                <a:solidFill>
                  <a:srgbClr val="008000"/>
                </a:solidFill>
              </a:rPr>
              <a:t>нейропсихологии</a:t>
            </a:r>
            <a:r>
              <a:rPr lang="ru-RU" b="1" dirty="0">
                <a:solidFill>
                  <a:srgbClr val="008000"/>
                </a:solidFill>
              </a:rPr>
              <a:t>» (1973) А. Р. </a:t>
            </a:r>
            <a:r>
              <a:rPr lang="ru-RU" b="1" dirty="0" err="1">
                <a:solidFill>
                  <a:srgbClr val="008000"/>
                </a:solidFill>
              </a:rPr>
              <a:t>Лурия</a:t>
            </a:r>
            <a:r>
              <a:rPr lang="ru-RU" b="1" dirty="0">
                <a:solidFill>
                  <a:srgbClr val="008000"/>
                </a:solidFill>
              </a:rPr>
              <a:t> использовал </a:t>
            </a:r>
            <a:r>
              <a:rPr lang="ru-RU" b="1" dirty="0" err="1">
                <a:solidFill>
                  <a:srgbClr val="008000"/>
                </a:solidFill>
              </a:rPr>
              <a:t>инои</a:t>
            </a:r>
            <a:r>
              <a:rPr lang="ru-RU" b="1" dirty="0">
                <a:solidFill>
                  <a:srgbClr val="008000"/>
                </a:solidFill>
              </a:rPr>
              <a:t>̆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принцип анализа </a:t>
            </a:r>
            <a:r>
              <a:rPr lang="ru-RU" b="1" dirty="0">
                <a:solidFill>
                  <a:srgbClr val="008000"/>
                </a:solidFill>
              </a:rPr>
              <a:t>интеллектуальных нарушений при локальных поражениях мозга, взяв за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критерий</a:t>
            </a:r>
            <a:r>
              <a:rPr lang="ru-RU" b="1" dirty="0">
                <a:solidFill>
                  <a:srgbClr val="008000"/>
                </a:solidFill>
              </a:rPr>
              <a:t> классификации 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формы </a:t>
            </a:r>
            <a:r>
              <a:rPr lang="ru-RU" b="1" dirty="0">
                <a:solidFill>
                  <a:srgbClr val="008000"/>
                </a:solidFill>
              </a:rPr>
              <a:t>мышления: 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rgbClr val="660066"/>
                </a:solidFill>
              </a:rPr>
              <a:t>наглядное</a:t>
            </a:r>
            <a:r>
              <a:rPr lang="ru-RU" b="1" i="1" dirty="0">
                <a:solidFill>
                  <a:srgbClr val="008000"/>
                </a:solidFill>
              </a:rPr>
              <a:t> </a:t>
            </a:r>
            <a:r>
              <a:rPr lang="ru-RU" b="1" dirty="0">
                <a:solidFill>
                  <a:srgbClr val="008000"/>
                </a:solidFill>
              </a:rPr>
              <a:t>(</a:t>
            </a:r>
            <a:r>
              <a:rPr lang="ru-RU" b="1" i="1" dirty="0">
                <a:solidFill>
                  <a:srgbClr val="FF0000"/>
                </a:solidFill>
              </a:rPr>
              <a:t>конструктивное</a:t>
            </a:r>
            <a:r>
              <a:rPr lang="ru-RU" b="1" dirty="0">
                <a:solidFill>
                  <a:srgbClr val="008000"/>
                </a:solidFill>
              </a:rPr>
              <a:t>) </a:t>
            </a:r>
            <a:r>
              <a:rPr lang="ru-RU" b="1" i="1" dirty="0">
                <a:solidFill>
                  <a:srgbClr val="008000"/>
                </a:solidFill>
              </a:rPr>
              <a:t>и 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rgbClr val="660066"/>
                </a:solidFill>
              </a:rPr>
              <a:t>вербально-логическое </a:t>
            </a:r>
            <a:r>
              <a:rPr lang="ru-RU" b="1" dirty="0">
                <a:solidFill>
                  <a:srgbClr val="008000"/>
                </a:solidFill>
              </a:rPr>
              <a:t>(</a:t>
            </a:r>
            <a:r>
              <a:rPr lang="ru-RU" b="1" i="1" dirty="0">
                <a:solidFill>
                  <a:srgbClr val="FF0000"/>
                </a:solidFill>
              </a:rPr>
              <a:t>дискурсивное</a:t>
            </a:r>
            <a:r>
              <a:rPr lang="ru-RU" b="1" dirty="0">
                <a:solidFill>
                  <a:srgbClr val="008000"/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5853924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  <a:solidFill>
            <a:srgbClr val="DCE6F2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/>
              <a:t>Более </a:t>
            </a:r>
            <a:r>
              <a:rPr lang="ru-RU" b="1" dirty="0" err="1"/>
              <a:t>традиционныи</a:t>
            </a:r>
            <a:r>
              <a:rPr lang="ru-RU" b="1" dirty="0"/>
              <a:t>̆ подход к изучению проблемы патологии мышления показал, что и </a:t>
            </a:r>
          </a:p>
          <a:p>
            <a:pPr algn="ctr">
              <a:buFont typeface="Wingdings" charset="2"/>
              <a:buChar char="q"/>
            </a:pPr>
            <a:r>
              <a:rPr lang="ru-RU" b="1" dirty="0">
                <a:solidFill>
                  <a:srgbClr val="660066"/>
                </a:solidFill>
              </a:rPr>
              <a:t>наглядно-образные</a:t>
            </a:r>
            <a:r>
              <a:rPr lang="ru-RU" b="1" dirty="0"/>
              <a:t>, и </a:t>
            </a:r>
          </a:p>
          <a:p>
            <a:pPr algn="ctr">
              <a:buFont typeface="Wingdings" charset="2"/>
              <a:buChar char="q"/>
            </a:pPr>
            <a:r>
              <a:rPr lang="ru-RU" b="1" dirty="0">
                <a:solidFill>
                  <a:srgbClr val="660066"/>
                </a:solidFill>
              </a:rPr>
              <a:t>вербально-логические</a:t>
            </a:r>
            <a:r>
              <a:rPr lang="ru-RU" b="1" dirty="0"/>
              <a:t> </a:t>
            </a:r>
          </a:p>
          <a:p>
            <a:pPr marL="0" indent="0" algn="ctr">
              <a:buNone/>
            </a:pPr>
            <a:r>
              <a:rPr lang="ru-RU" b="1" dirty="0"/>
              <a:t>формы мышления </a:t>
            </a:r>
          </a:p>
          <a:p>
            <a:pPr marL="0" indent="0" algn="ctr">
              <a:buNone/>
            </a:pPr>
            <a:r>
              <a:rPr lang="ru-RU" b="1" dirty="0"/>
              <a:t>(как и другие формы </a:t>
            </a:r>
            <a:r>
              <a:rPr lang="ru-RU" b="1" dirty="0" err="1"/>
              <a:t>познавательнои</a:t>
            </a:r>
            <a:r>
              <a:rPr lang="ru-RU" b="1" dirty="0"/>
              <a:t>̆ деятельности) нарушаются при самых разных локальных поражениях мозга, однако характер этих нарушений </a:t>
            </a:r>
          </a:p>
          <a:p>
            <a:pPr marL="0" indent="0" algn="ctr">
              <a:buNone/>
            </a:pPr>
            <a:r>
              <a:rPr lang="ru-RU" b="1" dirty="0"/>
              <a:t>(их качественная специфика) </a:t>
            </a:r>
          </a:p>
          <a:p>
            <a:pPr marL="0" indent="0" algn="ctr">
              <a:buNone/>
            </a:pPr>
            <a:r>
              <a:rPr lang="ru-RU" b="1" dirty="0"/>
              <a:t>при </a:t>
            </a:r>
            <a:r>
              <a:rPr lang="ru-RU" b="1" dirty="0" err="1"/>
              <a:t>разнои</a:t>
            </a:r>
            <a:r>
              <a:rPr lang="ru-RU" b="1" dirty="0"/>
              <a:t>̆ локализации патологического очага </a:t>
            </a:r>
            <a:r>
              <a:rPr lang="ru-RU" b="1" dirty="0">
                <a:solidFill>
                  <a:srgbClr val="660066"/>
                </a:solidFill>
              </a:rPr>
              <a:t>различен</a:t>
            </a:r>
            <a:r>
              <a:rPr lang="ru-RU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89511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  <a:solidFill>
            <a:srgbClr val="DCE6F2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/>
              <a:t>Пример:  поражение префронтальных отделов лобных </a:t>
            </a:r>
            <a:r>
              <a:rPr lang="ru-RU" b="1" dirty="0" err="1"/>
              <a:t>долеи</a:t>
            </a:r>
            <a:r>
              <a:rPr lang="ru-RU" b="1" dirty="0"/>
              <a:t>̆ мозга ведет к </a:t>
            </a:r>
            <a:r>
              <a:rPr lang="ru-RU" b="1" dirty="0">
                <a:solidFill>
                  <a:srgbClr val="FF0000"/>
                </a:solidFill>
              </a:rPr>
              <a:t>дефектам программирования</a:t>
            </a:r>
            <a:r>
              <a:rPr lang="ru-RU" b="1" dirty="0"/>
              <a:t>, к нарушениям </a:t>
            </a:r>
            <a:r>
              <a:rPr lang="ru-RU" b="1" dirty="0">
                <a:solidFill>
                  <a:srgbClr val="FF0000"/>
                </a:solidFill>
              </a:rPr>
              <a:t>регуляторного аспекта </a:t>
            </a:r>
            <a:r>
              <a:rPr lang="ru-RU" b="1" dirty="0" err="1"/>
              <a:t>любои</a:t>
            </a:r>
            <a:r>
              <a:rPr lang="ru-RU" b="1" dirty="0"/>
              <a:t>̆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 (и наглядно-</a:t>
            </a:r>
            <a:r>
              <a:rPr lang="ru-RU" b="1" dirty="0" err="1"/>
              <a:t>образнои</a:t>
            </a:r>
            <a:r>
              <a:rPr lang="ru-RU" b="1" dirty="0"/>
              <a:t>̆, и вербально-</a:t>
            </a:r>
            <a:r>
              <a:rPr lang="ru-RU" b="1" dirty="0" err="1"/>
              <a:t>логическои</a:t>
            </a:r>
            <a:r>
              <a:rPr lang="ru-RU" b="1" dirty="0"/>
              <a:t>̆), </a:t>
            </a:r>
          </a:p>
          <a:p>
            <a:pPr marL="0" indent="0" algn="ctr">
              <a:buNone/>
            </a:pPr>
            <a:r>
              <a:rPr lang="ru-RU" b="1" dirty="0"/>
              <a:t>а поражение теменно-затылочных структур отражается на </a:t>
            </a:r>
            <a:r>
              <a:rPr lang="ru-RU" b="1" dirty="0" err="1">
                <a:solidFill>
                  <a:srgbClr val="FF0000"/>
                </a:solidFill>
              </a:rPr>
              <a:t>операциональном</a:t>
            </a:r>
            <a:r>
              <a:rPr lang="ru-RU" b="1" dirty="0">
                <a:solidFill>
                  <a:srgbClr val="FF0000"/>
                </a:solidFill>
              </a:rPr>
              <a:t> аспекте </a:t>
            </a:r>
            <a:r>
              <a:rPr lang="ru-RU" b="1" dirty="0"/>
              <a:t>разных форм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деятельности, </a:t>
            </a:r>
            <a:r>
              <a:rPr lang="ru-RU" b="1" dirty="0" err="1"/>
              <a:t>основаннои</a:t>
            </a:r>
            <a:r>
              <a:rPr lang="ru-RU" b="1" dirty="0"/>
              <a:t>̆ на пространственном и «</a:t>
            </a:r>
            <a:r>
              <a:rPr lang="ru-RU" b="1" dirty="0" err="1"/>
              <a:t>квазипространственном</a:t>
            </a:r>
            <a:r>
              <a:rPr lang="ru-RU" b="1" dirty="0"/>
              <a:t>» анализе и синтезе. 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42513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4762872" cy="5793507"/>
          </a:xfrm>
          <a:solidFill>
            <a:srgbClr val="DCE6F2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 А. Р. </a:t>
            </a:r>
            <a:r>
              <a:rPr lang="ru-RU" b="1" dirty="0" err="1"/>
              <a:t>Лурия</a:t>
            </a:r>
            <a:r>
              <a:rPr lang="ru-RU" b="1" dirty="0"/>
              <a:t> был убежден в плодотворности основного метода </a:t>
            </a:r>
            <a:r>
              <a:rPr lang="ru-RU" b="1" dirty="0" err="1"/>
              <a:t>нейропсихологического</a:t>
            </a:r>
            <a:r>
              <a:rPr lang="ru-RU" b="1" dirty="0"/>
              <a:t> исследования нарушений мышления — </a:t>
            </a:r>
            <a:r>
              <a:rPr lang="ru-RU" b="1" dirty="0">
                <a:solidFill>
                  <a:srgbClr val="FF0000"/>
                </a:solidFill>
              </a:rPr>
              <a:t>метода синдромного (факторного, системного) анализа</a:t>
            </a:r>
            <a:r>
              <a:rPr lang="ru-RU" b="1" i="1" dirty="0"/>
              <a:t>. </a:t>
            </a:r>
            <a:endParaRPr lang="ru-RU" b="1" dirty="0">
              <a:effectLst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340768"/>
            <a:ext cx="2972048" cy="445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652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rgbClr val="FF0000"/>
                </a:solidFill>
              </a:rPr>
              <a:t>Направления изучения нарушений мышления у больных с локальными поражениями мозга</a:t>
            </a:r>
            <a:endParaRPr lang="ru-RU" sz="6000" b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616622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С конца 60-х — начала 70-х годов XX века началось интенсивное изучение </a:t>
            </a:r>
            <a:r>
              <a:rPr lang="ru-RU" b="1" dirty="0" err="1"/>
              <a:t>особенностеи</a:t>
            </a:r>
            <a:r>
              <a:rPr lang="ru-RU" b="1" dirty="0"/>
              <a:t>̆ нарушений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 в контексте </a:t>
            </a:r>
            <a:r>
              <a:rPr lang="ru-RU" b="1" dirty="0">
                <a:solidFill>
                  <a:srgbClr val="FF0000"/>
                </a:solidFill>
              </a:rPr>
              <a:t>проблемы </a:t>
            </a:r>
            <a:r>
              <a:rPr lang="ru-RU" b="1" dirty="0" err="1">
                <a:solidFill>
                  <a:srgbClr val="FF0000"/>
                </a:solidFill>
              </a:rPr>
              <a:t>межполушарнои</a:t>
            </a:r>
            <a:r>
              <a:rPr lang="ru-RU" b="1" dirty="0">
                <a:solidFill>
                  <a:srgbClr val="FF0000"/>
                </a:solidFill>
              </a:rPr>
              <a:t>̆ асимметрии мозга и межполушарного </a:t>
            </a:r>
            <a:r>
              <a:rPr lang="ru-RU" b="1" dirty="0" err="1">
                <a:solidFill>
                  <a:srgbClr val="FF0000"/>
                </a:solidFill>
              </a:rPr>
              <a:t>взаимодействия</a:t>
            </a:r>
            <a:r>
              <a:rPr lang="ru-RU" b="1" dirty="0"/>
              <a:t>. </a:t>
            </a:r>
          </a:p>
          <a:p>
            <a:pPr marL="0" indent="0" algn="ctr">
              <a:buNone/>
            </a:pPr>
            <a:r>
              <a:rPr lang="ru-RU" b="1" dirty="0"/>
              <a:t>К этим исследованиям побудили </a:t>
            </a:r>
            <a:r>
              <a:rPr lang="ru-RU" b="1" dirty="0">
                <a:solidFill>
                  <a:srgbClr val="FF0000"/>
                </a:solidFill>
              </a:rPr>
              <a:t>операции по расщеплению мозга</a:t>
            </a:r>
            <a:r>
              <a:rPr lang="ru-RU" b="1" dirty="0"/>
              <a:t>, показавшие, что в условиях нарушения межполушарного </a:t>
            </a:r>
            <a:r>
              <a:rPr lang="ru-RU" b="1" dirty="0" err="1"/>
              <a:t>взаимодействия</a:t>
            </a:r>
            <a:r>
              <a:rPr lang="ru-RU" b="1" dirty="0"/>
              <a:t> левое и правое полушария по-разному «решают» разного рода задачи (</a:t>
            </a:r>
            <a:r>
              <a:rPr lang="ru-RU" b="1" dirty="0" err="1"/>
              <a:t>R</a:t>
            </a:r>
            <a:r>
              <a:rPr lang="ru-RU" b="1" dirty="0"/>
              <a:t>. </a:t>
            </a:r>
            <a:r>
              <a:rPr lang="ru-RU" b="1" dirty="0" err="1"/>
              <a:t>W</a:t>
            </a:r>
            <a:r>
              <a:rPr lang="ru-RU" b="1" dirty="0"/>
              <a:t>. </a:t>
            </a:r>
            <a:r>
              <a:rPr lang="ru-RU" b="1" dirty="0" err="1"/>
              <a:t>Sperry</a:t>
            </a:r>
            <a:r>
              <a:rPr lang="ru-RU" b="1" dirty="0"/>
              <a:t>; </a:t>
            </a:r>
            <a:r>
              <a:rPr lang="ru-RU" b="1" dirty="0" err="1"/>
              <a:t>M</a:t>
            </a:r>
            <a:r>
              <a:rPr lang="ru-RU" b="1" dirty="0"/>
              <a:t>. </a:t>
            </a:r>
            <a:r>
              <a:rPr lang="ru-RU" b="1" dirty="0" err="1"/>
              <a:t>S</a:t>
            </a:r>
            <a:r>
              <a:rPr lang="ru-RU" b="1" dirty="0"/>
              <a:t>. </a:t>
            </a:r>
            <a:r>
              <a:rPr lang="ru-RU" b="1" dirty="0" err="1"/>
              <a:t>Gazzaniga</a:t>
            </a:r>
            <a:r>
              <a:rPr lang="ru-RU" b="1" dirty="0"/>
              <a:t> и др.). </a:t>
            </a:r>
          </a:p>
        </p:txBody>
      </p:sp>
    </p:spTree>
    <p:extLst>
      <p:ext uri="{BB962C8B-B14F-4D97-AF65-F5344CB8AC3E}">
        <p14:creationId xmlns:p14="http://schemas.microsoft.com/office/powerpoint/2010/main" val="25618396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dea GAZANIG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48" y="110144"/>
            <a:ext cx="8570616" cy="627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/>
              <a:t>B</a:t>
            </a:r>
            <a:r>
              <a:rPr lang="ru-RU" b="1" dirty="0"/>
              <a:t>з истории изучения нарушений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 в клинике локальных поражений головного мозга, </a:t>
            </a:r>
            <a:r>
              <a:rPr lang="ru-RU" b="1" dirty="0" err="1"/>
              <a:t>известноинтеллектуальные</a:t>
            </a:r>
            <a:r>
              <a:rPr lang="ru-RU" b="1" dirty="0"/>
              <a:t> функции длительное время «приписывались» только левому полушарию. </a:t>
            </a:r>
          </a:p>
          <a:p>
            <a:pPr marL="0" indent="0" algn="ctr">
              <a:buNone/>
            </a:pPr>
            <a:r>
              <a:rPr lang="ru-RU" b="1" dirty="0"/>
              <a:t>Первоначально, в соответствии с взглядами П. Мари (</a:t>
            </a:r>
            <a:r>
              <a:rPr lang="ru-RU" b="1" dirty="0" err="1"/>
              <a:t>P</a:t>
            </a:r>
            <a:r>
              <a:rPr lang="ru-RU" b="1" dirty="0"/>
              <a:t>. </a:t>
            </a:r>
            <a:r>
              <a:rPr lang="ru-RU" b="1" dirty="0" err="1"/>
              <a:t>Marie</a:t>
            </a:r>
            <a:r>
              <a:rPr lang="ru-RU" b="1" dirty="0"/>
              <a:t>, 1906), Г. </a:t>
            </a:r>
            <a:r>
              <a:rPr lang="ru-RU" b="1" dirty="0" err="1"/>
              <a:t>Хеда</a:t>
            </a:r>
            <a:r>
              <a:rPr lang="ru-RU" b="1" dirty="0"/>
              <a:t> (Н. </a:t>
            </a:r>
            <a:r>
              <a:rPr lang="ru-RU" b="1" dirty="0" err="1"/>
              <a:t>Head</a:t>
            </a:r>
            <a:r>
              <a:rPr lang="ru-RU" b="1" dirty="0"/>
              <a:t>, 1920), К. </a:t>
            </a:r>
            <a:r>
              <a:rPr lang="ru-RU" b="1" dirty="0" err="1"/>
              <a:t>Гольдштейна</a:t>
            </a:r>
            <a:r>
              <a:rPr lang="ru-RU" b="1" dirty="0"/>
              <a:t> (К. </a:t>
            </a:r>
            <a:r>
              <a:rPr lang="ru-RU" b="1" dirty="0" err="1"/>
              <a:t>Goldstein</a:t>
            </a:r>
            <a:r>
              <a:rPr lang="ru-RU" b="1" dirty="0"/>
              <a:t>, 1927) и других авторов, считалось, что нарушения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 не только сопровождают афазию, но и являются первичными по отношению к речевым дефектам. </a:t>
            </a:r>
          </a:p>
        </p:txBody>
      </p:sp>
    </p:spTree>
    <p:extLst>
      <p:ext uri="{BB962C8B-B14F-4D97-AF65-F5344CB8AC3E}">
        <p14:creationId xmlns:p14="http://schemas.microsoft.com/office/powerpoint/2010/main" val="7009650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Эти взгляды послужили обоснованием концепции </a:t>
            </a:r>
            <a:r>
              <a:rPr lang="ru-RU" b="1" dirty="0">
                <a:solidFill>
                  <a:srgbClr val="FF0000"/>
                </a:solidFill>
              </a:rPr>
              <a:t>тотального доминирования левого полушария</a:t>
            </a:r>
            <a:r>
              <a:rPr lang="ru-RU" b="1" dirty="0"/>
              <a:t> во всех психических функциях и прежде всего — в интеллектуальных. </a:t>
            </a:r>
          </a:p>
          <a:p>
            <a:pPr marL="0" indent="0" algn="ctr">
              <a:buNone/>
            </a:pPr>
            <a:r>
              <a:rPr lang="ru-RU" b="1" dirty="0"/>
              <a:t>Левое полушарие </a:t>
            </a:r>
            <a:r>
              <a:rPr lang="ru-RU" b="1" dirty="0">
                <a:solidFill>
                  <a:srgbClr val="FF0000"/>
                </a:solidFill>
              </a:rPr>
              <a:t>считалось </a:t>
            </a:r>
            <a:r>
              <a:rPr lang="ru-RU" b="1" dirty="0"/>
              <a:t>доминирующим для концептуального мышления и рассматривалось по отношению к интеллектуальным функциям как эквипотенциальное целое. </a:t>
            </a:r>
          </a:p>
          <a:p>
            <a:pPr marL="0" indent="0" algn="ctr">
              <a:buNone/>
            </a:pPr>
            <a:r>
              <a:rPr lang="ru-RU" b="1" dirty="0"/>
              <a:t>Правому полушарию отводилась </a:t>
            </a:r>
            <a:r>
              <a:rPr lang="ru-RU" b="1" dirty="0">
                <a:solidFill>
                  <a:srgbClr val="FF0000"/>
                </a:solidFill>
              </a:rPr>
              <a:t>роль подчиненного</a:t>
            </a:r>
            <a:r>
              <a:rPr lang="ru-RU" b="1" dirty="0"/>
              <a:t>, второстепенного, не принимающего никакого участия в </a:t>
            </a:r>
            <a:r>
              <a:rPr lang="ru-RU" b="1" dirty="0" err="1"/>
              <a:t>интеллектуальнои</a:t>
            </a:r>
            <a:r>
              <a:rPr lang="ru-RU" b="1" dirty="0"/>
              <a:t>̆ деятельности.</a:t>
            </a:r>
            <a:br>
              <a:rPr lang="ru-RU" b="1" dirty="0"/>
            </a:b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39394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6633"/>
            <a:ext cx="8229600" cy="1944215"/>
          </a:xfrm>
          <a:solidFill>
            <a:srgbClr val="EBF1DE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/>
              <a:t>Под влиянием работ </a:t>
            </a:r>
            <a:r>
              <a:rPr lang="ru-RU" b="1" dirty="0">
                <a:solidFill>
                  <a:srgbClr val="FF0000"/>
                </a:solidFill>
              </a:rPr>
              <a:t>Р. </a:t>
            </a:r>
            <a:r>
              <a:rPr lang="ru-RU" b="1" dirty="0" err="1">
                <a:solidFill>
                  <a:srgbClr val="FF0000"/>
                </a:solidFill>
              </a:rPr>
              <a:t>Сперри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/>
              <a:t>и М. </a:t>
            </a:r>
            <a:r>
              <a:rPr lang="ru-RU" b="1" dirty="0" err="1"/>
              <a:t>Газзаниги</a:t>
            </a:r>
            <a:r>
              <a:rPr lang="ru-RU" b="1" dirty="0"/>
              <a:t> — начался пересмотр </a:t>
            </a:r>
            <a:r>
              <a:rPr lang="ru-RU" b="1" dirty="0" err="1"/>
              <a:t>этои</a:t>
            </a:r>
            <a:r>
              <a:rPr lang="ru-RU" b="1" dirty="0"/>
              <a:t>̆ концепции и все яснее стала вырисовываться роль правого полушария в интеллектуальных процессах.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7128"/>
            <a:ext cx="9144000" cy="469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206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4827</Words>
  <Application>Microsoft Office PowerPoint</Application>
  <PresentationFormat>Экран (4:3)</PresentationFormat>
  <Paragraphs>355</Paragraphs>
  <Slides>115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115</vt:i4>
      </vt:variant>
    </vt:vector>
  </HeadingPairs>
  <TitlesOfParts>
    <vt:vector size="119" baseType="lpstr">
      <vt:lpstr>Arial</vt:lpstr>
      <vt:lpstr>Calibri</vt:lpstr>
      <vt:lpstr>Wingdings</vt:lpstr>
      <vt:lpstr>Тема Office</vt:lpstr>
      <vt:lpstr>Нарушения мышления при локальных поражениях мозга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Стадии (этапы) мыслительной деятельности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 советский период немало сделано для изучения разных аспектов этой проблемы: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Нейрофизиологическая интерпретация психологических параметров</vt:lpstr>
      <vt:lpstr>Поражение  левой височной области  и мышление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Поражение  теменно-затылочных отделов мозга  и мышление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Премоторные отделы левого полушария  и мышление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Графические пробы</vt:lpstr>
      <vt:lpstr>Презентация PowerPoint</vt:lpstr>
      <vt:lpstr>Презентация PowerPoint</vt:lpstr>
      <vt:lpstr>Префронтальные отделы левого полушария  и мышление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Факторный анализ при нарушениях мышления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мышления: наглядное (конструктивное) и вербально-логическое (дискурсивное)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Company>ЧОКТГВВ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Нарушения мышления при локальных поражениях мозга лекция №16 нейропсихология</dc:title>
  <dc:creator>ЭЭГ</dc:creator>
  <cp:lastModifiedBy>Бэла Панеш</cp:lastModifiedBy>
  <cp:revision>134</cp:revision>
  <dcterms:created xsi:type="dcterms:W3CDTF">2013-07-15T03:48:12Z</dcterms:created>
  <dcterms:modified xsi:type="dcterms:W3CDTF">2023-11-24T09:16:57Z</dcterms:modified>
</cp:coreProperties>
</file>