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9" r:id="rId3"/>
    <p:sldMasterId id="2147483712" r:id="rId4"/>
  </p:sldMasterIdLst>
  <p:notesMasterIdLst>
    <p:notesMasterId r:id="rId59"/>
  </p:notesMasterIdLst>
  <p:sldIdLst>
    <p:sldId id="256" r:id="rId5"/>
    <p:sldId id="257" r:id="rId6"/>
    <p:sldId id="258" r:id="rId7"/>
    <p:sldId id="259" r:id="rId8"/>
    <p:sldId id="270" r:id="rId9"/>
    <p:sldId id="263" r:id="rId10"/>
    <p:sldId id="260" r:id="rId11"/>
    <p:sldId id="272" r:id="rId12"/>
    <p:sldId id="271" r:id="rId13"/>
    <p:sldId id="264" r:id="rId14"/>
    <p:sldId id="261" r:id="rId15"/>
    <p:sldId id="262" r:id="rId16"/>
    <p:sldId id="266" r:id="rId17"/>
    <p:sldId id="267" r:id="rId18"/>
    <p:sldId id="269" r:id="rId19"/>
    <p:sldId id="273" r:id="rId20"/>
    <p:sldId id="274" r:id="rId21"/>
    <p:sldId id="268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3" r:id="rId30"/>
    <p:sldId id="294" r:id="rId31"/>
    <p:sldId id="295" r:id="rId32"/>
    <p:sldId id="315" r:id="rId33"/>
    <p:sldId id="316" r:id="rId34"/>
    <p:sldId id="317" r:id="rId35"/>
    <p:sldId id="318" r:id="rId36"/>
    <p:sldId id="319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283" r:id="rId46"/>
    <p:sldId id="304" r:id="rId47"/>
    <p:sldId id="305" r:id="rId48"/>
    <p:sldId id="306" r:id="rId49"/>
    <p:sldId id="307" r:id="rId50"/>
    <p:sldId id="308" r:id="rId51"/>
    <p:sldId id="309" r:id="rId52"/>
    <p:sldId id="311" r:id="rId53"/>
    <p:sldId id="312" r:id="rId54"/>
    <p:sldId id="313" r:id="rId55"/>
    <p:sldId id="314" r:id="rId56"/>
    <p:sldId id="286" r:id="rId57"/>
    <p:sldId id="275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338D7C"/>
    <a:srgbClr val="BBA791"/>
    <a:srgbClr val="D8C5B6"/>
    <a:srgbClr val="A7CBA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7358" autoAdjust="0"/>
  </p:normalViewPr>
  <p:slideViewPr>
    <p:cSldViewPr>
      <p:cViewPr varScale="1">
        <p:scale>
          <a:sx n="79" d="100"/>
          <a:sy n="79" d="100"/>
        </p:scale>
        <p:origin x="-1469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2B89280-6381-420E-98EE-A092062CD325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757DED4-545B-4297-BAD6-7C6D586DA1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60D1B5-DDCA-4319-8BDC-C569D49870A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1A961-6096-442D-90E2-439AD7F5C0A1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7607-946F-4DC3-9255-DE24D272D7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BC5CB-E098-4FC2-88A9-EF0DB1073105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57876-08D0-4E61-82FE-41952D9EA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9AF8C-C2FD-41FE-AFBC-EEAC5EFB437C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7ED23-A400-4109-8533-68C62DDA55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9EC8A-3B05-452B-B212-EB238DB32FD1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7FAF3-8DDD-4EEE-8DD1-2649536DD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044EE-C9BF-461F-A2F7-B70A1481088D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CAF6D-577F-4AFC-BCD8-0D3E2E328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F78B8-E2C0-4CFB-BFC9-893E62A839DD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6E895-9646-45E9-A68C-CD63CFFB3D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F6DD-98E1-4AA9-A78D-D6EB79D55B3D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74F3B-0CB8-4DE1-A0D3-ACB7370DA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9C1F5-22FE-423F-94EB-D9A623B940CE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92391-ED9A-44D5-AC3E-CDF3DA66D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2C712-D1A0-4DC5-8648-E06562D0C087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B7F8E-9D0E-41EC-B61B-C2BC8D5CE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851E1-9DCE-4D45-B52F-0A9C5641F5C2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3700-4B66-430E-AE16-05A427B3A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0C5CD-1F32-47D4-93C1-353404902A30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59D9D-9702-4586-A2AE-36439448B5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67FFA-440A-4CEC-84FA-2911E75973FE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F549B-58D5-467A-9D63-089A98F95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327EE-BE82-4A23-B967-398561B7104C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5C36F-56C1-4A14-8B72-5A3965DC4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D0FD-1AF0-41A5-97FD-BA4F365B02DD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9168-1DC4-4C21-9882-581CEDE1A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EFF37-E09B-4004-9296-1E3079BF129D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7F73-5754-4F94-80AF-3447E8837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A7CB-D0B1-4644-943D-8532EF6B1738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E113A-3F4D-4358-95D8-AE5A73E7F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E402F-196E-4F3F-84A2-7513F052B795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39113-4A7E-4E3E-9C9B-573D5E7D9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9F38-B00F-4A81-B48A-702576E442F4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CE933-8DC7-4195-ACB7-686BB5D3E4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AA778-B242-4C6B-9305-188C4179FF40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53CEC-1B13-45CB-88B8-D1403A5C5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pic>
        <p:nvPicPr>
          <p:cNvPr id="5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/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70D99-672F-457E-82FC-CBCD679EFC3B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814BF-68DD-4853-92F6-4596AEBAA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85512-D285-4A6A-A47A-FA94AFF3FA43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92B6-C2AC-453F-8762-B424873B0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rcRect/>
          <a:stretch>
            <a:fillRect/>
          </a:stretch>
        </p:blipFill>
        <p:spPr bwMode="auto">
          <a:xfrm>
            <a:off x="0" y="161925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2A313-D711-43F8-9086-A8EDE0B13B63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59B1-DDB3-49F7-ABEB-3AA8E61932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30854-7DF7-411B-A331-88C04DC53044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7F1E9-CC2F-42EE-BCA0-0CF4DA8CB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D3A9-21C9-4022-819E-A163278FB93E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2E64F-CBBA-44CF-B463-7F1B1C56E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00ECC-0884-477B-8FE9-772F5ACD5A63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54350-F2E8-40DE-B0B8-C906F4940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B1D5-9262-4A6E-A91A-95DD6F97245C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7D897-ACE9-48DE-9AE9-AB49F5EA6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9"/>
          <p:cNvSpPr/>
          <p:nvPr/>
        </p:nvSpPr>
        <p:spPr>
          <a:xfrm>
            <a:off x="1463675" y="1847850"/>
            <a:ext cx="3089275" cy="3089275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 rtlCol="0"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51976-8AE0-4949-81F9-0DD28EA0738A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7B1C-0A00-42D2-9418-A9CB4F427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241EE-09F7-4F46-9617-5831EE96BA92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28F8D-D1F1-4E26-98E6-926D052E14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D4B37-D4FD-42C1-84B4-568C03DD06DB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F7E23-7B57-4F82-AEF2-F5F5865B2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5675E-4F23-4752-85AD-0AE02CFE92BC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4F7E-7203-47EC-9947-71BF9D4CF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35D03-EB32-4E31-9735-2C61D1DCCA87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D373-A17E-43FD-B275-615AD9B43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76A5B-F43E-46D3-A094-00F6153EFE30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41452-2A45-4CEA-BAA2-BC1F470BEC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20413-A91B-4A51-80FD-B21E76B4D91E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1ED2C-8E58-46B0-84ED-D3DEC8503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F46CE-4838-4F08-830E-D132A1B0977C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A17CF-EBD3-4F57-949E-166093093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E39AA-F47A-47E8-9E2A-D013DD4A72CE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3DF37-291B-4F4D-A63B-EAFEBAB53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C0954-CC08-4CAF-8E3C-43CFCF2C058C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4FA09-7AA1-4FE9-B5F0-243E1495C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6275-F2FD-4588-93A6-AA99D14071AF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430B-04B5-4374-BC26-8D4B98C20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822B-8699-448B-9F4C-4F7396748E21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D3F50-00FE-411B-B4F9-4313920F5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BFAC7-49D6-4146-9DA6-6E56370610F8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9C31D-B951-4455-A164-1BE883B8F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D0E49-A26A-4242-8E57-4085D9CBBC78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EEF1F-46C2-4292-BD48-F7C6D45E0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DBA26-C93F-4AD8-8B8B-E87B1DAD22E0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E38B4-2BE8-4A02-9934-AAA427B8F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65B2C-ECB2-4819-9F14-64E50F57A8F9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F334A-5183-4054-B5CF-D2071BB32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15729-E0A2-4E9A-95C9-01D3BE966BE1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022B-1D67-41E9-9817-4948989DE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38EB6-1FEA-4D13-B143-400078EA57C3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1597E-A48A-4276-ACD1-7C93AB961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6BE4-6EA8-4F14-9B28-6A0382E54F82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4336A-4FD4-4698-8277-BEBAC1A2E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7C6D1-1BF6-4666-9C7C-90C043003FED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29F03-1226-48D4-AFAD-265AB90637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1548B-50DA-487D-A967-F5389B92B64B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A01EF-5E25-472C-BF37-7B97CB08BF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0826C-7B62-4796-AFC0-BED461C6FAC8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C5D07-ADE1-4422-9406-3A4C61A9E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4000">
              <a:srgbClr val="D8C5B6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902493-8FE6-46AA-84C5-68275EECE0CA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7E9C83-BE73-4928-81A8-A4534E9404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  <p:sldLayoutId id="2147483731" r:id="rId3"/>
    <p:sldLayoutId id="2147483730" r:id="rId4"/>
    <p:sldLayoutId id="2147483729" r:id="rId5"/>
    <p:sldLayoutId id="2147483728" r:id="rId6"/>
    <p:sldLayoutId id="2147483727" r:id="rId7"/>
    <p:sldLayoutId id="2147483726" r:id="rId8"/>
    <p:sldLayoutId id="2147483725" r:id="rId9"/>
    <p:sldLayoutId id="2147483724" r:id="rId10"/>
    <p:sldLayoutId id="2147483723" r:id="rId11"/>
    <p:sldLayoutId id="2147483722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339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459F9E-4CA8-4E0E-959B-373C4A864907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8E444E-406F-4233-A02A-F7EF15D81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3" r:id="rId2"/>
    <p:sldLayoutId id="2147483761" r:id="rId3"/>
    <p:sldLayoutId id="2147483742" r:id="rId4"/>
    <p:sldLayoutId id="2147483741" r:id="rId5"/>
    <p:sldLayoutId id="2147483740" r:id="rId6"/>
    <p:sldLayoutId id="2147483739" r:id="rId7"/>
    <p:sldLayoutId id="2147483738" r:id="rId8"/>
    <p:sldLayoutId id="2147483737" r:id="rId9"/>
    <p:sldLayoutId id="2147483736" r:id="rId10"/>
    <p:sldLayoutId id="2147483735" r:id="rId11"/>
    <p:sldLayoutId id="214748373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window3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76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057400"/>
            <a:ext cx="640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aseline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74635F-F25B-4B5E-BA3F-B385C217CED6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438" y="6364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baseline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DD8C08-89F5-44ED-9D2C-8DFD6DF04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49" r:id="rId7"/>
    <p:sldLayoutId id="2147483748" r:id="rId8"/>
    <p:sldLayoutId id="2147483768" r:id="rId9"/>
    <p:sldLayoutId id="2147483747" r:id="rId10"/>
    <p:sldLayoutId id="2147483746" r:id="rId11"/>
    <p:sldLayoutId id="214748374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600" kern="1200" cap="all" spc="3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indent="-27305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v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096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5251BA-E091-4910-903D-85B6F4ED34F2}" type="datetimeFigureOut">
              <a:rPr lang="ru-RU"/>
              <a:pPr>
                <a:defRPr/>
              </a:pPr>
              <a:t>23.08.2022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8FCA74-5A15-4758-9BC8-D81AC04D7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59" r:id="rId2"/>
    <p:sldLayoutId id="2147483769" r:id="rId3"/>
    <p:sldLayoutId id="2147483758" r:id="rId4"/>
    <p:sldLayoutId id="2147483757" r:id="rId5"/>
    <p:sldLayoutId id="2147483756" r:id="rId6"/>
    <p:sldLayoutId id="2147483755" r:id="rId7"/>
    <p:sldLayoutId id="2147483754" r:id="rId8"/>
    <p:sldLayoutId id="2147483753" r:id="rId9"/>
    <p:sldLayoutId id="2147483752" r:id="rId10"/>
    <p:sldLayoutId id="2147483751" r:id="rId11"/>
    <p:sldLayoutId id="214748375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Book Antiqua" pitchFamily="18" charset="0"/>
              </a:rPr>
              <a:t>Нейропсихологические методы обследования. Нейропсихологический тест.</a:t>
            </a:r>
            <a:endParaRPr lang="ru-RU" b="1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476500"/>
            <a:ext cx="4176713" cy="37703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96325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1800" dirty="0" smtClean="0">
                <a:latin typeface="Book Antiqua" pitchFamily="18" charset="0"/>
              </a:rPr>
              <a:t/>
            </a:r>
            <a:br>
              <a:rPr lang="ru-RU" sz="1800" dirty="0" smtClean="0">
                <a:latin typeface="Book Antiqua" pitchFamily="18" charset="0"/>
              </a:rPr>
            </a:br>
            <a:r>
              <a:rPr lang="ru-RU" sz="1800" dirty="0" smtClean="0">
                <a:latin typeface="Book Antiqua" pitchFamily="18" charset="0"/>
              </a:rPr>
              <a:t/>
            </a:r>
            <a:br>
              <a:rPr lang="ru-RU" sz="1800" dirty="0" smtClean="0">
                <a:latin typeface="Book Antiqua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Book Antiqua" pitchFamily="18" charset="0"/>
              </a:rPr>
              <a:t>К </a:t>
            </a:r>
            <a:r>
              <a:rPr lang="ru-RU" sz="2000" dirty="0">
                <a:solidFill>
                  <a:srgbClr val="FFFF00"/>
                </a:solidFill>
                <a:latin typeface="Book Antiqua" pitchFamily="18" charset="0"/>
              </a:rPr>
              <a:t>наиболее разработанным и распространенным методам оценки синдромов в нейропсихологии относится </a:t>
            </a:r>
            <a:r>
              <a:rPr lang="ru-RU" sz="2000" u="sng" dirty="0">
                <a:latin typeface="Book Antiqua" pitchFamily="18" charset="0"/>
              </a:rPr>
              <a:t>система </a:t>
            </a:r>
            <a:r>
              <a:rPr lang="ru-RU" sz="2000" u="sng" dirty="0" smtClean="0">
                <a:latin typeface="Book Antiqua" pitchFamily="18" charset="0"/>
              </a:rPr>
              <a:t>приемов ( методов ), </a:t>
            </a:r>
            <a:r>
              <a:rPr lang="ru-RU" sz="2000" dirty="0">
                <a:solidFill>
                  <a:srgbClr val="FFFF00"/>
                </a:solidFill>
                <a:latin typeface="Book Antiqua" pitchFamily="18" charset="0"/>
              </a:rPr>
              <a:t>сведенная </a:t>
            </a:r>
            <a:r>
              <a:rPr lang="ru-RU" sz="2000" dirty="0" err="1">
                <a:solidFill>
                  <a:srgbClr val="FFFF00"/>
                </a:solidFill>
                <a:latin typeface="Book Antiqua" pitchFamily="18" charset="0"/>
              </a:rPr>
              <a:t>Лурия</a:t>
            </a:r>
            <a:r>
              <a:rPr lang="ru-RU" sz="2000" dirty="0">
                <a:solidFill>
                  <a:srgbClr val="FFFF00"/>
                </a:solidFill>
                <a:latin typeface="Book Antiqua" pitchFamily="18" charset="0"/>
              </a:rPr>
              <a:t> в логически целостный блок и направленная на </a:t>
            </a:r>
            <a:r>
              <a:rPr lang="ru-RU" sz="2000" dirty="0" smtClean="0">
                <a:solidFill>
                  <a:srgbClr val="FFFF00"/>
                </a:solidFill>
                <a:latin typeface="Book Antiqua" pitchFamily="18" charset="0"/>
              </a:rPr>
              <a:t>выявление </a:t>
            </a:r>
            <a:r>
              <a:rPr lang="ru-RU" sz="2000" dirty="0">
                <a:solidFill>
                  <a:srgbClr val="FFFF00"/>
                </a:solidFill>
                <a:latin typeface="Book Antiqua" pitchFamily="18" charset="0"/>
              </a:rPr>
              <a:t>и </a:t>
            </a:r>
            <a:r>
              <a:rPr lang="ru-RU" sz="2000" dirty="0" smtClean="0">
                <a:solidFill>
                  <a:srgbClr val="FFFF00"/>
                </a:solidFill>
                <a:latin typeface="Book Antiqua" pitchFamily="18" charset="0"/>
              </a:rPr>
              <a:t>описание </a:t>
            </a:r>
            <a:r>
              <a:rPr lang="ru-RU" sz="2000" dirty="0">
                <a:solidFill>
                  <a:srgbClr val="FFFF00"/>
                </a:solidFill>
                <a:latin typeface="Book Antiqua" pitchFamily="18" charset="0"/>
              </a:rPr>
              <a:t>принципиальных сторон психических потерь при локальных поражениях мозга без явной точной количественной их оценки. </a:t>
            </a:r>
            <a:r>
              <a:rPr lang="ru-RU" sz="2000" dirty="0" smtClean="0">
                <a:solidFill>
                  <a:srgbClr val="FFFF00"/>
                </a:solidFill>
                <a:latin typeface="Book Antiqua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Book Antiqua" pitchFamily="18" charset="0"/>
              </a:rPr>
            </a:br>
            <a:r>
              <a:rPr lang="ru-RU" sz="2000" dirty="0" smtClean="0">
                <a:latin typeface="Book Antiqua" pitchFamily="18" charset="0"/>
              </a:rPr>
              <a:t/>
            </a:r>
            <a:br>
              <a:rPr lang="ru-RU" sz="2000" dirty="0" smtClean="0">
                <a:latin typeface="Book Antiqua" pitchFamily="18" charset="0"/>
              </a:rPr>
            </a:br>
            <a:r>
              <a:rPr lang="ru-RU" sz="2000" dirty="0" smtClean="0">
                <a:latin typeface="Book Antiqua" pitchFamily="18" charset="0"/>
              </a:rPr>
              <a:t>Эта </a:t>
            </a:r>
            <a:r>
              <a:rPr lang="ru-RU" sz="2000" dirty="0">
                <a:latin typeface="Book Antiqua" pitchFamily="18" charset="0"/>
              </a:rPr>
              <a:t>схема включает: </a:t>
            </a:r>
          </a:p>
        </p:txBody>
      </p:sp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163513" y="2060575"/>
            <a:ext cx="88725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Book Antiqua" pitchFamily="18" charset="0"/>
              </a:rPr>
              <a:t>1) формальное описание больного, историю его болезни и результаты различных лабораторных и аппаратурных обследований ( ЭЭГ, биохимия и т. п.); </a:t>
            </a:r>
          </a:p>
          <a:p>
            <a:r>
              <a:rPr lang="ru-RU">
                <a:latin typeface="Book Antiqua" pitchFamily="18" charset="0"/>
              </a:rPr>
              <a:t>2) общее описание психического статуса больного - состояние сознания, способность ориентироваться в месте и времени, уровень критики и эмоционального фона; </a:t>
            </a:r>
          </a:p>
          <a:p>
            <a:r>
              <a:rPr lang="ru-RU">
                <a:latin typeface="Book Antiqua" pitchFamily="18" charset="0"/>
              </a:rPr>
              <a:t>3) исследования произвольного и непроизвольного внимания; </a:t>
            </a:r>
          </a:p>
          <a:p>
            <a:r>
              <a:rPr lang="ru-RU">
                <a:latin typeface="Book Antiqua" pitchFamily="18" charset="0"/>
              </a:rPr>
              <a:t>4) исследования эмоциональных реакций на основании жалоб больного, по оценке им лиц на фотографиях, сюжетных картин; </a:t>
            </a:r>
          </a:p>
          <a:p>
            <a:r>
              <a:rPr lang="ru-RU">
                <a:latin typeface="Book Antiqua" pitchFamily="18" charset="0"/>
              </a:rPr>
              <a:t>5) исследования зрительного гнозиса - по реальным объектам, контурным изображениям, при предъявлении различных цветов, лиц, букв и цифр; </a:t>
            </a:r>
          </a:p>
          <a:p>
            <a:r>
              <a:rPr lang="ru-RU">
                <a:latin typeface="Book Antiqua" pitchFamily="18" charset="0"/>
              </a:rPr>
              <a:t>6) исследования соматосенсорного гнозиса с помощью проб узнавания объектов на ощупь, на прикосновение; </a:t>
            </a:r>
          </a:p>
          <a:p>
            <a:r>
              <a:rPr lang="ru-RU">
                <a:latin typeface="Book Antiqua" pitchFamily="18" charset="0"/>
              </a:rPr>
              <a:t>7) исследования слухового гнозиса при узнавании мелодий, при локализации источника звука, повторении ритмов; </a:t>
            </a:r>
            <a:br>
              <a:rPr lang="ru-RU">
                <a:latin typeface="Book Antiqua" pitchFamily="18" charset="0"/>
              </a:rPr>
            </a:br>
            <a:endParaRPr lang="ru-RU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1800" smtClean="0">
              <a:latin typeface="Book Antiqua" pitchFamily="18" charset="0"/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323850" y="1341438"/>
            <a:ext cx="85725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>
              <a:latin typeface="Book Antiqua" pitchFamily="18" charset="0"/>
            </a:endParaRPr>
          </a:p>
          <a:p>
            <a:endParaRPr lang="ru-RU" sz="1600">
              <a:latin typeface="Book Antiqua" pitchFamily="18" charset="0"/>
            </a:endParaRPr>
          </a:p>
          <a:p>
            <a:endParaRPr lang="ru-RU" sz="1600">
              <a:latin typeface="Book Antiqua" pitchFamily="18" charset="0"/>
            </a:endParaRPr>
          </a:p>
          <a:p>
            <a:endParaRPr lang="ru-RU" sz="1600">
              <a:latin typeface="Book Antiqua" pitchFamily="18" charset="0"/>
            </a:endParaRPr>
          </a:p>
          <a:p>
            <a:endParaRPr lang="ru-RU" sz="1600">
              <a:latin typeface="Book Antiqua" pitchFamily="18" charset="0"/>
            </a:endParaRPr>
          </a:p>
          <a:p>
            <a:r>
              <a:rPr lang="ru-RU" sz="1600">
                <a:latin typeface="Book Antiqua" pitchFamily="18" charset="0"/>
              </a:rPr>
              <a:t/>
            </a:r>
            <a:br>
              <a:rPr lang="ru-RU" sz="1600">
                <a:latin typeface="Book Antiqua" pitchFamily="18" charset="0"/>
              </a:rPr>
            </a:br>
            <a:r>
              <a:rPr lang="ru-RU" sz="1600">
                <a:latin typeface="Book Antiqua" pitchFamily="18" charset="0"/>
              </a:rPr>
              <a:t/>
            </a:r>
            <a:br>
              <a:rPr lang="ru-RU" sz="1600">
                <a:latin typeface="Book Antiqua" pitchFamily="18" charset="0"/>
              </a:rPr>
            </a:br>
            <a:endParaRPr lang="ru-RU" sz="1600">
              <a:latin typeface="Book Antiqua" pitchFamily="18" charset="0"/>
            </a:endParaRPr>
          </a:p>
          <a:p>
            <a:r>
              <a:rPr lang="ru-RU" sz="1600">
                <a:latin typeface="Book Antiqua" pitchFamily="18" charset="0"/>
              </a:rPr>
              <a:t>10) исследования письма - букв, слов и фраз; </a:t>
            </a:r>
            <a:br>
              <a:rPr lang="ru-RU" sz="1600">
                <a:latin typeface="Book Antiqua" pitchFamily="18" charset="0"/>
              </a:rPr>
            </a:br>
            <a:r>
              <a:rPr lang="ru-RU" sz="1600">
                <a:latin typeface="Book Antiqua" pitchFamily="18" charset="0"/>
              </a:rPr>
              <a:t/>
            </a:r>
            <a:br>
              <a:rPr lang="ru-RU" sz="1600">
                <a:latin typeface="Book Antiqua" pitchFamily="18" charset="0"/>
              </a:rPr>
            </a:br>
            <a:r>
              <a:rPr lang="ru-RU" sz="1600">
                <a:latin typeface="Book Antiqua" pitchFamily="18" charset="0"/>
              </a:rPr>
              <a:t>11) исследования чтения - букв, бессмысленных и осмысленных фраз и неверно написанных слов; </a:t>
            </a:r>
            <a:br>
              <a:rPr lang="ru-RU" sz="1600">
                <a:latin typeface="Book Antiqua" pitchFamily="18" charset="0"/>
              </a:rPr>
            </a:br>
            <a:r>
              <a:rPr lang="ru-RU" sz="1600">
                <a:latin typeface="Book Antiqua" pitchFamily="18" charset="0"/>
              </a:rPr>
              <a:t/>
            </a:r>
            <a:br>
              <a:rPr lang="ru-RU" sz="1600">
                <a:latin typeface="Book Antiqua" pitchFamily="18" charset="0"/>
              </a:rPr>
            </a:br>
            <a:r>
              <a:rPr lang="ru-RU" sz="1600">
                <a:latin typeface="Book Antiqua" pitchFamily="18" charset="0"/>
              </a:rPr>
              <a:t>12) исследования памяти - на слова, картинки, рассказы; </a:t>
            </a:r>
            <a:br>
              <a:rPr lang="ru-RU" sz="1600">
                <a:latin typeface="Book Antiqua" pitchFamily="18" charset="0"/>
              </a:rPr>
            </a:br>
            <a:r>
              <a:rPr lang="ru-RU" sz="1600">
                <a:latin typeface="Book Antiqua" pitchFamily="18" charset="0"/>
              </a:rPr>
              <a:t/>
            </a:r>
            <a:br>
              <a:rPr lang="ru-RU" sz="1600">
                <a:latin typeface="Book Antiqua" pitchFamily="18" charset="0"/>
              </a:rPr>
            </a:br>
            <a:r>
              <a:rPr lang="ru-RU" sz="1600">
                <a:latin typeface="Book Antiqua" pitchFamily="18" charset="0"/>
              </a:rPr>
              <a:t>13) исследования системы счета; </a:t>
            </a:r>
            <a:br>
              <a:rPr lang="ru-RU" sz="1600">
                <a:latin typeface="Book Antiqua" pitchFamily="18" charset="0"/>
              </a:rPr>
            </a:br>
            <a:r>
              <a:rPr lang="ru-RU" sz="1600">
                <a:latin typeface="Book Antiqua" pitchFamily="18" charset="0"/>
              </a:rPr>
              <a:t/>
            </a:r>
            <a:br>
              <a:rPr lang="ru-RU" sz="1600">
                <a:latin typeface="Book Antiqua" pitchFamily="18" charset="0"/>
              </a:rPr>
            </a:br>
            <a:r>
              <a:rPr lang="ru-RU" sz="1600">
                <a:latin typeface="Book Antiqua" pitchFamily="18" charset="0"/>
              </a:rPr>
              <a:t>14) исследования интеллектуальных процессов - понимания рассказов, решения задач, правильности окончания фраз, понимания аналогий и противоположностей, переносного и обобщающего смысла, умения классифицировать.</a:t>
            </a:r>
            <a:br>
              <a:rPr lang="ru-RU" sz="1600">
                <a:latin typeface="Book Antiqua" pitchFamily="18" charset="0"/>
              </a:rPr>
            </a:br>
            <a:endParaRPr lang="ru-RU" sz="160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344488"/>
            <a:ext cx="3532187" cy="2649537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4067175" y="188913"/>
            <a:ext cx="50768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>
              <a:latin typeface="Book Antiqua" pitchFamily="18" charset="0"/>
            </a:endParaRPr>
          </a:p>
          <a:p>
            <a:r>
              <a:rPr lang="ru-RU" sz="1600">
                <a:latin typeface="Book Antiqua" pitchFamily="18" charset="0"/>
              </a:rPr>
              <a:t>8) исследования движений и действий при выполнении последних по инструкции, при установке позы, а также оценивание координации, результатов копирования, рисования, предметных действий, адекватность символических движений; </a:t>
            </a:r>
          </a:p>
          <a:p>
            <a:r>
              <a:rPr lang="ru-RU" sz="1600">
                <a:latin typeface="Book Antiqua" pitchFamily="18" charset="0"/>
              </a:rPr>
              <a:t/>
            </a:r>
            <a:br>
              <a:rPr lang="ru-RU" sz="1600">
                <a:latin typeface="Book Antiqua" pitchFamily="18" charset="0"/>
              </a:rPr>
            </a:br>
            <a:r>
              <a:rPr lang="ru-RU" sz="1600">
                <a:latin typeface="Book Antiqua" pitchFamily="18" charset="0"/>
              </a:rPr>
              <a:t>9) исследования речи - через беседу, повторение звуков и слов, называние предметов, понимание речи и редко встречаемых слов, логико-грамматических конструкций; </a:t>
            </a:r>
            <a:br>
              <a:rPr lang="ru-RU" sz="1600">
                <a:latin typeface="Book Antiqua" pitchFamily="18" charset="0"/>
              </a:rPr>
            </a:br>
            <a:endParaRPr lang="ru-RU" sz="16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6562" name="Прямоугольник 4"/>
          <p:cNvSpPr>
            <a:spLocks noChangeArrowheads="1"/>
          </p:cNvSpPr>
          <p:nvPr/>
        </p:nvSpPr>
        <p:spPr bwMode="auto">
          <a:xfrm>
            <a:off x="250825" y="188913"/>
            <a:ext cx="856932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Book Antiqua" pitchFamily="18" charset="0"/>
              </a:rPr>
              <a:t>     Сейчас потребность в школьных нейропсихологах в нашей стране очень велика. Это вызвано тем, что именно специалисты данного профиля могут квалифицированно решить следующие важные задачи: выявить сильные и слабые стороны ребенка надежным и валидным способом; предсказать, до какой степени особенности обработки информации будут влиять на развитие психических функций и обучение.</a:t>
            </a:r>
          </a:p>
          <a:p>
            <a:r>
              <a:rPr lang="ru-RU">
                <a:latin typeface="Book Antiqua" pitchFamily="18" charset="0"/>
              </a:rPr>
              <a:t>     Функциональные отклонения, определяемые при нейропсихологическом обследовании, позволяют выбрать метод направленного коррекционно-восстановительного обучения.</a:t>
            </a:r>
          </a:p>
          <a:p>
            <a:r>
              <a:rPr lang="ru-RU">
                <a:latin typeface="Book Antiqua" pitchFamily="18" charset="0"/>
              </a:rPr>
              <a:t>     В связи со всем, выше перечисленным, остановимся на схеме нейропсихологического исследования, направленного  на обследование детей преимущественно дошкольного и младшего школьного возраста.</a:t>
            </a:r>
          </a:p>
          <a:p>
            <a:endParaRPr lang="ru-RU">
              <a:latin typeface="Book Antiqua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0413" y="3716338"/>
            <a:ext cx="4383087" cy="274320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107950" y="3716338"/>
            <a:ext cx="424815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Book Antiqua" pitchFamily="18" charset="0"/>
              </a:rPr>
              <a:t>Структура исследования:</a:t>
            </a:r>
          </a:p>
          <a:p>
            <a:r>
              <a:rPr lang="ru-RU">
                <a:latin typeface="Book Antiqua" pitchFamily="18" charset="0"/>
              </a:rPr>
              <a:t>1. Подготовка к исследованию. Беседа.</a:t>
            </a:r>
          </a:p>
          <a:p>
            <a:r>
              <a:rPr lang="ru-RU">
                <a:latin typeface="Book Antiqua" pitchFamily="18" charset="0"/>
              </a:rPr>
              <a:t>2. Нейропсихологическое  обследование.</a:t>
            </a:r>
          </a:p>
          <a:p>
            <a:r>
              <a:rPr lang="ru-RU">
                <a:latin typeface="Book Antiqua" pitchFamily="18" charset="0"/>
              </a:rPr>
              <a:t>3. Нейропсихологический анализ нарушений. Топический анализ (</a:t>
            </a:r>
            <a:r>
              <a:rPr lang="ru-RU" sz="1400">
                <a:latin typeface="Book Antiqua" pitchFamily="18" charset="0"/>
              </a:rPr>
              <a:t>итог дедуктивного логического процесса, включающий анализ данных неврологического осмотра и результатов объективных методов исследования)</a:t>
            </a:r>
            <a:r>
              <a:rPr lang="ru-RU">
                <a:latin typeface="Book Antiqua" pitchFamily="18" charset="0"/>
              </a:rPr>
              <a:t>.</a:t>
            </a:r>
            <a:endParaRPr lang="ru-RU" sz="14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" y="188913"/>
            <a:ext cx="31289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198813" y="115888"/>
            <a:ext cx="5945187" cy="3694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Book Antiqua" pitchFamily="18" charset="0"/>
                <a:cs typeface="+mn-cs"/>
              </a:rPr>
              <a:t>ПОДГОТОВКА К ИССЛЕДОВАНИЮ. БЕСЕДА.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Book Antiqua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latin typeface="Book Antiqua" pitchFamily="18" charset="0"/>
                <a:cs typeface="+mn-cs"/>
              </a:rPr>
              <a:t>Исследование проводится в отдельной комнате, за столом (не должно быть посторонних людей, ярких плакатов и игрушек, которые отвлекали бы внимание ребенка от работы)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latin typeface="Book Antiqua" pitchFamily="18" charset="0"/>
                <a:cs typeface="+mn-cs"/>
              </a:rPr>
              <a:t>Предварительная беседа, с целью расположить ребенка к себе, вызвать его доверие (оцениваются личностные особенности ребенка, адекватность его поведения, критичность,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>
              <a:latin typeface="Book Antiqua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88" y="2852738"/>
            <a:ext cx="8712200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Book Antiqua" pitchFamily="18" charset="0"/>
                <a:cs typeface="+mn-cs"/>
              </a:rPr>
              <a:t>отношение к членам семьи, друзьям, воспитателям в детском саду, учителям в школе.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latin typeface="Book Antiqua" pitchFamily="18" charset="0"/>
                <a:cs typeface="+mn-cs"/>
              </a:rPr>
              <a:t>Задания на выявление явных или скрытых признаков </a:t>
            </a:r>
            <a:r>
              <a:rPr lang="ru-RU" dirty="0" err="1">
                <a:latin typeface="Book Antiqua" pitchFamily="18" charset="0"/>
                <a:cs typeface="+mn-cs"/>
              </a:rPr>
              <a:t>левшества</a:t>
            </a:r>
            <a:r>
              <a:rPr lang="ru-RU" dirty="0">
                <a:latin typeface="Book Antiqua" pitchFamily="18" charset="0"/>
                <a:cs typeface="+mn-cs"/>
              </a:rPr>
              <a:t>, моторного или сенсорного доминирования: определение "ведущей" руки в быту, "ведущей" ноги, "ведущих" глаза, уха.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Book Antiqu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Book Antiqua" pitchFamily="18" charset="0"/>
                <a:cs typeface="+mn-cs"/>
              </a:rPr>
              <a:t>Определяется коэффициент </a:t>
            </a:r>
            <a:r>
              <a:rPr lang="ru-RU" sz="1400" dirty="0" err="1">
                <a:latin typeface="Book Antiqua" pitchFamily="18" charset="0"/>
                <a:cs typeface="+mn-cs"/>
              </a:rPr>
              <a:t>левшества</a:t>
            </a:r>
            <a:r>
              <a:rPr lang="ru-RU" sz="1400" dirty="0">
                <a:latin typeface="Book Antiqua" pitchFamily="18" charset="0"/>
                <a:cs typeface="+mn-cs"/>
              </a:rPr>
              <a:t> - в виде дроби, в числителе которой проставляется количество проб, выявивших </a:t>
            </a:r>
            <a:r>
              <a:rPr lang="ru-RU" sz="1400" dirty="0" err="1">
                <a:latin typeface="Book Antiqua" pitchFamily="18" charset="0"/>
                <a:cs typeface="+mn-cs"/>
              </a:rPr>
              <a:t>левшество</a:t>
            </a:r>
            <a:r>
              <a:rPr lang="ru-RU" sz="1400" dirty="0">
                <a:latin typeface="Book Antiqua" pitchFamily="18" charset="0"/>
                <a:cs typeface="+mn-cs"/>
              </a:rPr>
              <a:t>, а в знаменателе общее число проведенных проб.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Book Antiqua" pitchFamily="18" charset="0"/>
                <a:cs typeface="+mn-cs"/>
              </a:rPr>
              <a:t> Обычно проводится не менее 11 проб: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Book Antiqua" pitchFamily="18" charset="0"/>
                <a:cs typeface="+mn-cs"/>
              </a:rPr>
              <a:t>1 - 4 "ведущая" рука в быту (при письме, при пользовании ложкой, зубной щеткой, расческой);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Book Antiqua" pitchFamily="18" charset="0"/>
                <a:cs typeface="+mn-cs"/>
              </a:rPr>
              <a:t>5 - перекрест пальцев обеих рук (при праворукости правый большой палец располагается сверху);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Book Antiqua" pitchFamily="18" charset="0"/>
                <a:cs typeface="+mn-cs"/>
              </a:rPr>
              <a:t>6 - перекрест рук на груди (при праворукости правая рука сверху);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Book Antiqua" pitchFamily="18" charset="0"/>
                <a:cs typeface="+mn-cs"/>
              </a:rPr>
              <a:t>7 - </a:t>
            </a:r>
            <a:r>
              <a:rPr lang="ru-RU" sz="1400" dirty="0" err="1">
                <a:latin typeface="Book Antiqua" pitchFamily="18" charset="0"/>
                <a:cs typeface="+mn-cs"/>
              </a:rPr>
              <a:t>аплодирование</a:t>
            </a:r>
            <a:r>
              <a:rPr lang="ru-RU" sz="1400" dirty="0">
                <a:latin typeface="Book Antiqua" pitchFamily="18" charset="0"/>
                <a:cs typeface="+mn-cs"/>
              </a:rPr>
              <a:t> (при праворукости правая рука сверху и активнее);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Book Antiqua" pitchFamily="18" charset="0"/>
                <a:cs typeface="+mn-cs"/>
              </a:rPr>
              <a:t>8 - "ведущая" рука при игре с мячом;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Book Antiqua" pitchFamily="18" charset="0"/>
                <a:cs typeface="+mn-cs"/>
              </a:rPr>
              <a:t>9 - предпочтение стороны при подпрыгивании на одной ноге;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Book Antiqua" pitchFamily="18" charset="0"/>
                <a:cs typeface="+mn-cs"/>
              </a:rPr>
              <a:t>10 - предпочтение одного глаза при пользовании "подзорной трубой", свернутой из листа бумаги;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Book Antiqua" pitchFamily="18" charset="0"/>
                <a:cs typeface="+mn-cs"/>
              </a:rPr>
              <a:t>11 - предпочтение уха при прослушивании </a:t>
            </a:r>
            <a:r>
              <a:rPr lang="ru-RU" sz="1400" dirty="0" err="1">
                <a:latin typeface="Book Antiqua" pitchFamily="18" charset="0"/>
                <a:cs typeface="+mn-cs"/>
              </a:rPr>
              <a:t>тикания</a:t>
            </a:r>
            <a:r>
              <a:rPr lang="ru-RU" sz="1400" dirty="0">
                <a:latin typeface="Book Antiqua" pitchFamily="18" charset="0"/>
                <a:cs typeface="+mn-cs"/>
              </a:rPr>
              <a:t> часов.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7800" y="115888"/>
            <a:ext cx="87122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Book Antiqua" pitchFamily="18" charset="0"/>
                <a:cs typeface="+mn-cs"/>
              </a:rPr>
              <a:t>НЕЙРОПСИХОЛОГИЧЕСКОЕ ОБСЛЕДОВАНИЕ.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Book Antiqu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latin typeface="Book Antiqua" pitchFamily="18" charset="0"/>
                <a:cs typeface="+mn-cs"/>
              </a:rPr>
              <a:t>Требования.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Book Antiqua" pitchFamily="18" charset="0"/>
                <a:cs typeface="+mn-cs"/>
              </a:rPr>
              <a:t>Проводится строго по прилагаемой схеме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Book Antiqua" pitchFamily="18" charset="0"/>
                <a:cs typeface="+mn-cs"/>
              </a:rPr>
              <a:t>Все наблюдения в процессе проведения проб заносятся в протокол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Book Antiqua" pitchFamily="18" charset="0"/>
                <a:cs typeface="+mn-cs"/>
              </a:rPr>
              <a:t>В случае невозможности проведения исследования (при истощении внимания ребенка, плохом его самочувствии и т. п.), в протоколе необходимо указать номера пропущенных проб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Book Antiqua" pitchFamily="18" charset="0"/>
                <a:cs typeface="+mn-cs"/>
              </a:rPr>
              <a:t>Предъявление заданий ведется по списку проб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Book Antiqua" pitchFamily="18" charset="0"/>
                <a:cs typeface="+mn-cs"/>
              </a:rPr>
              <a:t>Исследователь должен убедиться в том, что задание понято ребенком и в случае неправильного выполнения - повторить инструкцию.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75" y="3357563"/>
            <a:ext cx="2544763" cy="330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8612" name="TextBox 6"/>
          <p:cNvSpPr txBox="1">
            <a:spLocks noChangeArrowheads="1"/>
          </p:cNvSpPr>
          <p:nvPr/>
        </p:nvSpPr>
        <p:spPr bwMode="auto">
          <a:xfrm>
            <a:off x="179388" y="3213100"/>
            <a:ext cx="6249987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Book Antiqua" pitchFamily="18" charset="0"/>
              </a:rPr>
              <a:t>Ребенку предъявляется 67 проб, которые отнесены в 14 групп в соответствии с исследуемой функцией. Кинестетическая основа движений исследуется с помощью проб на воспроизведение различных положений пальцев руки и включает выполнение задания по зрительному образцу (пробы 1-6), по тактильному образцу (пробы 7-9), а также воспроизведение позы с одной руки на другую (пробы 11 - 14). Исследование пространственного праксиса проводится с помощью проб с 15 по 21, при которых ребенок воспроизводит определенное положение руки по отношению к различным частям тела, а динамического праксиса (пробы 22-27) включают пробы на смену трех положений кисти, рисования заданного узора правой рукой; самостоятельное значение имеет проба на реципрокную координацию движений.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7463"/>
            <a:ext cx="8785225" cy="283210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</a:t>
            </a:r>
            <a:r>
              <a:rPr lang="ru-RU" sz="1600" dirty="0" err="1">
                <a:latin typeface="Book Antiqua" pitchFamily="18" charset="0"/>
                <a:cs typeface="+mn-cs"/>
              </a:rPr>
              <a:t>Слухо</a:t>
            </a:r>
            <a:r>
              <a:rPr lang="ru-RU" sz="1600" dirty="0">
                <a:latin typeface="Book Antiqua" pitchFamily="18" charset="0"/>
                <a:cs typeface="+mn-cs"/>
              </a:rPr>
              <a:t>-моторная координация исследуется с помощью проб 28-36 и включает оценку ритмов, воспроизведение их по слуховому образцу или устной инструкции.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Book Antiqua" pitchFamily="18" charset="0"/>
                <a:cs typeface="+mn-cs"/>
              </a:rPr>
              <a:t> </a:t>
            </a:r>
            <a:r>
              <a:rPr lang="ru-RU" sz="1600" dirty="0" err="1">
                <a:latin typeface="Book Antiqua" pitchFamily="18" charset="0"/>
                <a:cs typeface="+mn-cs"/>
              </a:rPr>
              <a:t>Стереогноз</a:t>
            </a:r>
            <a:r>
              <a:rPr lang="ru-RU" sz="1600" dirty="0">
                <a:latin typeface="Book Antiqua" pitchFamily="18" charset="0"/>
                <a:cs typeface="+mn-cs"/>
              </a:rPr>
              <a:t> исследуется с помощью проб 37-38, а зрительный </a:t>
            </a:r>
            <a:r>
              <a:rPr lang="ru-RU" sz="1600" dirty="0" err="1">
                <a:latin typeface="Book Antiqua" pitchFamily="18" charset="0"/>
                <a:cs typeface="+mn-cs"/>
              </a:rPr>
              <a:t>гнозис</a:t>
            </a:r>
            <a:r>
              <a:rPr lang="ru-RU" sz="1600" dirty="0">
                <a:latin typeface="Book Antiqua" pitchFamily="18" charset="0"/>
                <a:cs typeface="+mn-cs"/>
              </a:rPr>
              <a:t> - 39-42. Исследованию сенсорной, моторной, номинативной функции речи посвящены 43-47 пробы. С помощью проб 48-51 исследуется </a:t>
            </a:r>
            <a:r>
              <a:rPr lang="ru-RU" sz="1600" dirty="0" err="1">
                <a:latin typeface="Book Antiqua" pitchFamily="18" charset="0"/>
                <a:cs typeface="+mn-cs"/>
              </a:rPr>
              <a:t>слухо</a:t>
            </a:r>
            <a:r>
              <a:rPr lang="ru-RU" sz="1600" dirty="0">
                <a:latin typeface="Book Antiqua" pitchFamily="18" charset="0"/>
                <a:cs typeface="+mn-cs"/>
              </a:rPr>
              <a:t>-речевая память, а при проведении проб 56-57-зрительная. Отдельно проводятся пробы, соответствующие исследованию рисования (52-54), чтения (58), письма (59-64), счета (65). В завершении исследования ребенку предлагаются простейшие задачи (66-67).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  <a:cs typeface="+mn-cs"/>
              </a:rPr>
              <a:t>Приведем примеры проб.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Book Antiqu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Book Antiqua" pitchFamily="18" charset="0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2276872"/>
          <a:ext cx="8928992" cy="445516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092454"/>
                <a:gridCol w="48365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 Antiqua" pitchFamily="18" charset="0"/>
                        </a:rPr>
                        <a:t>Функции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 Antiqua" pitchFamily="18" charset="0"/>
                        </a:rPr>
                        <a:t>Описание проб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 Antiqua" pitchFamily="18" charset="0"/>
                        </a:rPr>
                        <a:t>1. КИНЕСТЕТИЧЕСКИЙ ПРАКСИС  </a:t>
                      </a:r>
                    </a:p>
                    <a:p>
                      <a:r>
                        <a:rPr lang="ru-RU" sz="1600" dirty="0" smtClean="0">
                          <a:latin typeface="Book Antiqua" pitchFamily="18" charset="0"/>
                        </a:rPr>
                        <a:t> 1 а. Выполнение по зрительному образцу</a:t>
                      </a:r>
                    </a:p>
                    <a:p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 Antiqua" pitchFamily="18" charset="0"/>
                        </a:rPr>
                        <a:t>Ребёнку предлагается воспроизводить                                                                                     заданные положения пальцев руки.                                                                             Соединить 1 и 2 пальцы в кольцо.                                                                                  Пальцы сжаты в кулак, 2 и 3 пальцы вытянуты.                                                                                 Пальцы сжаты в кулак, 2 и 5 пальцы вытянуты.                                                                                 То же левой рукой.</a:t>
                      </a:r>
                    </a:p>
                    <a:p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 Antiqua" pitchFamily="18" charset="0"/>
                        </a:rPr>
                        <a:t>1 б. Выполнение по тактильному образцу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 Antiqua" pitchFamily="18" charset="0"/>
                        </a:rPr>
                        <a:t>Глаза ребенка закрыты.                                                                                 Исследователь придает руке ребенка                                                                                  определенную позу, а затем снимает ее                                                                                Ребенок должен воспроизвести позу той же                                                                                 рукой.                                                                                Пальцы сжаты в кулак. 2 и 3 пальцы вытянуты.                                                                             Пальцы сжаты в кулак. 2 и 5 пальцы вытянуты.</a:t>
                      </a:r>
                    </a:p>
                    <a:p>
                      <a:r>
                        <a:rPr lang="ru-RU" sz="1600" dirty="0" smtClean="0">
                          <a:latin typeface="Book Antiqua" pitchFamily="18" charset="0"/>
                        </a:rPr>
                        <a:t>То же левой рукой. </a:t>
                      </a:r>
                    </a:p>
                    <a:p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476672"/>
          <a:ext cx="8608718" cy="56388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4304359"/>
                <a:gridCol w="430435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5. СТЕРЕОГНОЗ.</a:t>
                      </a:r>
                      <a:endParaRPr lang="ru-RU" sz="1600" b="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 Глаза ребенка закрыты. Исследователь вкладывает предмет в его руку, Ребенок должен на ощупь узнать его (используются хорошо знакомые предметы по три в каждую руку: расческа, ключ, булавка)</a:t>
                      </a:r>
                    </a:p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   Ощупывание предметов правой рукой. </a:t>
                      </a:r>
                    </a:p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   Ощупывание предметов левой рукой. </a:t>
                      </a:r>
                      <a:endParaRPr lang="ru-RU" sz="1600" b="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8. СЛУХО - РЕЧЕВАЯ ПАМЯТЬ.</a:t>
                      </a:r>
                    </a:p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8 а. Запоминание 2-х групп по 3 слова.</a:t>
                      </a:r>
                      <a:endParaRPr lang="ru-RU" sz="1600" b="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Ребенку предлагается повторить слова: "холод, цветок, книга". После этого предъявляется вторая группа слов: "слон, вода, пол". Затем спрашивают: "Какая была 1-я группа слов?", а после этого: "Какие слова были во 2-й группе?". Процедура повторяется не более 5 раз.</a:t>
                      </a:r>
                      <a:endParaRPr lang="ru-RU" sz="1600" b="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10. ЗРИТЕЛЬНАЯ ПАМЯТЬ.</a:t>
                      </a:r>
                    </a:p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10 а. Запоминание невербальных стимулов.	</a:t>
                      </a:r>
                    </a:p>
                    <a:p>
                      <a:endParaRPr lang="ru-RU" sz="1600" b="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Ребёнку предлагается срисовать 5 фигур:           после чего образец убирается и ребёнок должен воспроизвести его по памяти.</a:t>
                      </a:r>
                    </a:p>
                    <a:p>
                      <a:r>
                        <a:rPr lang="ru-RU" sz="1600" b="0" dirty="0" smtClean="0">
                          <a:latin typeface="Book Antiqua" pitchFamily="18" charset="0"/>
                        </a:rPr>
                        <a:t>   При невозможности - образец показывается опять, но не более 5 раз. Задание выполняется правой рукой. </a:t>
                      </a:r>
                    </a:p>
                    <a:p>
                      <a:endParaRPr lang="ru-RU" sz="1600" b="0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706" name="Прямоугольник 2"/>
          <p:cNvSpPr>
            <a:spLocks noChangeArrowheads="1"/>
          </p:cNvSpPr>
          <p:nvPr/>
        </p:nvSpPr>
        <p:spPr bwMode="auto">
          <a:xfrm>
            <a:off x="23813" y="488950"/>
            <a:ext cx="4429125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u="sng">
              <a:latin typeface="Book Antiqua" pitchFamily="18" charset="0"/>
            </a:endParaRPr>
          </a:p>
          <a:p>
            <a:endParaRPr lang="ru-RU" u="sng">
              <a:latin typeface="Book Antiqua" pitchFamily="18" charset="0"/>
            </a:endParaRPr>
          </a:p>
          <a:p>
            <a:r>
              <a:rPr lang="ru-RU" u="sng">
                <a:latin typeface="Book Antiqua" pitchFamily="18" charset="0"/>
              </a:rPr>
              <a:t>Проба "Зеркальные буквы" </a:t>
            </a:r>
          </a:p>
          <a:p>
            <a:r>
              <a:rPr lang="ru-RU">
                <a:latin typeface="Book Antiqua" pitchFamily="18" charset="0"/>
              </a:rPr>
              <a:t>И.: "Покажи, какая из букв написана правильно". Более сложным вариантом является нахождение "неправильных" цифр и букв в слогах и словах.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1363" y="700088"/>
            <a:ext cx="4427537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Прямоугольник 3"/>
          <p:cNvSpPr>
            <a:spLocks noChangeArrowheads="1"/>
          </p:cNvSpPr>
          <p:nvPr/>
        </p:nvSpPr>
        <p:spPr bwMode="auto">
          <a:xfrm>
            <a:off x="4424363" y="3213100"/>
            <a:ext cx="46815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u="sng">
              <a:latin typeface="Book Antiqua" pitchFamily="18" charset="0"/>
            </a:endParaRPr>
          </a:p>
          <a:p>
            <a:endParaRPr lang="ru-RU" u="sng">
              <a:latin typeface="Book Antiqua" pitchFamily="18" charset="0"/>
            </a:endParaRPr>
          </a:p>
          <a:p>
            <a:r>
              <a:rPr lang="ru-RU" u="sng">
                <a:latin typeface="Book Antiqua" pitchFamily="18" charset="0"/>
              </a:rPr>
              <a:t>Проба Бентона. </a:t>
            </a:r>
          </a:p>
          <a:p>
            <a:r>
              <a:rPr lang="ru-RU">
                <a:latin typeface="Book Antiqua" pitchFamily="18" charset="0"/>
              </a:rPr>
              <a:t>Экспериментатор показывает ребенку один из верхних образцов, затем закрывает его и просит показать этот образец на нижнем эталоне. В случае затруднений образец не закрывается и остается открытым для сравнения.</a:t>
            </a:r>
          </a:p>
          <a:p>
            <a:r>
              <a:rPr lang="ru-RU">
                <a:latin typeface="Book Antiqua" pitchFamily="18" charset="0"/>
              </a:rPr>
              <a:t>Справа приведен более сложный вариант; его можно использовать после 7-8 лет.</a:t>
            </a:r>
          </a:p>
        </p:txBody>
      </p:sp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107950" y="44450"/>
            <a:ext cx="871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Book Antiqua" pitchFamily="18" charset="0"/>
              </a:rPr>
              <a:t>Пространственные представления.Пространственный гнозис </a:t>
            </a:r>
          </a:p>
        </p:txBody>
      </p:sp>
      <p:pic>
        <p:nvPicPr>
          <p:cNvPr id="727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3317875"/>
            <a:ext cx="41703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sz="2000" dirty="0">
              <a:latin typeface="Book Antiqua" pitchFamily="18" charset="0"/>
            </a:endParaRPr>
          </a:p>
        </p:txBody>
      </p:sp>
      <p:sp>
        <p:nvSpPr>
          <p:cNvPr id="73730" name="TextBox 4"/>
          <p:cNvSpPr txBox="1">
            <a:spLocks noChangeArrowheads="1"/>
          </p:cNvSpPr>
          <p:nvPr/>
        </p:nvSpPr>
        <p:spPr bwMode="auto">
          <a:xfrm>
            <a:off x="228600" y="2997200"/>
            <a:ext cx="86407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Lucida Sans" pitchFamily="34" charset="0"/>
              <a:buAutoNum type="arabicPeriod"/>
            </a:pPr>
            <a:endParaRPr lang="ru-RU">
              <a:latin typeface="Times New Roman" pitchFamily="18" charset="0"/>
            </a:endParaRPr>
          </a:p>
          <a:p>
            <a:pPr marL="342900" indent="-342900">
              <a:buFont typeface="Lucida Sans" pitchFamily="34" charset="0"/>
              <a:buAutoNum type="arabicPeriod"/>
            </a:pPr>
            <a:endParaRPr lang="ru-RU">
              <a:latin typeface="Times New Roman" pitchFamily="18" charset="0"/>
            </a:endParaRPr>
          </a:p>
          <a:p>
            <a:pPr marL="342900" indent="-342900">
              <a:buFont typeface="Lucida Sans" pitchFamily="34" charset="0"/>
              <a:buAutoNum type="arabicPeriod"/>
            </a:pPr>
            <a:endParaRPr lang="ru-RU">
              <a:latin typeface="Times New Roman" pitchFamily="18" charset="0"/>
            </a:endParaRPr>
          </a:p>
          <a:p>
            <a:pPr marL="342900" indent="-342900">
              <a:buFont typeface="Lucida Sans" pitchFamily="34" charset="0"/>
              <a:buAutoNum type="arabicPeriod"/>
            </a:pPr>
            <a:endParaRPr lang="ru-RU">
              <a:latin typeface="Times New Roman" pitchFamily="18" charset="0"/>
            </a:endParaRPr>
          </a:p>
          <a:p>
            <a:pPr marL="342900" indent="-342900">
              <a:buFont typeface="Lucida Sans" pitchFamily="34" charset="0"/>
              <a:buAutoNum type="arabicPeriod"/>
            </a:pPr>
            <a:endParaRPr lang="ru-RU">
              <a:latin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290513"/>
            <a:ext cx="3705225" cy="2663825"/>
          </a:xfrm>
          <a:prstGeom prst="rect">
            <a:avLst/>
          </a:prstGeom>
          <a:noFill/>
          <a:ln w="38100">
            <a:solidFill>
              <a:srgbClr val="FF5050"/>
            </a:solidFill>
            <a:miter lim="800000"/>
            <a:headEnd/>
            <a:tailEnd/>
          </a:ln>
        </p:spPr>
      </p:pic>
      <p:sp>
        <p:nvSpPr>
          <p:cNvPr id="73732" name="TextBox 2"/>
          <p:cNvSpPr txBox="1">
            <a:spLocks noChangeArrowheads="1"/>
          </p:cNvSpPr>
          <p:nvPr/>
        </p:nvSpPr>
        <p:spPr bwMode="auto">
          <a:xfrm>
            <a:off x="3924300" y="260350"/>
            <a:ext cx="5111750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>
                <a:latin typeface="Book Antiqua" pitchFamily="18" charset="0"/>
              </a:rPr>
              <a:t>АНАЛИЗ  РЕЗУЛЬТАТОВ</a:t>
            </a:r>
          </a:p>
          <a:p>
            <a:endParaRPr lang="ru-RU" sz="2000" b="1" u="sng">
              <a:latin typeface="Book Antiqua" pitchFamily="18" charset="0"/>
            </a:endParaRPr>
          </a:p>
          <a:p>
            <a:r>
              <a:rPr lang="ru-RU">
                <a:latin typeface="Book Antiqua" pitchFamily="18" charset="0"/>
              </a:rPr>
              <a:t>нейропсихологического исследования представляет определенные трудности. Для упрощения задачи исследователя разработана специальная формализованная схема, в которой, на основании опыта нейропсихологического обследования детей, приводятся наиболее значимые нарушения проб, а также их психофизиологическая</a:t>
            </a:r>
          </a:p>
        </p:txBody>
      </p:sp>
      <p:sp>
        <p:nvSpPr>
          <p:cNvPr id="73733" name="TextBox 3"/>
          <p:cNvSpPr txBox="1">
            <a:spLocks noChangeArrowheads="1"/>
          </p:cNvSpPr>
          <p:nvPr/>
        </p:nvSpPr>
        <p:spPr bwMode="auto">
          <a:xfrm>
            <a:off x="180975" y="3141663"/>
            <a:ext cx="88550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Book Antiqua" pitchFamily="18" charset="0"/>
              </a:rPr>
              <a:t>трактовка и возможная локализация функциональной недостаточности в коре больших полушарий. Учитывая направленность серии проб на исследование определенной функции, выявленные нарушения носят суммарный характер, обобщая результаты исследований не отдельной пробы, а отдельной функции.     </a:t>
            </a:r>
          </a:p>
          <a:p>
            <a:r>
              <a:rPr lang="ru-RU">
                <a:latin typeface="Book Antiqua" pitchFamily="18" charset="0"/>
              </a:rPr>
              <a:t>     Так, нарушения кинестетического праксиса (пробы 1 - 14) могут иметь 6 вариантов с 1.1. до 1.6. (в нумерации - нарушений принят код, в котором первая цифра соответствует номеру функций, вторая - нарушению, а третья - выполнению пробы правой или левой рукой). В зависимости от характера нарушения функций варьируется психофизиологическая оценка.</a:t>
            </a:r>
          </a:p>
          <a:p>
            <a:r>
              <a:rPr lang="ru-RU">
                <a:latin typeface="Book Antiqua" pitchFamily="18" charset="0"/>
              </a:rPr>
              <a:t>     Таким образом интерпретация результатов нейропсихологического исследования строится не только на констатации, но и на квалификации симптомов нейропсихологических процессов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539750" y="1963738"/>
            <a:ext cx="82804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 b="1">
                <a:latin typeface="Constantia" pitchFamily="18" charset="0"/>
              </a:rPr>
              <a:t>Исследования Л.С. Выготского положили начало научному анализу системного строения различных психических процессов, разработке путей компенсации нарушенных высших психических функций. Впервые Л.С. Выготский, наблюдая за процессами психического развития ребенка, пришел к выводу о последовательном формировании высших психических функций человека и последовательном прижизненном изменении их мозговой организации как основной закономерности психического развития</a:t>
            </a:r>
            <a:r>
              <a:rPr lang="ru-RU" b="1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2200" b="1" u="sng" dirty="0" smtClean="0">
                <a:latin typeface="Book Antiqua" pitchFamily="18" charset="0"/>
              </a:rPr>
              <a:t>Нейропсихология </a:t>
            </a:r>
            <a:r>
              <a:rPr lang="ru-RU" sz="2200" b="1" dirty="0" smtClean="0">
                <a:latin typeface="Book Antiqua" pitchFamily="18" charset="0"/>
              </a:rPr>
              <a:t>- это наука, изучающая мозговые механизмы психических функций на материале локальных поражений мозга или наука, изучающая мозговую организацию психических процессов</a:t>
            </a:r>
            <a:r>
              <a:rPr lang="ru-RU" sz="2200" i="1" dirty="0" smtClean="0">
                <a:latin typeface="Book Antiqua" pitchFamily="18" charset="0"/>
              </a:rPr>
              <a:t>. </a:t>
            </a:r>
            <a:br>
              <a:rPr lang="ru-RU" sz="2200" i="1" dirty="0" smtClean="0">
                <a:latin typeface="Book Antiqua" pitchFamily="18" charset="0"/>
              </a:rPr>
            </a:br>
            <a:r>
              <a:rPr lang="ru-RU" sz="2000" dirty="0" smtClean="0">
                <a:latin typeface="Book Antiqua" pitchFamily="18" charset="0"/>
              </a:rPr>
              <a:t/>
            </a:r>
            <a:br>
              <a:rPr lang="ru-RU" sz="2000" dirty="0" smtClean="0">
                <a:latin typeface="Book Antiqua" pitchFamily="18" charset="0"/>
              </a:rPr>
            </a:b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1268413"/>
            <a:ext cx="2201862" cy="275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79388" y="1398588"/>
            <a:ext cx="62642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Book Antiqua" pitchFamily="18" charset="0"/>
              </a:rPr>
              <a:t>Новое направление в психологии - нейропсихологию – создал </a:t>
            </a:r>
            <a:r>
              <a:rPr lang="ru-RU" b="1">
                <a:latin typeface="Book Antiqua" pitchFamily="18" charset="0"/>
              </a:rPr>
              <a:t>Александр Романович Лурия </a:t>
            </a:r>
            <a:r>
              <a:rPr lang="ru-RU">
                <a:latin typeface="Book Antiqua" pitchFamily="18" charset="0"/>
              </a:rPr>
              <a:t>( 1902-1977 ), ученый с мировым именем, родившийся и выросший в Казани. Именно он создал теорию локализации высших психических функций и разработал нейропсихологические пробы (специальные задания и тесты), которые используются всеми нейропсихологами и по сей день. Нейропсихология имеет ряд существенных особенностей, отличающих её от  </a:t>
            </a:r>
          </a:p>
          <a:p>
            <a:r>
              <a:rPr lang="ru-RU">
                <a:latin typeface="Book Antiqua" pitchFamily="18" charset="0"/>
              </a:rPr>
              <a:t>                                     аналогичных концепций.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933825"/>
            <a:ext cx="2049462" cy="282733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56325" name="TextBox 4"/>
          <p:cNvSpPr txBox="1">
            <a:spLocks noChangeArrowheads="1"/>
          </p:cNvSpPr>
          <p:nvPr/>
        </p:nvSpPr>
        <p:spPr bwMode="auto">
          <a:xfrm>
            <a:off x="2259013" y="4152900"/>
            <a:ext cx="6777037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   </a:t>
            </a:r>
            <a:r>
              <a:rPr lang="ru-RU">
                <a:latin typeface="Book Antiqua" pitchFamily="18" charset="0"/>
              </a:rPr>
              <a:t>Это прежде всего опора на общепсихологические идеи</a:t>
            </a:r>
          </a:p>
          <a:p>
            <a:r>
              <a:rPr lang="ru-RU" b="1">
                <a:latin typeface="Book Antiqua" pitchFamily="18" charset="0"/>
              </a:rPr>
              <a:t>Льва Семёновича Выготского</a:t>
            </a:r>
            <a:r>
              <a:rPr lang="ru-RU">
                <a:latin typeface="Book Antiqua" pitchFamily="18" charset="0"/>
              </a:rPr>
              <a:t>( 1896-1934 ) и его школы, к которым относятся представления о культурно-историческом происхождении, опосредованности, системности и иерархичности строения психики человека и, прежде всего, наиболее специфичных для него высших психических функций ( «единицы анализа психики и её нарушений»).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1800" b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</a:rPr>
              <a:t>Нейропсихологическое обследование проводится детям с различными нарушениями</a:t>
            </a:r>
            <a:r>
              <a:rPr lang="ru-RU" sz="1800" smtClean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  <a:br>
              <a:rPr lang="ru-RU" sz="1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18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18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18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6019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600200"/>
            <a:ext cx="8207375" cy="4708525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700" b="1" smtClean="0">
                <a:solidFill>
                  <a:srgbClr val="FF6600"/>
                </a:solidFill>
                <a:latin typeface="Constantia" pitchFamily="18" charset="0"/>
              </a:rPr>
              <a:t>1</a:t>
            </a:r>
            <a:r>
              <a:rPr lang="ru-RU" sz="1700" b="1" smtClean="0">
                <a:latin typeface="Constantia" pitchFamily="18" charset="0"/>
              </a:rPr>
              <a:t> </a:t>
            </a:r>
            <a:r>
              <a:rPr lang="ru-RU" sz="1400" smtClean="0">
                <a:latin typeface="Constantia" pitchFamily="18" charset="0"/>
              </a:rPr>
              <a:t>с тяжелыми очаговыми поражениями головного мозга с целью создания индивидуальной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программы восстановления высших психических функций (последствия тяжелых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нейроинфекций, черепно-мозговой травмы);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700" b="1" smtClean="0">
                <a:solidFill>
                  <a:srgbClr val="FF6600"/>
                </a:solidFill>
                <a:latin typeface="Constantia" pitchFamily="18" charset="0"/>
              </a:rPr>
              <a:t>2</a:t>
            </a:r>
            <a:r>
              <a:rPr lang="ru-RU" sz="1700" b="1" smtClean="0">
                <a:latin typeface="Constantia" pitchFamily="18" charset="0"/>
              </a:rPr>
              <a:t> </a:t>
            </a:r>
            <a:r>
              <a:rPr lang="ru-RU" sz="1400" smtClean="0">
                <a:latin typeface="Constantia" pitchFamily="18" charset="0"/>
              </a:rPr>
              <a:t>с тяжелыми последствиями перинатальных поражений головного мозга (детский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церебральный паралич, эпилепсия);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700" b="1" smtClean="0">
                <a:solidFill>
                  <a:srgbClr val="FF6600"/>
                </a:solidFill>
                <a:latin typeface="Constantia" pitchFamily="18" charset="0"/>
              </a:rPr>
              <a:t>3 </a:t>
            </a:r>
            <a:r>
              <a:rPr lang="ru-RU" sz="1400" smtClean="0">
                <a:latin typeface="Constantia" pitchFamily="18" charset="0"/>
              </a:rPr>
              <a:t>с различными проявлениями минимальной мозговой дисфункции, в том числе с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синдромом гиперактивности и дефицита внимания </a:t>
            </a:r>
            <a:r>
              <a:rPr lang="ru-RU" sz="1400" smtClean="0"/>
              <a:t>–</a:t>
            </a:r>
            <a:r>
              <a:rPr lang="ru-RU" sz="1400" smtClean="0">
                <a:latin typeface="Constantia" pitchFamily="18" charset="0"/>
              </a:rPr>
              <a:t> с целью оценки развития высших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психических функций, выявления нарушений, степени компенсации патологического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процесса, разработки индивидуальной, эффективной программы развития отстающих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высших психических функций;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700" b="1" smtClean="0">
                <a:solidFill>
                  <a:srgbClr val="FF6600"/>
                </a:solidFill>
                <a:latin typeface="Constantia" pitchFamily="18" charset="0"/>
              </a:rPr>
              <a:t>4</a:t>
            </a:r>
            <a:r>
              <a:rPr lang="ru-RU" sz="1700" b="1" smtClean="0">
                <a:latin typeface="Constantia" pitchFamily="18" charset="0"/>
              </a:rPr>
              <a:t> </a:t>
            </a:r>
            <a:r>
              <a:rPr lang="ru-RU" sz="1400" smtClean="0">
                <a:latin typeface="Constantia" pitchFamily="18" charset="0"/>
              </a:rPr>
              <a:t>с трудностями школьного обучения, особенно с такими феноменами, как феномен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зеркальной деятельности, нарушения внимания, памяти; а также для оценки готовности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ребенка к школьному обучению;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700" b="1" smtClean="0">
                <a:solidFill>
                  <a:srgbClr val="FF6600"/>
                </a:solidFill>
                <a:latin typeface="Constantia" pitchFamily="18" charset="0"/>
              </a:rPr>
              <a:t>5</a:t>
            </a:r>
            <a:r>
              <a:rPr lang="ru-RU" sz="1700" b="1" smtClean="0">
                <a:latin typeface="Constantia" pitchFamily="18" charset="0"/>
              </a:rPr>
              <a:t> </a:t>
            </a:r>
            <a:r>
              <a:rPr lang="ru-RU" sz="1400" smtClean="0">
                <a:latin typeface="Constantia" pitchFamily="18" charset="0"/>
              </a:rPr>
              <a:t>с различными медицинскими проблемами, требующими длительной терапии (сахарный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диабет, аллергические заболевания и т.д.) с целью своевременной коррекции нарушений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400" smtClean="0">
                <a:latin typeface="Constantia" pitchFamily="18" charset="0"/>
              </a:rPr>
              <a:t>развития;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700" b="1" smtClean="0">
                <a:solidFill>
                  <a:srgbClr val="FF6600"/>
                </a:solidFill>
                <a:latin typeface="Constantia" pitchFamily="18" charset="0"/>
              </a:rPr>
              <a:t>6</a:t>
            </a:r>
            <a:r>
              <a:rPr lang="ru-RU" sz="1400" smtClean="0">
                <a:solidFill>
                  <a:srgbClr val="FF6600"/>
                </a:solidFill>
                <a:latin typeface="Constantia" pitchFamily="18" charset="0"/>
              </a:rPr>
              <a:t> </a:t>
            </a:r>
            <a:r>
              <a:rPr lang="ru-RU" sz="1400" smtClean="0">
                <a:latin typeface="Constantia" pitchFamily="18" charset="0"/>
              </a:rPr>
              <a:t>с эмоциональными расстройствами.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914400" y="260350"/>
            <a:ext cx="8229600" cy="11398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300" b="0" smtClean="0">
                <a:ln>
                  <a:noFill/>
                </a:ln>
                <a:solidFill>
                  <a:srgbClr val="333333"/>
                </a:solidFill>
                <a:effectLst/>
                <a:latin typeface="Constantia" pitchFamily="18" charset="0"/>
              </a:rPr>
              <a:t>Исследование двигательных функций.</a:t>
            </a:r>
            <a:r>
              <a:rPr lang="ru-RU" sz="230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</a:rPr>
              <a:t/>
            </a:r>
            <a:br>
              <a:rPr lang="ru-RU" sz="230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</a:rPr>
            </a:b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266700" y="1173163"/>
            <a:ext cx="861060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>
              <a:tabLst>
                <a:tab pos="457200" algn="l"/>
              </a:tabLst>
            </a:pPr>
            <a:r>
              <a:rPr lang="ru-RU" sz="2000" b="1">
                <a:latin typeface="Constantia" pitchFamily="18" charset="0"/>
              </a:rPr>
              <a:t>Опросник</a:t>
            </a:r>
            <a:r>
              <a:rPr lang="ru-RU" sz="2000" b="1">
                <a:latin typeface="Times New Roman" pitchFamily="18" charset="0"/>
              </a:rPr>
              <a:t/>
            </a:r>
            <a:br>
              <a:rPr lang="ru-RU" sz="2000" b="1">
                <a:latin typeface="Times New Roman" pitchFamily="18" charset="0"/>
              </a:rPr>
            </a:br>
            <a:r>
              <a:rPr lang="ru-RU" b="1"/>
              <a:t/>
            </a:r>
            <a:br>
              <a:rPr lang="ru-RU" b="1"/>
            </a:br>
            <a:endParaRPr lang="ru-RU" b="1">
              <a:latin typeface="Constantia" pitchFamily="18" charset="0"/>
            </a:endParaRP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ты берешь кубики, когда складываешь башню (собираешь пирамидку)?</a:t>
            </a:r>
            <a:endParaRPr lang="ru-RU" b="1">
              <a:latin typeface="Constantia" pitchFamily="18" charset="0"/>
            </a:endParaRP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В какой руке держишь ложку во время еды?</a:t>
            </a:r>
            <a:endParaRPr lang="ru-RU" b="1">
              <a:latin typeface="Constantia" pitchFamily="18" charset="0"/>
            </a:endParaRP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размешиваешь сахар в чае?</a:t>
            </a:r>
            <a:endParaRPr lang="ru-RU" b="1">
              <a:latin typeface="Constantia" pitchFamily="18" charset="0"/>
            </a:endParaRP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держишь зубную щетку?</a:t>
            </a:r>
            <a:endParaRPr lang="ru-RU" b="1">
              <a:latin typeface="Constantia" pitchFamily="18" charset="0"/>
            </a:endParaRP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причесываешься?</a:t>
            </a:r>
            <a:endParaRPr lang="ru-RU" b="1">
              <a:latin typeface="Constantia" pitchFamily="18" charset="0"/>
            </a:endParaRP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рисуешь?</a:t>
            </a:r>
            <a:endParaRPr lang="ru-RU" b="1">
              <a:latin typeface="Constantia" pitchFamily="18" charset="0"/>
            </a:endParaRP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режешь ножницами?</a:t>
            </a:r>
            <a:endParaRPr lang="ru-RU" b="1">
              <a:latin typeface="Constantia" pitchFamily="18" charset="0"/>
            </a:endParaRP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пишешь?</a:t>
            </a:r>
            <a:endParaRPr lang="ru-RU" b="1">
              <a:latin typeface="Constantia" pitchFamily="18" charset="0"/>
            </a:endParaRP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пользуешься ластиком?</a:t>
            </a: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бросаешь камень, мяч?</a:t>
            </a: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раздаешь карты?</a:t>
            </a: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  <a:cs typeface="Times New Roman" pitchFamily="18" charset="0"/>
              </a:rPr>
              <a:t>Какой рукой бьешь молотком?</a:t>
            </a:r>
            <a:endParaRPr lang="ru-RU" b="1">
              <a:latin typeface="Constantia" pitchFamily="18" charset="0"/>
            </a:endParaRPr>
          </a:p>
          <a:p>
            <a:pPr marL="342900" indent="-342900" eaLnBrk="0" hangingPunct="0">
              <a:buFontTx/>
              <a:buAutoNum type="arabicPeriod"/>
              <a:tabLst>
                <a:tab pos="457200" algn="l"/>
              </a:tabLst>
            </a:pPr>
            <a:r>
              <a:rPr lang="ru-RU" b="1">
                <a:latin typeface="Constantia" pitchFamily="18" charset="0"/>
              </a:rPr>
              <a:t>Какой рукой держишь ракетку, играя в теннис, бадминтон?</a:t>
            </a:r>
          </a:p>
          <a:p>
            <a:pPr marL="342900" indent="-342900" eaLnBrk="0" hangingPunct="0">
              <a:tabLst>
                <a:tab pos="457200" algn="l"/>
              </a:tabLst>
            </a:pP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539750" y="836613"/>
            <a:ext cx="8064500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>
                <a:latin typeface="Constantia" pitchFamily="18" charset="0"/>
                <a:cs typeface="Times New Roman" pitchFamily="18" charset="0"/>
              </a:rPr>
              <a:t>Задавая вопрос, экспериментатор каждый раз просит ребенка продемонстрировать манеру исполнения. Затем высчитывается коэффициент латерального предпочтения Клп по формуле:</a:t>
            </a:r>
            <a:br>
              <a:rPr lang="ru-RU" b="1">
                <a:latin typeface="Constantia" pitchFamily="18" charset="0"/>
                <a:cs typeface="Times New Roman" pitchFamily="18" charset="0"/>
              </a:rPr>
            </a:br>
            <a:r>
              <a:rPr lang="ru-RU" b="1">
                <a:latin typeface="Constantia" pitchFamily="18" charset="0"/>
                <a:cs typeface="Times New Roman" pitchFamily="18" charset="0"/>
              </a:rPr>
              <a:t>КЛП = </a:t>
            </a:r>
            <a:r>
              <a:rPr lang="ru-RU" b="1" u="sng">
                <a:latin typeface="Constantia" pitchFamily="18" charset="0"/>
                <a:cs typeface="Times New Roman" pitchFamily="18" charset="0"/>
              </a:rPr>
              <a:t>(П-Л) х 100%,</a:t>
            </a:r>
            <a:r>
              <a:rPr lang="ru-RU" b="1">
                <a:latin typeface="Constantia" pitchFamily="18" charset="0"/>
                <a:cs typeface="Times New Roman" pitchFamily="18" charset="0"/>
              </a:rPr>
              <a:t>          (1)</a:t>
            </a:r>
            <a:br>
              <a:rPr lang="ru-RU" b="1">
                <a:latin typeface="Constantia" pitchFamily="18" charset="0"/>
                <a:cs typeface="Times New Roman" pitchFamily="18" charset="0"/>
              </a:rPr>
            </a:br>
            <a:r>
              <a:rPr lang="ru-RU" b="1">
                <a:latin typeface="Constantia" pitchFamily="18" charset="0"/>
                <a:cs typeface="Times New Roman" pitchFamily="18" charset="0"/>
              </a:rPr>
              <a:t>               (П+Л)</a:t>
            </a:r>
            <a:br>
              <a:rPr lang="ru-RU" b="1">
                <a:latin typeface="Constantia" pitchFamily="18" charset="0"/>
                <a:cs typeface="Times New Roman" pitchFamily="18" charset="0"/>
              </a:rPr>
            </a:br>
            <a:r>
              <a:rPr lang="ru-RU" b="1">
                <a:latin typeface="Constantia" pitchFamily="18" charset="0"/>
                <a:cs typeface="Times New Roman" pitchFamily="18" charset="0"/>
              </a:rPr>
              <a:t>где: П - правая </a:t>
            </a:r>
            <a:r>
              <a:rPr lang="ru-RU" b="1" i="1">
                <a:latin typeface="Constantia" pitchFamily="18" charset="0"/>
                <a:cs typeface="Times New Roman" pitchFamily="18" charset="0"/>
              </a:rPr>
              <a:t>(рука, глаз и т.д.)</a:t>
            </a:r>
            <a:r>
              <a:rPr lang="ru-RU" b="1">
                <a:latin typeface="Constantia" pitchFamily="18" charset="0"/>
                <a:cs typeface="Times New Roman" pitchFamily="18" charset="0"/>
              </a:rPr>
              <a:t>;</a:t>
            </a:r>
            <a:br>
              <a:rPr lang="ru-RU" b="1">
                <a:latin typeface="Constantia" pitchFamily="18" charset="0"/>
                <a:cs typeface="Times New Roman" pitchFamily="18" charset="0"/>
              </a:rPr>
            </a:br>
            <a:r>
              <a:rPr lang="ru-RU" b="1">
                <a:latin typeface="Constantia" pitchFamily="18" charset="0"/>
                <a:cs typeface="Times New Roman" pitchFamily="18" charset="0"/>
              </a:rPr>
              <a:t>Л - левая.</a:t>
            </a:r>
            <a:br>
              <a:rPr lang="ru-RU" b="1">
                <a:latin typeface="Constantia" pitchFamily="18" charset="0"/>
                <a:cs typeface="Times New Roman" pitchFamily="18" charset="0"/>
              </a:rPr>
            </a:br>
            <a:r>
              <a:rPr lang="ru-RU" b="1">
                <a:latin typeface="Constantia" pitchFamily="18" charset="0"/>
                <a:cs typeface="Times New Roman" pitchFamily="18" charset="0"/>
              </a:rPr>
              <a:t>Результаты от -10 до +10 оцениваются как амбилатеральность;</a:t>
            </a:r>
            <a:br>
              <a:rPr lang="ru-RU" b="1">
                <a:latin typeface="Constantia" pitchFamily="18" charset="0"/>
                <a:cs typeface="Times New Roman" pitchFamily="18" charset="0"/>
              </a:rPr>
            </a:br>
            <a:r>
              <a:rPr lang="ru-RU" b="1">
                <a:latin typeface="Constantia" pitchFamily="18" charset="0"/>
                <a:cs typeface="Times New Roman" pitchFamily="18" charset="0"/>
              </a:rPr>
              <a:t>Меньше -10 - как левостороннее предпочтение </a:t>
            </a:r>
            <a:r>
              <a:rPr lang="ru-RU" b="1" i="1">
                <a:latin typeface="Constantia" pitchFamily="18" charset="0"/>
                <a:cs typeface="Times New Roman" pitchFamily="18" charset="0"/>
              </a:rPr>
              <a:t>(соответственно доминантность в данной сфере правого полушария);</a:t>
            </a:r>
            <a:r>
              <a:rPr lang="ru-RU" b="1">
                <a:latin typeface="Constantia" pitchFamily="18" charset="0"/>
                <a:cs typeface="Times New Roman" pitchFamily="18" charset="0"/>
              </a:rPr>
              <a:t/>
            </a:r>
            <a:br>
              <a:rPr lang="ru-RU" b="1">
                <a:latin typeface="Constantia" pitchFamily="18" charset="0"/>
                <a:cs typeface="Times New Roman" pitchFamily="18" charset="0"/>
              </a:rPr>
            </a:br>
            <a:r>
              <a:rPr lang="ru-RU" b="1">
                <a:latin typeface="Constantia" pitchFamily="18" charset="0"/>
                <a:cs typeface="Times New Roman" pitchFamily="18" charset="0"/>
              </a:rPr>
              <a:t>Больше +10 - как правостороннее (доминантность левого полушария).</a:t>
            </a:r>
            <a:br>
              <a:rPr lang="ru-RU" b="1">
                <a:latin typeface="Constantia" pitchFamily="18" charset="0"/>
                <a:cs typeface="Times New Roman" pitchFamily="18" charset="0"/>
              </a:rPr>
            </a:br>
            <a:r>
              <a:rPr lang="ru-RU" b="1">
                <a:latin typeface="Constantia" pitchFamily="18" charset="0"/>
                <a:cs typeface="Times New Roman" pitchFamily="18" charset="0"/>
              </a:rPr>
              <a:t>      Ниже приводятся пробы на выявление сенсомоторных асимметрий. Каждая из проб выполняется с промежутками в течение нейро-психологического обследования 5-6 раз; в результате подсчитывается коэффициент латерального предпочтения по формуле (1).</a:t>
            </a:r>
            <a:br>
              <a:rPr lang="ru-RU" b="1">
                <a:latin typeface="Constantia" pitchFamily="18" charset="0"/>
                <a:cs typeface="Times New Roman" pitchFamily="18" charset="0"/>
              </a:rPr>
            </a:br>
            <a:r>
              <a:rPr lang="ru-RU" b="1" i="1">
                <a:latin typeface="Constantia" pitchFamily="18" charset="0"/>
                <a:cs typeface="Times New Roman" pitchFamily="18" charset="0"/>
              </a:rPr>
              <a:t>Неоднократное тестирование необходимо, для того, чтобы получить более достоверные результаты.Моторные асимметрии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Функциональная асимметрия рук</a:t>
            </a:r>
          </a:p>
        </p:txBody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>
          <a:xfrm>
            <a:off x="468313" y="1557338"/>
            <a:ext cx="8229600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300" smtClean="0">
                <a:latin typeface="Constantia" pitchFamily="18" charset="0"/>
              </a:rPr>
              <a:t/>
            </a:r>
            <a:br>
              <a:rPr lang="ru-RU" sz="1300" smtClean="0">
                <a:latin typeface="Constantia" pitchFamily="18" charset="0"/>
              </a:rPr>
            </a:br>
            <a:r>
              <a:rPr lang="ru-RU" sz="1300" smtClean="0">
                <a:latin typeface="Constantia" pitchFamily="18" charset="0"/>
              </a:rPr>
              <a:t/>
            </a:r>
            <a:br>
              <a:rPr lang="ru-RU" sz="1300" smtClean="0">
                <a:latin typeface="Constantia" pitchFamily="18" charset="0"/>
              </a:rPr>
            </a:br>
            <a:endParaRPr lang="ru-RU" sz="1300" b="1" smtClean="0">
              <a:latin typeface="Constanti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300" b="1" smtClean="0">
                <a:latin typeface="Constantia" pitchFamily="18" charset="0"/>
              </a:rPr>
              <a:t>Переплетение пальцев рук, поза Наполеона, аплодирование</a:t>
            </a:r>
            <a:r>
              <a:rPr lang="ru-RU" sz="1300" smtClean="0">
                <a:latin typeface="Constantia" pitchFamily="18" charset="0"/>
              </a:rPr>
              <a:t>. Инструкция (И): "Сделай, пожалуйста, так". Экспериментатор в течение одной секунды демонстрирует нужную позу. Ведущая рука оказывается сверху; в пробе "переплетение пальцев" сверху большой палец ведущей руки.</a:t>
            </a:r>
            <a:endParaRPr lang="ru-RU" sz="1300" b="1" smtClean="0">
              <a:latin typeface="Constanti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300" b="1" smtClean="0">
                <a:latin typeface="Constantia" pitchFamily="18" charset="0"/>
              </a:rPr>
              <a:t>Измерение силы кисти каждой руки с помощью динамометра.</a:t>
            </a:r>
            <a:r>
              <a:rPr lang="ru-RU" sz="1300" smtClean="0"/>
              <a:t> </a:t>
            </a:r>
            <a:r>
              <a:rPr lang="ru-RU" sz="1300" smtClean="0">
                <a:latin typeface="Constantia" pitchFamily="18" charset="0"/>
              </a:rPr>
              <a:t>Ведущая рука сильнее.</a:t>
            </a:r>
            <a:endParaRPr lang="ru-RU" sz="1300" b="1" smtClean="0">
              <a:latin typeface="Constanti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300" b="1" smtClean="0">
                <a:latin typeface="Constantia" pitchFamily="18" charset="0"/>
              </a:rPr>
              <a:t>Измерение скорости выполнения любых мануальных</a:t>
            </a:r>
            <a:r>
              <a:rPr lang="ru-RU" sz="1300" smtClean="0"/>
              <a:t> </a:t>
            </a:r>
            <a:r>
              <a:rPr lang="ru-RU" sz="1300" smtClean="0">
                <a:latin typeface="Constantia" pitchFamily="18" charset="0"/>
              </a:rPr>
              <a:t>(теппинг, рисунок, письмо и т.д.)</a:t>
            </a:r>
            <a:r>
              <a:rPr lang="ru-RU" sz="1300" b="1" smtClean="0">
                <a:latin typeface="Constantia" pitchFamily="18" charset="0"/>
              </a:rPr>
              <a:t>заданий попеременно каждой рукой, затем обеими вместе</a:t>
            </a:r>
            <a:r>
              <a:rPr lang="ru-RU" sz="1300" smtClean="0">
                <a:latin typeface="Constantia" pitchFamily="18" charset="0"/>
              </a:rPr>
              <a:t>. Ведущая рука действует быстрее.</a:t>
            </a:r>
            <a:endParaRPr lang="ru-RU" sz="1300" b="1" smtClean="0">
              <a:latin typeface="Constanti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300" b="1" smtClean="0">
                <a:latin typeface="Constantia" pitchFamily="18" charset="0"/>
              </a:rPr>
              <a:t>Проба Чернашека.</a:t>
            </a:r>
            <a:r>
              <a:rPr lang="ru-RU" sz="1300" b="1" smtClean="0"/>
              <a:t> </a:t>
            </a:r>
            <a:r>
              <a:rPr lang="ru-RU" sz="1300" smtClean="0">
                <a:latin typeface="Constantia" pitchFamily="18" charset="0"/>
              </a:rPr>
              <a:t>Может проводиться с детьми от 7 лет. Перед ребенком кладется чистый лист бумаги; в правую и левую руки дается по карандашу. И.: "Закрой глаза. Нарисуй, пожалуйста, одновременно правой рукой</a:t>
            </a:r>
            <a:r>
              <a:rPr lang="ru-RU" sz="1300" smtClean="0"/>
              <a:t> </a:t>
            </a:r>
            <a:r>
              <a:rPr lang="ru-RU" sz="1300" smtClean="0">
                <a:latin typeface="Constantia" pitchFamily="18" charset="0"/>
              </a:rPr>
              <a:t>(экспериментатор касается правой руки ребенка)</a:t>
            </a:r>
            <a:r>
              <a:rPr lang="ru-RU" sz="1300" smtClean="0"/>
              <a:t> </a:t>
            </a:r>
            <a:r>
              <a:rPr lang="ru-RU" sz="1300" smtClean="0">
                <a:latin typeface="Constantia" pitchFamily="18" charset="0"/>
              </a:rPr>
              <a:t>квадрат, а левой(касание)</a:t>
            </a:r>
            <a:r>
              <a:rPr lang="ru-RU" sz="1300" smtClean="0"/>
              <a:t> </a:t>
            </a:r>
            <a:r>
              <a:rPr lang="ru-RU" sz="1300" smtClean="0">
                <a:latin typeface="Constantia" pitchFamily="18" charset="0"/>
              </a:rPr>
              <a:t>круг. Еще раз:</a:t>
            </a:r>
            <a:r>
              <a:rPr lang="ru-RU" sz="1300" smtClean="0"/>
              <a:t> </a:t>
            </a:r>
            <a:r>
              <a:rPr lang="ru-RU" sz="1300" smtClean="0">
                <a:latin typeface="Constantia" pitchFamily="18" charset="0"/>
              </a:rPr>
              <a:t>(касание)</a:t>
            </a:r>
            <a:r>
              <a:rPr lang="ru-RU" sz="1300" smtClean="0"/>
              <a:t> </a:t>
            </a:r>
            <a:r>
              <a:rPr lang="ru-RU" sz="1300" smtClean="0">
                <a:latin typeface="Constantia" pitchFamily="18" charset="0"/>
              </a:rPr>
              <a:t>квадрат, (касание) круг. Запомнил?"</a:t>
            </a:r>
            <a:br>
              <a:rPr lang="ru-RU" sz="1300" smtClean="0">
                <a:latin typeface="Constantia" pitchFamily="18" charset="0"/>
              </a:rPr>
            </a:br>
            <a:r>
              <a:rPr lang="ru-RU" sz="1300" smtClean="0"/>
              <a:t>      </a:t>
            </a:r>
            <a:r>
              <a:rPr lang="ru-RU" sz="1300" smtClean="0">
                <a:latin typeface="Constantia" pitchFamily="18" charset="0"/>
              </a:rPr>
              <a:t>Затем под первой парой рисунков по аналогичной инструкции предлагается нарисовать следующую, например, "треугольник - квадрат", "круг - квадрат" и т.д. до восьми раз. При этом экспериментатор достаточно громко приговаривает: "Быстрей, быстрей"</a:t>
            </a:r>
            <a:r>
              <a:rPr lang="ru-RU" sz="1300" smtClean="0"/>
              <a:t> </a:t>
            </a:r>
            <a:r>
              <a:rPr lang="ru-RU" sz="1300" smtClean="0">
                <a:latin typeface="Constantia" pitchFamily="18" charset="0"/>
              </a:rPr>
              <a:t>(постукивает по столу), и внимательно следит за тем, чтобы ребенок не открывал глаза, рисовал обеими руками одновременно и желательно с зафиксированным языком. Субдоминантная рука в этой пробе повторяет движение ведущей или демонстрирует запаздывающее выполнение задания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>
                                      <p:cBhvr>
                                        <p:cTn id="6" dur="12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98" decel="1000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98" decel="1000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98" decel="1000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Функциональная асимметрия ног и тела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>
          <a:xfrm>
            <a:off x="395288" y="1484313"/>
            <a:ext cx="8229600" cy="4530725"/>
          </a:xfrm>
        </p:spPr>
        <p:txBody>
          <a:bodyPr/>
          <a:lstStyle/>
          <a:p>
            <a:endParaRPr lang="ru-RU" smtClean="0"/>
          </a:p>
          <a:p>
            <a:r>
              <a:rPr lang="ru-RU" sz="1700" b="1" smtClean="0">
                <a:latin typeface="Constantia" pitchFamily="18" charset="0"/>
              </a:rPr>
              <a:t>И.:</a:t>
            </a:r>
            <a:r>
              <a:rPr lang="ru-RU" sz="1700" b="1" smtClean="0"/>
              <a:t> </a:t>
            </a:r>
            <a:r>
              <a:rPr lang="ru-RU" sz="1700" b="1" smtClean="0">
                <a:latin typeface="Constantia" pitchFamily="18" charset="0"/>
              </a:rPr>
              <a:t>"Попрыгай на одной ноге". Используется ведущая нога.</a:t>
            </a:r>
          </a:p>
          <a:p>
            <a:r>
              <a:rPr lang="ru-RU" sz="1700" b="1" smtClean="0">
                <a:latin typeface="Constantia" pitchFamily="18" charset="0"/>
              </a:rPr>
              <a:t>И.:</a:t>
            </a:r>
            <a:r>
              <a:rPr lang="ru-RU" sz="1700" b="1" smtClean="0"/>
              <a:t> </a:t>
            </a:r>
            <a:r>
              <a:rPr lang="ru-RU" sz="1700" b="1" smtClean="0">
                <a:latin typeface="Constantia" pitchFamily="18" charset="0"/>
              </a:rPr>
              <a:t>"Какой ногой ты забиваешь гол в футболе?"</a:t>
            </a:r>
            <a:r>
              <a:rPr lang="ru-RU" sz="1700" b="1" smtClean="0"/>
              <a:t> </a:t>
            </a:r>
            <a:r>
              <a:rPr lang="ru-RU" sz="1700" b="1" smtClean="0">
                <a:latin typeface="Constantia" pitchFamily="18" charset="0"/>
              </a:rPr>
              <a:t>Активная</a:t>
            </a:r>
            <a:r>
              <a:rPr lang="ru-RU" sz="1700" b="1" smtClean="0"/>
              <a:t> </a:t>
            </a:r>
            <a:r>
              <a:rPr lang="ru-RU" sz="1700" b="1" smtClean="0">
                <a:latin typeface="Constantia" pitchFamily="18" charset="0"/>
              </a:rPr>
              <a:t>(в том числе толчковая)</a:t>
            </a:r>
            <a:r>
              <a:rPr lang="ru-RU" sz="1700" b="1" smtClean="0"/>
              <a:t> </a:t>
            </a:r>
            <a:r>
              <a:rPr lang="ru-RU" sz="1700" b="1" smtClean="0">
                <a:latin typeface="Constantia" pitchFamily="18" charset="0"/>
              </a:rPr>
              <a:t>нога - ведущая.</a:t>
            </a:r>
          </a:p>
          <a:p>
            <a:r>
              <a:rPr lang="ru-RU" sz="1700" b="1" smtClean="0">
                <a:latin typeface="Constantia" pitchFamily="18" charset="0"/>
              </a:rPr>
              <a:t>И.:</a:t>
            </a:r>
            <a:r>
              <a:rPr lang="ru-RU" sz="1700" b="1" smtClean="0"/>
              <a:t> </a:t>
            </a:r>
            <a:r>
              <a:rPr lang="ru-RU" sz="1700" b="1" smtClean="0">
                <a:latin typeface="Constantia" pitchFamily="18" charset="0"/>
              </a:rPr>
              <a:t>"Закинь ногу на ногу". Ведущая нога сверху.</a:t>
            </a:r>
          </a:p>
          <a:p>
            <a:r>
              <a:rPr lang="ru-RU" sz="1700" b="1" smtClean="0">
                <a:latin typeface="Constantia" pitchFamily="18" charset="0"/>
              </a:rPr>
              <a:t>И.:</a:t>
            </a:r>
            <a:r>
              <a:rPr lang="ru-RU" sz="1700" b="1" smtClean="0"/>
              <a:t> </a:t>
            </a:r>
            <a:r>
              <a:rPr lang="ru-RU" sz="1700" b="1" smtClean="0">
                <a:latin typeface="Constantia" pitchFamily="18" charset="0"/>
              </a:rPr>
              <a:t>"Повертись, покрутись несколько раз". При вращении вокруг собственной оси предпочитается направление в сторону доминантной половины тела.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  <p:bldP spid="9011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395288" y="925513"/>
            <a:ext cx="7775575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1400" b="1">
                <a:latin typeface="Constantia" pitchFamily="18" charset="0"/>
              </a:rPr>
              <a:t>Кинестетический </a:t>
            </a:r>
            <a:r>
              <a:rPr lang="ru-RU" sz="1200" b="1">
                <a:latin typeface="Constantia" pitchFamily="18" charset="0"/>
              </a:rPr>
              <a:t>праксис</a:t>
            </a:r>
            <a:r>
              <a:rPr lang="ru-RU" sz="1200">
                <a:latin typeface="Constantia" pitchFamily="18" charset="0"/>
              </a:rPr>
              <a:t/>
            </a:r>
            <a:br>
              <a:rPr lang="ru-RU" sz="1200">
                <a:latin typeface="Constantia" pitchFamily="18" charset="0"/>
              </a:rPr>
            </a:br>
            <a:r>
              <a:rPr lang="ru-RU" sz="1200">
                <a:latin typeface="Constantia" pitchFamily="18" charset="0"/>
              </a:rPr>
              <a:t/>
            </a:r>
            <a:br>
              <a:rPr lang="ru-RU" sz="1200">
                <a:latin typeface="Constantia" pitchFamily="18" charset="0"/>
              </a:rPr>
            </a:br>
            <a:endParaRPr lang="ru-RU" sz="1200">
              <a:latin typeface="Constantia" pitchFamily="18" charset="0"/>
            </a:endParaRPr>
          </a:p>
          <a:p>
            <a:r>
              <a:rPr lang="ru-RU" sz="1200" b="1" i="1">
                <a:latin typeface="Constantia" pitchFamily="18" charset="0"/>
              </a:rPr>
              <a:t>Праксис поз по зрительному образцу</a:t>
            </a:r>
            <a:r>
              <a:rPr lang="ru-RU" sz="1200">
                <a:latin typeface="Constantia" pitchFamily="18" charset="0"/>
              </a:rPr>
              <a:t/>
            </a:r>
            <a:br>
              <a:rPr lang="ru-RU" sz="1200">
                <a:latin typeface="Constantia" pitchFamily="18" charset="0"/>
              </a:rPr>
            </a:br>
            <a:r>
              <a:rPr lang="ru-RU" sz="1200">
                <a:latin typeface="Constantia" pitchFamily="18" charset="0"/>
              </a:rPr>
              <a:t>И:</a:t>
            </a:r>
            <a:r>
              <a:rPr lang="ru-RU" sz="1200" b="1">
                <a:latin typeface="Constantia" pitchFamily="18" charset="0"/>
              </a:rPr>
              <a:t>"Делай, как я"</a:t>
            </a:r>
            <a:r>
              <a:rPr lang="ru-RU" sz="1200">
                <a:latin typeface="Constantia" pitchFamily="18" charset="0"/>
              </a:rPr>
              <a:t>. Экспериментатор последовательно демонстрирует ребенку ряд мануальных поз:</a:t>
            </a:r>
            <a:br>
              <a:rPr lang="ru-RU" sz="1200">
                <a:latin typeface="Constantia" pitchFamily="18" charset="0"/>
              </a:rPr>
            </a:br>
            <a:r>
              <a:rPr lang="ru-RU" sz="1200">
                <a:latin typeface="Constantia" pitchFamily="18" charset="0"/>
              </a:rPr>
              <a:t>большой и указательный </a:t>
            </a:r>
            <a:r>
              <a:rPr lang="ru-RU" sz="1200" i="1">
                <a:latin typeface="Constantia" pitchFamily="18" charset="0"/>
              </a:rPr>
              <a:t>(средний, безымянный)</a:t>
            </a:r>
            <a:r>
              <a:rPr lang="ru-RU" sz="1200">
                <a:latin typeface="Constantia" pitchFamily="18" charset="0"/>
              </a:rPr>
              <a:t> пальцы сложены в колечко;</a:t>
            </a:r>
            <a:br>
              <a:rPr lang="ru-RU" sz="1200">
                <a:latin typeface="Constantia" pitchFamily="18" charset="0"/>
              </a:rPr>
            </a:br>
            <a:r>
              <a:rPr lang="ru-RU" sz="1200">
                <a:latin typeface="Constantia" pitchFamily="18" charset="0"/>
              </a:rPr>
              <a:t>рука сжата в кулак, но мизинец выставлен вперед;</a:t>
            </a:r>
            <a:br>
              <a:rPr lang="ru-RU" sz="1200">
                <a:latin typeface="Constantia" pitchFamily="18" charset="0"/>
              </a:rPr>
            </a:br>
            <a:r>
              <a:rPr lang="ru-RU" sz="1200">
                <a:latin typeface="Constantia" pitchFamily="18" charset="0"/>
              </a:rPr>
              <a:t>рука сжата, но указательный палец и мизинец выставлены вперед и т.п. </a:t>
            </a:r>
            <a:br>
              <a:rPr lang="ru-RU" sz="1200">
                <a:latin typeface="Constantia" pitchFamily="18" charset="0"/>
              </a:rPr>
            </a:br>
            <a:r>
              <a:rPr lang="ru-RU" sz="1200">
                <a:latin typeface="Constantia" pitchFamily="18" charset="0"/>
              </a:rPr>
              <a:t>   Каждую из этих поз ребенок должен воспроизвести. Поочередно обследуются обе руки. После выполнения каждой позы ребенок свободно кладет руку на стол.</a:t>
            </a:r>
          </a:p>
          <a:p>
            <a:r>
              <a:rPr lang="ru-RU" sz="1200" b="1" i="1">
                <a:latin typeface="Constantia" pitchFamily="18" charset="0"/>
              </a:rPr>
              <a:t>Праксис поз по кинестетическому образцу.</a:t>
            </a:r>
            <a:r>
              <a:rPr lang="ru-RU" sz="1200" b="1">
                <a:latin typeface="Constantia" pitchFamily="18" charset="0"/>
              </a:rPr>
              <a:t> </a:t>
            </a:r>
            <a:r>
              <a:rPr lang="ru-RU" sz="1200">
                <a:latin typeface="Constantia" pitchFamily="18" charset="0"/>
              </a:rPr>
              <a:t/>
            </a:r>
            <a:br>
              <a:rPr lang="ru-RU" sz="1200">
                <a:latin typeface="Constantia" pitchFamily="18" charset="0"/>
              </a:rPr>
            </a:br>
            <a:r>
              <a:rPr lang="ru-RU" sz="1200">
                <a:latin typeface="Constantia" pitchFamily="18" charset="0"/>
              </a:rPr>
              <a:t>И.: </a:t>
            </a:r>
            <a:r>
              <a:rPr lang="ru-RU" sz="1200" b="1">
                <a:latin typeface="Constantia" pitchFamily="18" charset="0"/>
              </a:rPr>
              <a:t>"Закрой глаза. Ты чувствуешь, как я сложил тебе пальцы?" </a:t>
            </a:r>
            <a:r>
              <a:rPr lang="ru-RU" sz="1200">
                <a:latin typeface="Constantia" pitchFamily="18" charset="0"/>
              </a:rPr>
              <a:t>Экспериментатор складывает пальцы ребенка в мануальные позы, представленные выше. Затем распрямляет кисть ребенка и просит его воспроизвести заданную позу.</a:t>
            </a:r>
          </a:p>
          <a:p>
            <a:r>
              <a:rPr lang="ru-RU" sz="1200" b="1" i="1">
                <a:latin typeface="Constantia" pitchFamily="18" charset="0"/>
              </a:rPr>
              <a:t>Перенос поз по кинестетическому образцу.</a:t>
            </a:r>
            <a:r>
              <a:rPr lang="ru-RU" sz="1200">
                <a:latin typeface="Constantia" pitchFamily="18" charset="0"/>
              </a:rPr>
              <a:t/>
            </a:r>
            <a:br>
              <a:rPr lang="ru-RU" sz="1200">
                <a:latin typeface="Constantia" pitchFamily="18" charset="0"/>
              </a:rPr>
            </a:br>
            <a:r>
              <a:rPr lang="ru-RU" sz="1200">
                <a:latin typeface="Constantia" pitchFamily="18" charset="0"/>
              </a:rPr>
              <a:t>И.: </a:t>
            </a:r>
            <a:r>
              <a:rPr lang="ru-RU" sz="1200" b="1">
                <a:latin typeface="Constantia" pitchFamily="18" charset="0"/>
              </a:rPr>
              <a:t>"Закрой глаза. Ты чувствуешь, как я сложил тебе пальцы? Сложи их точно так же на другой руке"</a:t>
            </a:r>
            <a:r>
              <a:rPr lang="ru-RU" sz="1200">
                <a:latin typeface="Constantia" pitchFamily="18" charset="0"/>
              </a:rPr>
              <a:t>. Образцы поз и условия те же. Перенос поз осуществляется сначала с ведущей руки (у правшей с правой на левую), а затем наоборот (с левой на правую).</a:t>
            </a:r>
          </a:p>
          <a:p>
            <a:r>
              <a:rPr lang="ru-RU" sz="1200" b="1" i="1">
                <a:latin typeface="Constantia" pitchFamily="18" charset="0"/>
              </a:rPr>
              <a:t>Оральный праксис.</a:t>
            </a:r>
            <a:endParaRPr lang="ru-RU" sz="1200">
              <a:latin typeface="Constantia" pitchFamily="18" charset="0"/>
            </a:endParaRPr>
          </a:p>
          <a:p>
            <a:r>
              <a:rPr lang="ru-RU" sz="1200">
                <a:latin typeface="Constantia" pitchFamily="18" charset="0"/>
              </a:rPr>
              <a:t/>
            </a:r>
            <a:br>
              <a:rPr lang="ru-RU" sz="1200">
                <a:latin typeface="Constantia" pitchFamily="18" charset="0"/>
              </a:rPr>
            </a:br>
            <a:r>
              <a:rPr lang="ru-RU" sz="1200">
                <a:latin typeface="Constantia" pitchFamily="18" charset="0"/>
              </a:rPr>
              <a:t>И.: </a:t>
            </a:r>
            <a:r>
              <a:rPr lang="ru-RU" sz="1200" b="1">
                <a:latin typeface="Constantia" pitchFamily="18" charset="0"/>
              </a:rPr>
              <a:t>"Делай, как я".</a:t>
            </a:r>
            <a:r>
              <a:rPr lang="ru-RU" sz="1200">
                <a:latin typeface="Constantia" pitchFamily="18" charset="0"/>
              </a:rPr>
              <a:t> Экспериментатор выполняет следующие действия: улыбается, вытягивает губы в трубочку; высовывает язык прямо, поднимает его к носу, проводит им по губам; надувает щеки; хмурится, поднимает брови и т.п. Каждое движение воспроизводится ребенком.</a:t>
            </a:r>
            <a:br>
              <a:rPr lang="ru-RU" sz="1200">
                <a:latin typeface="Constantia" pitchFamily="18" charset="0"/>
              </a:rPr>
            </a:br>
            <a:r>
              <a:rPr lang="ru-RU" sz="1200">
                <a:latin typeface="Constantia" pitchFamily="18" charset="0"/>
              </a:rPr>
              <a:t>Вариантом может быть выполнение этого теста по инструкции, например: </a:t>
            </a:r>
            <a:r>
              <a:rPr lang="ru-RU" sz="1200" b="1">
                <a:latin typeface="Constantia" pitchFamily="18" charset="0"/>
              </a:rPr>
              <a:t>"Нахмурься" или "Дотянись языком до носа".</a:t>
            </a:r>
            <a:r>
              <a:rPr lang="ru-RU" sz="1200">
                <a:latin typeface="Constantia" pitchFamily="18" charset="0"/>
              </a:rPr>
              <a:t> Но в этом случае следует дифференцировать вторичные ошибки, которые возникают у ребенка вследствие недопонимания и т.п.</a:t>
            </a:r>
          </a:p>
        </p:txBody>
      </p:sp>
      <p:sp>
        <p:nvSpPr>
          <p:cNvPr id="91139" name="Rectangle 3"/>
          <p:cNvSpPr>
            <a:spLocks noGrp="1"/>
          </p:cNvSpPr>
          <p:nvPr>
            <p:ph type="title"/>
          </p:nvPr>
        </p:nvSpPr>
        <p:spPr bwMode="auto">
          <a:xfrm>
            <a:off x="395288" y="260350"/>
            <a:ext cx="8229600" cy="11398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Двигательные функции</a:t>
            </a: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88913"/>
            <a:ext cx="8229600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Исследование двигательных функций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950" y="620713"/>
            <a:ext cx="8928100" cy="62372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200" b="1" smtClean="0"/>
              <a:t>Моторные асимметрии</a:t>
            </a:r>
            <a:endParaRPr lang="ru-RU" sz="1200" smtClean="0"/>
          </a:p>
          <a:p>
            <a:pPr>
              <a:lnSpc>
                <a:spcPct val="80000"/>
              </a:lnSpc>
            </a:pPr>
            <a:r>
              <a:rPr lang="ru-RU" sz="1200" b="1" smtClean="0"/>
              <a:t>Функциональная асимметрия рук</a:t>
            </a:r>
            <a:r>
              <a:rPr lang="ru-RU" sz="1200" smtClean="0"/>
              <a:t/>
            </a:r>
            <a:br>
              <a:rPr lang="ru-RU" sz="1200" smtClean="0"/>
            </a:br>
            <a:r>
              <a:rPr lang="ru-RU" sz="1200" b="1" smtClean="0"/>
              <a:t>Переплетение пальцев рук, поза Наполеона, аплодирование</a:t>
            </a:r>
            <a:r>
              <a:rPr lang="ru-RU" sz="1200" smtClean="0"/>
              <a:t>. Инструкция (И): "Сделай, пожалуйста, так". Экспериментатор в течение одной секунды демонстрирует нужную позу. Ведущая рука оказывается сверху; в пробе "переплетение пальцев" сверху большой палец ведущей руки.</a:t>
            </a:r>
          </a:p>
          <a:p>
            <a:pPr>
              <a:lnSpc>
                <a:spcPct val="80000"/>
              </a:lnSpc>
            </a:pPr>
            <a:r>
              <a:rPr lang="ru-RU" sz="1200" b="1" smtClean="0"/>
              <a:t>Измерение силы кисти каждой руки с помощью динамометра.</a:t>
            </a:r>
            <a:r>
              <a:rPr lang="ru-RU" sz="1200" smtClean="0"/>
              <a:t> Ведущая рука сильнее.</a:t>
            </a:r>
          </a:p>
          <a:p>
            <a:pPr>
              <a:lnSpc>
                <a:spcPct val="80000"/>
              </a:lnSpc>
            </a:pPr>
            <a:r>
              <a:rPr lang="ru-RU" sz="1200" b="1" smtClean="0"/>
              <a:t>Измерение скорости выполнения любых мануальных</a:t>
            </a:r>
            <a:r>
              <a:rPr lang="ru-RU" sz="1200" smtClean="0"/>
              <a:t> </a:t>
            </a:r>
            <a:r>
              <a:rPr lang="ru-RU" sz="1200" i="1" smtClean="0"/>
              <a:t>(теппинг, рисунок, письмо и т.д.)</a:t>
            </a:r>
            <a:r>
              <a:rPr lang="ru-RU" sz="1200" b="1" smtClean="0"/>
              <a:t>заданий попеременно каждой рукой, затем обеими вместе</a:t>
            </a:r>
            <a:r>
              <a:rPr lang="ru-RU" sz="1200" smtClean="0"/>
              <a:t>. Ведущая рука действует быстрее.</a:t>
            </a:r>
          </a:p>
          <a:p>
            <a:pPr>
              <a:lnSpc>
                <a:spcPct val="80000"/>
              </a:lnSpc>
            </a:pPr>
            <a:r>
              <a:rPr lang="ru-RU" sz="1200" b="1" smtClean="0"/>
              <a:t>Проба Чернашека. </a:t>
            </a:r>
            <a:r>
              <a:rPr lang="ru-RU" sz="1200" smtClean="0"/>
              <a:t>Может проводиться с детьми от 7 лет. Перед ребенком кладется чистый лист бумаги; в правую и левую руки дается по карандашу. И.: "Закрой глаза. Нарисуй, пожалуйста, одновременно правой рукой </a:t>
            </a:r>
            <a:r>
              <a:rPr lang="ru-RU" sz="1200" i="1" smtClean="0"/>
              <a:t>(экспериментатор касается правой руки ребенка)</a:t>
            </a:r>
            <a:r>
              <a:rPr lang="ru-RU" sz="1200" smtClean="0"/>
              <a:t> квадрат, а левой</a:t>
            </a:r>
            <a:r>
              <a:rPr lang="ru-RU" sz="1200" i="1" smtClean="0"/>
              <a:t>(касание)</a:t>
            </a:r>
            <a:r>
              <a:rPr lang="ru-RU" sz="1200" smtClean="0"/>
              <a:t> круг. Еще раз: </a:t>
            </a:r>
            <a:r>
              <a:rPr lang="ru-RU" sz="1200" i="1" smtClean="0"/>
              <a:t>(касание)</a:t>
            </a:r>
            <a:r>
              <a:rPr lang="ru-RU" sz="1200" smtClean="0"/>
              <a:t> квадрат, (касание) круг. Запомнил?"</a:t>
            </a:r>
            <a:br>
              <a:rPr lang="ru-RU" sz="1200" smtClean="0"/>
            </a:br>
            <a:r>
              <a:rPr lang="ru-RU" sz="1200" smtClean="0"/>
              <a:t>      Затем под первой парой рисунков по аналогичной инструкции предлагается нарисовать следующую, например, "треугольник - квадрат", "круг - квадрат" и т.д. до восьми раз. При этом экспериментатор достаточно громко приговаривает: "Быстрей, быстрей" </a:t>
            </a:r>
            <a:r>
              <a:rPr lang="ru-RU" sz="1200" i="1" smtClean="0"/>
              <a:t>(постукивает по столу)</a:t>
            </a:r>
            <a:r>
              <a:rPr lang="ru-RU" sz="1200" smtClean="0"/>
              <a:t>, и внимательно следит за тем, чтобы ребенок не открывал глаза, рисовал обеими руками одновременно и желательно с зафиксированным языком. Субдоминантная рука в этой пробе повторяет движение ведущей или демонстрирует запаздывающее выполнение задания.</a:t>
            </a:r>
          </a:p>
          <a:p>
            <a:pPr>
              <a:lnSpc>
                <a:spcPct val="80000"/>
              </a:lnSpc>
            </a:pPr>
            <a:r>
              <a:rPr lang="ru-RU" sz="1200" b="1" smtClean="0"/>
              <a:t>Функциональная асимметрия ног и тела</a:t>
            </a:r>
            <a:endParaRPr lang="ru-RU" sz="1200" smtClean="0"/>
          </a:p>
          <a:p>
            <a:pPr>
              <a:lnSpc>
                <a:spcPct val="80000"/>
              </a:lnSpc>
            </a:pPr>
            <a:r>
              <a:rPr lang="ru-RU" sz="1200" smtClean="0"/>
              <a:t>И.: </a:t>
            </a:r>
            <a:r>
              <a:rPr lang="ru-RU" sz="1200" b="1" smtClean="0"/>
              <a:t>"Попрыгай на одной ноге"</a:t>
            </a:r>
            <a:r>
              <a:rPr lang="ru-RU" sz="1200" smtClean="0"/>
              <a:t>. Используется ведущая нога.</a:t>
            </a:r>
          </a:p>
          <a:p>
            <a:pPr>
              <a:lnSpc>
                <a:spcPct val="80000"/>
              </a:lnSpc>
            </a:pPr>
            <a:r>
              <a:rPr lang="ru-RU" sz="1200" smtClean="0"/>
              <a:t>И.: </a:t>
            </a:r>
            <a:r>
              <a:rPr lang="ru-RU" sz="1200" b="1" smtClean="0"/>
              <a:t>"Какой ногой ты забиваешь гол в футболе?"</a:t>
            </a:r>
            <a:r>
              <a:rPr lang="ru-RU" sz="1200" smtClean="0"/>
              <a:t> Активная </a:t>
            </a:r>
            <a:r>
              <a:rPr lang="ru-RU" sz="1200" i="1" smtClean="0"/>
              <a:t>(в том числе толчковая)</a:t>
            </a:r>
            <a:r>
              <a:rPr lang="ru-RU" sz="1200" smtClean="0"/>
              <a:t> нога - ведущая.</a:t>
            </a:r>
          </a:p>
          <a:p>
            <a:pPr>
              <a:lnSpc>
                <a:spcPct val="80000"/>
              </a:lnSpc>
            </a:pPr>
            <a:r>
              <a:rPr lang="ru-RU" sz="1200" smtClean="0"/>
              <a:t>И.: </a:t>
            </a:r>
            <a:r>
              <a:rPr lang="ru-RU" sz="1200" b="1" smtClean="0"/>
              <a:t>"Закинь ногу на ногу"</a:t>
            </a:r>
            <a:r>
              <a:rPr lang="ru-RU" sz="1200" smtClean="0"/>
              <a:t>. Ведущая нога сверху.</a:t>
            </a:r>
          </a:p>
          <a:p>
            <a:pPr>
              <a:lnSpc>
                <a:spcPct val="80000"/>
              </a:lnSpc>
            </a:pPr>
            <a:r>
              <a:rPr lang="ru-RU" sz="1200" smtClean="0"/>
              <a:t>И.: </a:t>
            </a:r>
            <a:r>
              <a:rPr lang="ru-RU" sz="1200" b="1" smtClean="0"/>
              <a:t>"Повертись, покрутись несколько раз"</a:t>
            </a:r>
            <a:r>
              <a:rPr lang="ru-RU" sz="1200" smtClean="0"/>
              <a:t>. При вращении вокруг собственной оси предпочитается направление в сторону доминантной половины тела.</a:t>
            </a:r>
          </a:p>
          <a:p>
            <a:pPr>
              <a:lnSpc>
                <a:spcPct val="80000"/>
              </a:lnSpc>
            </a:pPr>
            <a:r>
              <a:rPr lang="ru-RU" sz="1200" b="1" smtClean="0"/>
              <a:t>Сенсорные асимметрии</a:t>
            </a:r>
            <a:endParaRPr lang="ru-RU" sz="1200" smtClean="0"/>
          </a:p>
          <a:p>
            <a:pPr>
              <a:lnSpc>
                <a:spcPct val="80000"/>
              </a:lnSpc>
            </a:pPr>
            <a:r>
              <a:rPr lang="ru-RU" sz="1200" b="1" smtClean="0"/>
              <a:t>Функциональная слухо-речевая асимметрия</a:t>
            </a:r>
            <a:r>
              <a:rPr lang="ru-RU" sz="1200" smtClean="0"/>
              <a:t>И.: </a:t>
            </a:r>
            <a:r>
              <a:rPr lang="ru-RU" sz="1200" b="1" smtClean="0"/>
              <a:t>"Послушай, идут ли мои часы?"</a:t>
            </a:r>
            <a:r>
              <a:rPr lang="ru-RU" sz="1200" smtClean="0"/>
              <a:t> Ребенку прямо, по средней линии, даются часы или аналогичные тихо звучащие приборы. Предлагается поговорить по телефону. Часы и телефонную трубку ребенок прикладывает к ведущему уху.</a:t>
            </a:r>
          </a:p>
          <a:p>
            <a:pPr>
              <a:lnSpc>
                <a:spcPct val="80000"/>
              </a:lnSpc>
            </a:pPr>
            <a:r>
              <a:rPr lang="ru-RU" sz="1200" smtClean="0"/>
              <a:t>И.: </a:t>
            </a:r>
            <a:r>
              <a:rPr lang="ru-RU" sz="1200" b="1" smtClean="0"/>
              <a:t>"Повтори, что я скажу".</a:t>
            </a:r>
            <a:r>
              <a:rPr lang="ru-RU" sz="1200" smtClean="0"/>
              <a:t> Экспериментатор шепотом произносит слово или фразу. Ребенок нагибается ближе ведущим ухом.</a:t>
            </a:r>
          </a:p>
          <a:p>
            <a:pPr>
              <a:lnSpc>
                <a:spcPct val="80000"/>
              </a:lnSpc>
            </a:pPr>
            <a:r>
              <a:rPr lang="ru-RU" sz="1200" b="1" smtClean="0"/>
              <a:t>Дихотическое прослушивание.</a:t>
            </a:r>
            <a:r>
              <a:rPr lang="ru-RU" sz="1200" smtClean="0"/>
              <a:t> Через стереонаушники ребенок одновременно слышит группу слов по две серии </a:t>
            </a:r>
            <a:r>
              <a:rPr lang="ru-RU" sz="1200" i="1" smtClean="0"/>
              <a:t>(с правого уха - одну серию, с левого - другую)</a:t>
            </a:r>
            <a:r>
              <a:rPr lang="ru-RU" sz="1200" smtClean="0"/>
              <a:t>, а затем воспроизводит слова, которые услышал.</a:t>
            </a:r>
          </a:p>
          <a:p>
            <a:pPr>
              <a:lnSpc>
                <a:spcPct val="80000"/>
              </a:lnSpc>
            </a:pPr>
            <a:endParaRPr lang="ru-RU" sz="110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619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Двигательные функции</a:t>
            </a: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4925" y="476250"/>
            <a:ext cx="9074150" cy="63817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000" b="1" smtClean="0"/>
              <a:t>Кинестетический праксис</a:t>
            </a:r>
            <a:r>
              <a:rPr lang="ru-RU" sz="1000" smtClean="0"/>
              <a:t/>
            </a:r>
            <a:br>
              <a:rPr lang="ru-RU" sz="1000" smtClean="0"/>
            </a:br>
            <a:r>
              <a:rPr lang="ru-RU" sz="1000" b="1" i="1" smtClean="0"/>
              <a:t>Праксис поз по зрительному образцу</a:t>
            </a:r>
            <a:r>
              <a:rPr lang="ru-RU" sz="1000" smtClean="0"/>
              <a:t/>
            </a:r>
            <a:br>
              <a:rPr lang="ru-RU" sz="1000" smtClean="0"/>
            </a:br>
            <a:r>
              <a:rPr lang="ru-RU" sz="1000" smtClean="0"/>
              <a:t>И:</a:t>
            </a:r>
            <a:r>
              <a:rPr lang="ru-RU" sz="1000" b="1" smtClean="0"/>
              <a:t>"Делай, как я"</a:t>
            </a:r>
            <a:r>
              <a:rPr lang="ru-RU" sz="1000" smtClean="0"/>
              <a:t>. Экспериментатор последовательно демонстрирует ребенку ряд мануальных поз:</a:t>
            </a:r>
            <a:br>
              <a:rPr lang="ru-RU" sz="1000" smtClean="0"/>
            </a:br>
            <a:r>
              <a:rPr lang="ru-RU" sz="1000" smtClean="0"/>
              <a:t>большой и указательный </a:t>
            </a:r>
            <a:r>
              <a:rPr lang="ru-RU" sz="1000" i="1" smtClean="0"/>
              <a:t>(средний, безымянный)</a:t>
            </a:r>
            <a:r>
              <a:rPr lang="ru-RU" sz="1000" smtClean="0"/>
              <a:t> пальцы сложены в колечко;</a:t>
            </a:r>
            <a:br>
              <a:rPr lang="ru-RU" sz="1000" smtClean="0"/>
            </a:br>
            <a:r>
              <a:rPr lang="ru-RU" sz="1000" smtClean="0"/>
              <a:t>рука сжата в кулак, но мизинец выставлен вперед;</a:t>
            </a:r>
            <a:br>
              <a:rPr lang="ru-RU" sz="1000" smtClean="0"/>
            </a:br>
            <a:r>
              <a:rPr lang="ru-RU" sz="1000" smtClean="0"/>
              <a:t>рука сжата, но указательный палец и мизинец выставлены вперед и т.п. </a:t>
            </a:r>
            <a:br>
              <a:rPr lang="ru-RU" sz="1000" smtClean="0"/>
            </a:br>
            <a:r>
              <a:rPr lang="ru-RU" sz="1000" smtClean="0"/>
              <a:t>   Каждую из этих поз ребенок должен воспроизвести. Поочередно обследуются обе руки. После выполнения каждой позы ребенок свободно кладет руку на стол.</a:t>
            </a:r>
            <a:br>
              <a:rPr lang="ru-RU" sz="1000" smtClean="0"/>
            </a:br>
            <a:endParaRPr lang="ru-RU" sz="1000" smtClean="0"/>
          </a:p>
          <a:p>
            <a:pPr>
              <a:lnSpc>
                <a:spcPct val="80000"/>
              </a:lnSpc>
            </a:pPr>
            <a:r>
              <a:rPr lang="ru-RU" sz="1000" b="1" i="1" smtClean="0"/>
              <a:t>Праксис поз по кинестетическому образцу.</a:t>
            </a:r>
            <a:r>
              <a:rPr lang="ru-RU" sz="1000" b="1" smtClean="0"/>
              <a:t> </a:t>
            </a:r>
            <a:r>
              <a:rPr lang="ru-RU" sz="1000" smtClean="0"/>
              <a:t/>
            </a:r>
            <a:br>
              <a:rPr lang="ru-RU" sz="1000" smtClean="0"/>
            </a:br>
            <a:r>
              <a:rPr lang="ru-RU" sz="1000" smtClean="0"/>
              <a:t>И.: </a:t>
            </a:r>
            <a:r>
              <a:rPr lang="ru-RU" sz="1000" b="1" smtClean="0"/>
              <a:t>"Закрой глаза. Ты чувствуешь, как я сложил тебе пальцы?" </a:t>
            </a:r>
            <a:r>
              <a:rPr lang="ru-RU" sz="1000" smtClean="0"/>
              <a:t>Экспериментатор складывает пальцы ребенка в мануальные позы, представленные выше. Затем распрямляет кисть ребенка и просит его воспроизвести заданную позу.</a:t>
            </a:r>
            <a:br>
              <a:rPr lang="ru-RU" sz="1000" smtClean="0"/>
            </a:br>
            <a:endParaRPr lang="ru-RU" sz="1000" smtClean="0"/>
          </a:p>
          <a:p>
            <a:pPr>
              <a:lnSpc>
                <a:spcPct val="80000"/>
              </a:lnSpc>
            </a:pPr>
            <a:r>
              <a:rPr lang="ru-RU" sz="1000" b="1" i="1" smtClean="0"/>
              <a:t>Перенос поз по кинестетическому образцу.</a:t>
            </a:r>
            <a:r>
              <a:rPr lang="ru-RU" sz="1000" smtClean="0"/>
              <a:t/>
            </a:r>
            <a:br>
              <a:rPr lang="ru-RU" sz="1000" smtClean="0"/>
            </a:br>
            <a:r>
              <a:rPr lang="ru-RU" sz="1000" smtClean="0"/>
              <a:t>И.: </a:t>
            </a:r>
            <a:r>
              <a:rPr lang="ru-RU" sz="1000" b="1" smtClean="0"/>
              <a:t>"Закрой глаза. Ты чувствуешь, как я сложил тебе пальцы? Сложи их точно так же на другой руке"</a:t>
            </a:r>
            <a:r>
              <a:rPr lang="ru-RU" sz="1000" smtClean="0"/>
              <a:t>. Образцы поз и условия те же. Перенос поз осуществляется сначала с ведущей руки (у правшей с правой на левую), а затем наоборот (с левой на правую).</a:t>
            </a:r>
          </a:p>
          <a:p>
            <a:pPr>
              <a:lnSpc>
                <a:spcPct val="80000"/>
              </a:lnSpc>
            </a:pPr>
            <a:r>
              <a:rPr lang="ru-RU" sz="1000" b="1" i="1" smtClean="0"/>
              <a:t>Оральный праксис.</a:t>
            </a:r>
            <a:endParaRPr lang="ru-RU" sz="1000" smtClean="0"/>
          </a:p>
          <a:p>
            <a:pPr>
              <a:lnSpc>
                <a:spcPct val="80000"/>
              </a:lnSpc>
            </a:pPr>
            <a:r>
              <a:rPr lang="ru-RU" sz="1000" smtClean="0"/>
              <a:t/>
            </a:r>
            <a:br>
              <a:rPr lang="ru-RU" sz="1000" smtClean="0"/>
            </a:br>
            <a:r>
              <a:rPr lang="ru-RU" sz="1000" smtClean="0"/>
              <a:t>И.: </a:t>
            </a:r>
            <a:r>
              <a:rPr lang="ru-RU" sz="1000" b="1" smtClean="0"/>
              <a:t>"Делай, как я".</a:t>
            </a:r>
            <a:r>
              <a:rPr lang="ru-RU" sz="1000" smtClean="0"/>
              <a:t> Экспериментатор выполняет следующие действия: улыбается, вытягивает губы в трубочку; высовывает язык прямо, поднимает его к носу, проводит им по губам; надувает щеки; хмурится, поднимает брови и т.п. Каждое движение воспроизводится ребенком.</a:t>
            </a:r>
            <a:br>
              <a:rPr lang="ru-RU" sz="1000" smtClean="0"/>
            </a:br>
            <a:r>
              <a:rPr lang="ru-RU" sz="1000" smtClean="0"/>
              <a:t>Вариантом может быть выполнение этого теста по инструкции, например: </a:t>
            </a:r>
            <a:r>
              <a:rPr lang="ru-RU" sz="1000" b="1" smtClean="0"/>
              <a:t>"Нахмурься" или "Дотянись языком до носа".</a:t>
            </a:r>
            <a:r>
              <a:rPr lang="ru-RU" sz="1000" smtClean="0"/>
              <a:t> Но в этом случае следует дифференцировать вторичные ошибки, которые возникают у ребенка вследствие недопонимания и т.п.</a:t>
            </a:r>
          </a:p>
          <a:p>
            <a:pPr>
              <a:lnSpc>
                <a:spcPct val="80000"/>
              </a:lnSpc>
            </a:pPr>
            <a:r>
              <a:rPr lang="ru-RU" sz="1000" b="1" smtClean="0"/>
              <a:t>Кинетический (динамический) праксис</a:t>
            </a:r>
            <a:endParaRPr lang="ru-RU" sz="1000" smtClean="0"/>
          </a:p>
          <a:p>
            <a:pPr>
              <a:lnSpc>
                <a:spcPct val="80000"/>
              </a:lnSpc>
            </a:pPr>
            <a:r>
              <a:rPr lang="ru-RU" sz="1000" b="1" i="1" smtClean="0"/>
              <a:t>"Кулак - ребро - ладонь".</a:t>
            </a:r>
            <a:r>
              <a:rPr lang="ru-RU" sz="1000" smtClean="0"/>
              <a:t/>
            </a:r>
            <a:br>
              <a:rPr lang="ru-RU" sz="1000" smtClean="0"/>
            </a:br>
            <a:r>
              <a:rPr lang="ru-RU" sz="1000" smtClean="0"/>
              <a:t>И.: </a:t>
            </a:r>
            <a:r>
              <a:rPr lang="ru-RU" sz="1000" b="1" i="1" smtClean="0"/>
              <a:t>"Делай, как я"</a:t>
            </a:r>
            <a:r>
              <a:rPr lang="ru-RU" sz="1000" b="1" smtClean="0"/>
              <a:t>.</a:t>
            </a:r>
            <a:r>
              <a:rPr lang="ru-RU" sz="1000" smtClean="0"/>
              <a:t> Экспериментатор выполняет последовательный ряд движений:</a:t>
            </a:r>
            <a:br>
              <a:rPr lang="ru-RU" sz="1000" smtClean="0"/>
            </a:br>
            <a:r>
              <a:rPr lang="ru-RU" sz="1000" smtClean="0"/>
              <a:t>кулак, поставленный на ребро, вытянутая ладонь, поставленная на ребро, ладонь лежащая на столе; меняются лишь позы, сама рука не меняет место расположения.</a:t>
            </a:r>
            <a:br>
              <a:rPr lang="ru-RU" sz="1000" smtClean="0"/>
            </a:br>
            <a:r>
              <a:rPr lang="ru-RU" sz="1000" smtClean="0"/>
              <a:t>      Два раза экспериментатор выполняет задание вместе с ребенком медленно и молча, потом предлагает ему сделать упражнение самому и в более быстром темпе.</a:t>
            </a:r>
            <a:br>
              <a:rPr lang="ru-RU" sz="1000" smtClean="0"/>
            </a:br>
            <a:r>
              <a:rPr lang="ru-RU" sz="1000" smtClean="0"/>
              <a:t>      Затем с зафиксированным языком и с закрытыми глазами.</a:t>
            </a:r>
            <a:br>
              <a:rPr lang="ru-RU" sz="1000" smtClean="0"/>
            </a:br>
            <a:r>
              <a:rPr lang="ru-RU" sz="1000" smtClean="0"/>
              <a:t>      Поочередно обследуются обе руки. При необходимости можно предложить ребенку те же движения, но в измененной последовательности, например,"ребро - ладонь - кулак".</a:t>
            </a:r>
          </a:p>
          <a:p>
            <a:pPr>
              <a:lnSpc>
                <a:spcPct val="80000"/>
              </a:lnSpc>
            </a:pPr>
            <a:r>
              <a:rPr lang="ru-RU" sz="1000" b="1" i="1" smtClean="0"/>
              <a:t>Графическая проба "Заборчик"</a:t>
            </a:r>
            <a:endParaRPr lang="ru-RU" sz="1000" smtClean="0"/>
          </a:p>
          <a:p>
            <a:pPr>
              <a:lnSpc>
                <a:spcPct val="80000"/>
              </a:lnSpc>
            </a:pPr>
            <a:r>
              <a:rPr lang="ru-RU" sz="1000" smtClean="0"/>
              <a:t/>
            </a:r>
            <a:br>
              <a:rPr lang="ru-RU" sz="1000" smtClean="0"/>
            </a:br>
            <a:r>
              <a:rPr lang="ru-RU" sz="1000" smtClean="0"/>
              <a:t>Экспериментатор рисует ребенку образец:</a:t>
            </a:r>
            <a:br>
              <a:rPr lang="ru-RU" sz="1000" smtClean="0"/>
            </a:br>
            <a:r>
              <a:rPr lang="ru-RU" sz="1000" smtClean="0"/>
              <a:t>И.: </a:t>
            </a:r>
            <a:r>
              <a:rPr lang="ru-RU" sz="1000" b="1" i="1" smtClean="0"/>
              <a:t>"Продолжи узор, не отрывая карандаш от бумаги".</a:t>
            </a:r>
            <a:r>
              <a:rPr lang="ru-RU" sz="1000" smtClean="0"/>
              <a:t> Условия те же, что и в пункте 1.</a:t>
            </a:r>
          </a:p>
          <a:p>
            <a:pPr>
              <a:lnSpc>
                <a:spcPct val="80000"/>
              </a:lnSpc>
            </a:pPr>
            <a:r>
              <a:rPr lang="ru-RU" sz="900" smtClean="0"/>
              <a:t>И.: </a:t>
            </a:r>
            <a:r>
              <a:rPr lang="ru-RU" sz="900" b="1" i="1" smtClean="0"/>
              <a:t>"Напиши: Мишина машина; у Миши шишка; слушайте тишину".</a:t>
            </a:r>
            <a:endParaRPr lang="ru-RU" sz="900" smtClean="0"/>
          </a:p>
        </p:txBody>
      </p:sp>
      <p:pic>
        <p:nvPicPr>
          <p:cNvPr id="1034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6043613"/>
            <a:ext cx="230505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650" y="215900"/>
            <a:ext cx="7931150" cy="6207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b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Восприятие</a:t>
            </a:r>
            <a:endParaRPr lang="ru-RU" sz="370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388" y="980728"/>
            <a:ext cx="8425060" cy="504056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300" b="1" dirty="0" smtClean="0"/>
              <a:t>Тактильные и </a:t>
            </a:r>
            <a:r>
              <a:rPr lang="ru-RU" sz="1300" b="1" dirty="0" err="1" smtClean="0"/>
              <a:t>соматогностические</a:t>
            </a:r>
            <a:r>
              <a:rPr lang="ru-RU" sz="1300" b="1" dirty="0" smtClean="0"/>
              <a:t> </a:t>
            </a:r>
            <a:r>
              <a:rPr lang="ru-RU" sz="1300" b="1" dirty="0" err="1" smtClean="0"/>
              <a:t>функцииЛокализация</a:t>
            </a:r>
            <a:r>
              <a:rPr lang="ru-RU" sz="1300" b="1" dirty="0" smtClean="0"/>
              <a:t> прикосновения</a:t>
            </a:r>
            <a:endParaRPr lang="ru-RU" sz="1300" dirty="0" smtClean="0"/>
          </a:p>
          <a:p>
            <a:pPr lvl="1">
              <a:lnSpc>
                <a:spcPct val="80000"/>
              </a:lnSpc>
            </a:pPr>
            <a:r>
              <a:rPr lang="ru-RU" sz="1100" dirty="0" smtClean="0"/>
              <a:t>И.: </a:t>
            </a:r>
            <a:r>
              <a:rPr lang="ru-RU" sz="1100" b="1" dirty="0" smtClean="0"/>
              <a:t>"Закрой глаза. Покажи место, до которого я дотронулся"</a:t>
            </a:r>
            <a:r>
              <a:rPr lang="ru-RU" sz="1100" dirty="0" smtClean="0"/>
              <a:t>.</a:t>
            </a:r>
            <a:br>
              <a:rPr lang="ru-RU" sz="1100" dirty="0" smtClean="0"/>
            </a:br>
            <a:r>
              <a:rPr lang="ru-RU" sz="1100" dirty="0" smtClean="0"/>
              <a:t>Прикасаясь к какому-либо месту на теле ребенка, экспериментатор просит показать, до какого места он дотронулся. В данном случае важно оценить точность локализации прикосновения и сравнить успешность выполнения задания на разных частях тела и с разных сторон.</a:t>
            </a:r>
          </a:p>
          <a:p>
            <a:pPr lvl="1">
              <a:lnSpc>
                <a:spcPct val="80000"/>
              </a:lnSpc>
            </a:pPr>
            <a:r>
              <a:rPr lang="ru-RU" sz="1100" dirty="0" smtClean="0"/>
              <a:t>И.: </a:t>
            </a:r>
            <a:r>
              <a:rPr lang="ru-RU" sz="1100" b="1" dirty="0" smtClean="0"/>
              <a:t>"Закрой глаза. Положи руки на стол </a:t>
            </a:r>
            <a:r>
              <a:rPr lang="ru-RU" sz="1100" b="1" i="1" dirty="0" smtClean="0"/>
              <a:t>(ладонями вниз)</a:t>
            </a:r>
            <a:r>
              <a:rPr lang="ru-RU" sz="1100" b="1" dirty="0" smtClean="0"/>
              <a:t>".</a:t>
            </a:r>
            <a:r>
              <a:rPr lang="ru-RU" sz="1100" dirty="0" smtClean="0"/>
              <a:t> Далее как в пункте </a:t>
            </a:r>
            <a:r>
              <a:rPr lang="ru-RU" sz="1100" b="1" dirty="0" smtClean="0"/>
              <a:t>а)</a:t>
            </a:r>
            <a:r>
              <a:rPr lang="ru-RU" sz="1100" dirty="0" smtClean="0"/>
              <a:t>.</a:t>
            </a:r>
            <a:r>
              <a:rPr lang="ru-RU" sz="1100" i="1" dirty="0" smtClean="0"/>
              <a:t>(Экспериментатор прикасается только к рукам.)</a:t>
            </a:r>
            <a:endParaRPr lang="ru-RU" sz="1100" dirty="0" smtClean="0"/>
          </a:p>
          <a:p>
            <a:pPr lvl="1">
              <a:lnSpc>
                <a:spcPct val="80000"/>
              </a:lnSpc>
            </a:pPr>
            <a:r>
              <a:rPr lang="ru-RU" sz="1100" b="1" dirty="0" smtClean="0"/>
              <a:t>Проба </a:t>
            </a:r>
            <a:r>
              <a:rPr lang="ru-RU" sz="1100" b="1" dirty="0" err="1" smtClean="0"/>
              <a:t>Тойбера</a:t>
            </a:r>
            <a:r>
              <a:rPr lang="ru-RU" sz="1100" b="1" dirty="0" smtClean="0"/>
              <a:t>.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      Экспериментатор несколько раз одновременно прикасается к двум местам на теле ребенка</a:t>
            </a:r>
            <a:r>
              <a:rPr lang="ru-RU" sz="1100" i="1" dirty="0" smtClean="0"/>
              <a:t>(например, к обеим рукам)</a:t>
            </a:r>
            <a:r>
              <a:rPr lang="ru-RU" sz="1100" dirty="0" smtClean="0"/>
              <a:t> и просит его показать, куда он прикоснулся. В данном случае важен учет обоих прикосновений, поскольку проба направлена на выявление феномена игнорирования в тактильной сфере.</a:t>
            </a:r>
          </a:p>
          <a:p>
            <a:pPr>
              <a:lnSpc>
                <a:spcPct val="80000"/>
              </a:lnSpc>
            </a:pP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b="1" dirty="0" smtClean="0"/>
              <a:t>Проба </a:t>
            </a:r>
            <a:r>
              <a:rPr lang="ru-RU" sz="1300" b="1" dirty="0" err="1" smtClean="0"/>
              <a:t>Ферстера</a:t>
            </a:r>
            <a:r>
              <a:rPr lang="ru-RU" sz="1300" b="1" dirty="0" smtClean="0"/>
              <a:t>.</a:t>
            </a:r>
            <a:endParaRPr lang="ru-RU" sz="1300" dirty="0" smtClean="0"/>
          </a:p>
          <a:p>
            <a:pPr>
              <a:lnSpc>
                <a:spcPct val="80000"/>
              </a:lnSpc>
            </a:pP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И.:</a:t>
            </a:r>
            <a:r>
              <a:rPr lang="ru-RU" sz="1300" b="1" dirty="0" smtClean="0"/>
              <a:t> "Что я нарисовал (написал) у тебя на руке?"</a:t>
            </a:r>
            <a:r>
              <a:rPr lang="ru-RU" sz="1300" dirty="0" smtClean="0"/>
              <a:t> Экспериментатор рисует пальцем (палочкой) то на правой, то на левой руке ребенка фигуры (треугольник, крестик, кружок) или цифры и просит назвать нарисованное.</a:t>
            </a:r>
            <a:br>
              <a:rPr lang="ru-RU" sz="1300" dirty="0" smtClean="0"/>
            </a:br>
            <a:r>
              <a:rPr lang="ru-RU" sz="1300" dirty="0" smtClean="0"/>
              <a:t>      Обязательным условием является </a:t>
            </a:r>
            <a:r>
              <a:rPr lang="ru-RU" sz="1300" dirty="0" err="1" smtClean="0"/>
              <a:t>упроченность</a:t>
            </a:r>
            <a:r>
              <a:rPr lang="ru-RU" sz="1300" dirty="0" smtClean="0"/>
              <a:t> в памяти ребенка рисуемых знаков.</a:t>
            </a:r>
          </a:p>
          <a:p>
            <a:pPr>
              <a:lnSpc>
                <a:spcPct val="80000"/>
              </a:lnSpc>
            </a:pPr>
            <a:r>
              <a:rPr lang="ru-RU" sz="1300" b="1" dirty="0" smtClean="0"/>
              <a:t>Проекция локализации прикосновения.</a:t>
            </a:r>
            <a:r>
              <a:rPr lang="ru-RU" sz="1300" dirty="0" smtClean="0"/>
              <a:t> </a:t>
            </a:r>
            <a:br>
              <a:rPr lang="ru-RU" sz="1300" dirty="0" smtClean="0"/>
            </a:br>
            <a:r>
              <a:rPr lang="ru-RU" sz="1300" dirty="0" smtClean="0"/>
              <a:t>И.: </a:t>
            </a:r>
            <a:r>
              <a:rPr lang="ru-RU" sz="1300" b="1" dirty="0" smtClean="0"/>
              <a:t>"Закрой глаза. Я дотронусь до тебя, а ты покажешь это место на "человечке""</a:t>
            </a:r>
            <a:r>
              <a:rPr lang="ru-RU" sz="1300" dirty="0" smtClean="0"/>
              <a:t> </a:t>
            </a:r>
            <a:r>
              <a:rPr lang="ru-RU" sz="1300" i="1" dirty="0" smtClean="0"/>
              <a:t>(См. Рисунок)</a:t>
            </a:r>
            <a:r>
              <a:rPr lang="ru-RU" sz="1300" dirty="0" smtClean="0"/>
              <a:t>. Так же, как и в предыдущем задании, экспериментатор дотрагивается до различных частей тела ребенка и просит его обозначить точки прикосновения на модели человека.</a:t>
            </a:r>
          </a:p>
          <a:p>
            <a:pPr>
              <a:lnSpc>
                <a:spcPct val="80000"/>
              </a:lnSpc>
            </a:pPr>
            <a:endParaRPr lang="ru-RU" sz="1300" dirty="0" smtClean="0"/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4724400"/>
            <a:ext cx="1436687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</a:rPr>
              <a:t>Кинетический (динамический) праксис</a:t>
            </a:r>
          </a:p>
        </p:txBody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ru-RU" sz="1800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b="1" i="1" smtClean="0">
                <a:latin typeface="Constantia" pitchFamily="18" charset="0"/>
              </a:rPr>
              <a:t>"</a:t>
            </a:r>
            <a:r>
              <a:rPr lang="ru-RU" sz="1900" i="1" smtClean="0">
                <a:latin typeface="Constantia" pitchFamily="18" charset="0"/>
              </a:rPr>
              <a:t>Кулак - ребро - ладонь".</a:t>
            </a:r>
            <a:endParaRPr lang="ru-RU" sz="1900" smtClean="0">
              <a:latin typeface="Constantia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/>
            </a:r>
            <a:br>
              <a:rPr lang="ru-RU" sz="1900" smtClean="0">
                <a:latin typeface="Constantia" pitchFamily="18" charset="0"/>
              </a:rPr>
            </a:br>
            <a:r>
              <a:rPr lang="ru-RU" sz="1900" smtClean="0">
                <a:latin typeface="Constantia" pitchFamily="18" charset="0"/>
              </a:rPr>
              <a:t>И.:</a:t>
            </a:r>
            <a:r>
              <a:rPr lang="ru-RU" sz="1900" smtClean="0"/>
              <a:t> </a:t>
            </a:r>
            <a:r>
              <a:rPr lang="ru-RU" sz="1900" i="1" smtClean="0">
                <a:latin typeface="Constantia" pitchFamily="18" charset="0"/>
              </a:rPr>
              <a:t>"Делай, как я"</a:t>
            </a:r>
            <a:r>
              <a:rPr lang="ru-RU" sz="1900" smtClean="0">
                <a:latin typeface="Constantia" pitchFamily="18" charset="0"/>
              </a:rPr>
              <a:t>.</a:t>
            </a:r>
            <a:r>
              <a:rPr lang="ru-RU" sz="1900" smtClean="0"/>
              <a:t> </a:t>
            </a:r>
            <a:r>
              <a:rPr lang="ru-RU" sz="1900" smtClean="0">
                <a:latin typeface="Constantia" pitchFamily="18" charset="0"/>
              </a:rPr>
              <a:t>Экспериментатор выполняет последовательный ряд движений:</a:t>
            </a:r>
            <a:br>
              <a:rPr lang="ru-RU" sz="1900" smtClean="0">
                <a:latin typeface="Constantia" pitchFamily="18" charset="0"/>
              </a:rPr>
            </a:br>
            <a:r>
              <a:rPr lang="ru-RU" sz="1900" smtClean="0">
                <a:latin typeface="Constantia" pitchFamily="18" charset="0"/>
              </a:rPr>
              <a:t>кулак, поставленный на ребро, вытянутая ладонь, поставленная на ребро, ладонь лежащая на столе; меняются лишь позы, сама рука не меняет место расположения.</a:t>
            </a:r>
            <a:br>
              <a:rPr lang="ru-RU" sz="1900" smtClean="0">
                <a:latin typeface="Constantia" pitchFamily="18" charset="0"/>
              </a:rPr>
            </a:br>
            <a:r>
              <a:rPr lang="ru-RU" sz="1900" smtClean="0"/>
              <a:t>      </a:t>
            </a:r>
            <a:r>
              <a:rPr lang="ru-RU" sz="1900" smtClean="0">
                <a:latin typeface="Constantia" pitchFamily="18" charset="0"/>
              </a:rPr>
              <a:t>Два раза экспериментатор выполняет задание вместе с ребенком медленно и молча, потом предлагает ему сделать упражнение самому и в более быстром темпе.</a:t>
            </a:r>
            <a:br>
              <a:rPr lang="ru-RU" sz="1900" smtClean="0">
                <a:latin typeface="Constantia" pitchFamily="18" charset="0"/>
              </a:rPr>
            </a:br>
            <a:r>
              <a:rPr lang="ru-RU" sz="1900" smtClean="0"/>
              <a:t>      </a:t>
            </a:r>
            <a:r>
              <a:rPr lang="ru-RU" sz="1900" smtClean="0">
                <a:latin typeface="Constantia" pitchFamily="18" charset="0"/>
              </a:rPr>
              <a:t>Затем с зафиксированным языком и с закрытыми глазами.</a:t>
            </a:r>
            <a:br>
              <a:rPr lang="ru-RU" sz="1900" smtClean="0">
                <a:latin typeface="Constantia" pitchFamily="18" charset="0"/>
              </a:rPr>
            </a:br>
            <a:r>
              <a:rPr lang="ru-RU" sz="1900" smtClean="0"/>
              <a:t>      </a:t>
            </a:r>
            <a:r>
              <a:rPr lang="ru-RU" sz="1900" smtClean="0">
                <a:latin typeface="Constantia" pitchFamily="18" charset="0"/>
              </a:rPr>
              <a:t>Поочередно обследуются обе руки. При необходимости можно предложить ребенку те же движения, но в измененной последовательности, например,"ребро - ладонь - кулак".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259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65175"/>
            <a:ext cx="3048000" cy="4572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3419475" y="260350"/>
            <a:ext cx="5473700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Book Antiqua" pitchFamily="18" charset="0"/>
              </a:rPr>
              <a:t>Высшие психические функции  </a:t>
            </a:r>
            <a:r>
              <a:rPr lang="ru-RU">
                <a:latin typeface="Book Antiqua" pitchFamily="18" charset="0"/>
              </a:rPr>
              <a:t>–  сложные психические процессы, прижизненно формирующиеся, социальные по своему происхождению, опосредствованные по психологическому строению и произвольные сознательно выполняемые по способу своего осуществления (внимание, зрительная, слуховая память, мышление, речь, пространственные представления, произвольная регуляция и самоконтроль). </a:t>
            </a:r>
          </a:p>
          <a:p>
            <a:endParaRPr lang="ru-RU">
              <a:latin typeface="Book Antiqua" pitchFamily="18" charset="0"/>
            </a:endParaRPr>
          </a:p>
          <a:p>
            <a:r>
              <a:rPr lang="ru-RU">
                <a:latin typeface="Book Antiqua" pitchFamily="18" charset="0"/>
              </a:rPr>
              <a:t>В понятийном аппарате нейропсихологии существуют базовые понятия:</a:t>
            </a:r>
          </a:p>
          <a:p>
            <a:endParaRPr lang="ru-RU">
              <a:latin typeface="Book Antiqua" pitchFamily="18" charset="0"/>
            </a:endParaRPr>
          </a:p>
          <a:p>
            <a:r>
              <a:rPr lang="ru-RU" b="1">
                <a:latin typeface="Book Antiqua" pitchFamily="18" charset="0"/>
              </a:rPr>
              <a:t>Нейропсихологический симптом </a:t>
            </a:r>
            <a:r>
              <a:rPr lang="ru-RU">
                <a:latin typeface="Book Antiqua" pitchFamily="18" charset="0"/>
              </a:rPr>
              <a:t>-- нарушение психической функции, возникающее вследствие локального поражения мозга.</a:t>
            </a:r>
          </a:p>
          <a:p>
            <a:endParaRPr lang="ru-RU">
              <a:latin typeface="Book Antiqua" pitchFamily="18" charset="0"/>
            </a:endParaRPr>
          </a:p>
          <a:p>
            <a:r>
              <a:rPr lang="ru-RU" b="1">
                <a:latin typeface="Book Antiqua" pitchFamily="18" charset="0"/>
              </a:rPr>
              <a:t>Нейропсихологический</a:t>
            </a:r>
            <a:r>
              <a:rPr lang="ru-RU">
                <a:latin typeface="Book Antiqua" pitchFamily="18" charset="0"/>
              </a:rPr>
              <a:t> </a:t>
            </a:r>
            <a:r>
              <a:rPr lang="ru-RU" b="1">
                <a:latin typeface="Book Antiqua" pitchFamily="18" charset="0"/>
              </a:rPr>
              <a:t>синдром</a:t>
            </a:r>
            <a:r>
              <a:rPr lang="ru-RU">
                <a:latin typeface="Book Antiqua" pitchFamily="18" charset="0"/>
              </a:rPr>
              <a:t> -- закономерное сочетание нейропсихологических симптомов, связанное с нарушением физиологических процессов вследствие локального поражения мозга.</a:t>
            </a:r>
          </a:p>
          <a:p>
            <a:endParaRPr lang="ru-RU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body" idx="4294967295"/>
          </p:nvPr>
        </p:nvSpPr>
        <p:spPr>
          <a:xfrm>
            <a:off x="395288" y="404813"/>
            <a:ext cx="7834312" cy="5726112"/>
          </a:xfrm>
        </p:spPr>
        <p:txBody>
          <a:bodyPr/>
          <a:lstStyle/>
          <a:p>
            <a:pPr marL="571500" indent="-571500">
              <a:buFont typeface="Wingdings 2" pitchFamily="18" charset="2"/>
              <a:buNone/>
            </a:pPr>
            <a:r>
              <a:rPr lang="ru-RU" sz="1900" b="1" i="1" smtClean="0">
                <a:latin typeface="Constantia" pitchFamily="18" charset="0"/>
              </a:rPr>
              <a:t>Графическая проба "Заборчик"</a:t>
            </a:r>
            <a:endParaRPr lang="ru-RU" sz="1900" smtClean="0">
              <a:latin typeface="Constantia" pitchFamily="18" charset="0"/>
            </a:endParaRPr>
          </a:p>
          <a:p>
            <a:pPr marL="571500" indent="-571500"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/>
            </a:r>
            <a:br>
              <a:rPr lang="ru-RU" sz="1900" smtClean="0">
                <a:latin typeface="Constantia" pitchFamily="18" charset="0"/>
              </a:rPr>
            </a:br>
            <a:r>
              <a:rPr lang="ru-RU" sz="1900" smtClean="0">
                <a:latin typeface="Constantia" pitchFamily="18" charset="0"/>
              </a:rPr>
              <a:t>Экспериментатор рисует ребенку образец:</a:t>
            </a:r>
            <a:br>
              <a:rPr lang="ru-RU" sz="1900" smtClean="0">
                <a:latin typeface="Constantia" pitchFamily="18" charset="0"/>
              </a:rPr>
            </a:br>
            <a:r>
              <a:rPr lang="ru-RU" sz="1900" smtClean="0">
                <a:latin typeface="Constantia" pitchFamily="18" charset="0"/>
              </a:rPr>
              <a:t>И.:</a:t>
            </a:r>
            <a:r>
              <a:rPr lang="ru-RU" sz="1900" smtClean="0"/>
              <a:t> </a:t>
            </a:r>
            <a:r>
              <a:rPr lang="ru-RU" sz="1900" b="1" i="1" smtClean="0">
                <a:latin typeface="Constantia" pitchFamily="18" charset="0"/>
              </a:rPr>
              <a:t>"Продолжи узор, не отрывая карандаш от бумаги".</a:t>
            </a:r>
            <a:r>
              <a:rPr lang="ru-RU" sz="1900" smtClean="0"/>
              <a:t> </a:t>
            </a:r>
            <a:r>
              <a:rPr lang="ru-RU" sz="1900" smtClean="0">
                <a:latin typeface="Constantia" pitchFamily="18" charset="0"/>
              </a:rPr>
              <a:t>Условия те же, что и в пункте 1.</a:t>
            </a:r>
          </a:p>
          <a:p>
            <a:pPr marL="571500" indent="-571500"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>И.:</a:t>
            </a:r>
            <a:r>
              <a:rPr lang="ru-RU" sz="1900" smtClean="0"/>
              <a:t> </a:t>
            </a:r>
            <a:r>
              <a:rPr lang="ru-RU" sz="1900" b="1" i="1" smtClean="0">
                <a:latin typeface="Constantia" pitchFamily="18" charset="0"/>
              </a:rPr>
              <a:t>"Напиши: Мишина машина; у Миши шишка; слушайте тишину".</a:t>
            </a:r>
          </a:p>
        </p:txBody>
      </p:sp>
      <p:pic>
        <p:nvPicPr>
          <p:cNvPr id="126979" name="Рисунок 1" descr="http://iemcko.narod.ru/images/43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636838"/>
            <a:ext cx="19050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39750" y="2992438"/>
            <a:ext cx="8135938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  <a:p>
            <a:pPr eaLnBrk="0" hangingPunct="0"/>
            <a:r>
              <a:rPr lang="ru-RU" sz="2000" b="1">
                <a:latin typeface="Constantia" pitchFamily="18" charset="0"/>
                <a:cs typeface="Times New Roman" pitchFamily="18" charset="0"/>
              </a:rPr>
              <a:t>Реципрокная координация рук.</a:t>
            </a:r>
            <a:endParaRPr lang="ru-RU" sz="2000">
              <a:latin typeface="Constantia" pitchFamily="18" charset="0"/>
            </a:endParaRPr>
          </a:p>
          <a:p>
            <a:pPr eaLnBrk="0" hangingPunct="0"/>
            <a:r>
              <a:rPr lang="ru-RU" sz="2000">
                <a:latin typeface="Constantia" pitchFamily="18" charset="0"/>
                <a:cs typeface="Times New Roman" pitchFamily="18" charset="0"/>
              </a:rPr>
              <a:t/>
            </a:r>
            <a:br>
              <a:rPr lang="ru-RU" sz="2000">
                <a:latin typeface="Constantia" pitchFamily="18" charset="0"/>
                <a:cs typeface="Times New Roman" pitchFamily="18" charset="0"/>
              </a:rPr>
            </a:br>
            <a:r>
              <a:rPr lang="ru-RU" sz="2000">
                <a:latin typeface="Constantia" pitchFamily="18" charset="0"/>
                <a:cs typeface="Times New Roman" pitchFamily="18" charset="0"/>
              </a:rPr>
              <a:t>И: </a:t>
            </a:r>
            <a:r>
              <a:rPr lang="ru-RU" sz="2000" b="1" i="1">
                <a:latin typeface="Constantia" pitchFamily="18" charset="0"/>
                <a:cs typeface="Times New Roman" pitchFamily="18" charset="0"/>
              </a:rPr>
              <a:t>"Положи руки на стол. Делай, как я"</a:t>
            </a:r>
            <a:r>
              <a:rPr lang="ru-RU" sz="2000" b="1">
                <a:latin typeface="Constantia" pitchFamily="18" charset="0"/>
                <a:cs typeface="Times New Roman" pitchFamily="18" charset="0"/>
              </a:rPr>
              <a:t>.</a:t>
            </a:r>
            <a:r>
              <a:rPr lang="ru-RU" sz="2000">
                <a:latin typeface="Constantia" pitchFamily="18" charset="0"/>
                <a:cs typeface="Times New Roman" pitchFamily="18" charset="0"/>
              </a:rPr>
              <a:t> </a:t>
            </a:r>
            <a:br>
              <a:rPr lang="ru-RU" sz="2000">
                <a:latin typeface="Constantia" pitchFamily="18" charset="0"/>
                <a:cs typeface="Times New Roman" pitchFamily="18" charset="0"/>
              </a:rPr>
            </a:br>
            <a:r>
              <a:rPr lang="ru-RU" sz="2000">
                <a:latin typeface="Constantia" pitchFamily="18" charset="0"/>
                <a:cs typeface="Times New Roman" pitchFamily="18" charset="0"/>
              </a:rPr>
              <a:t>Руки кладутся рядом: одна вытянута, другая сложена в кулак, затем одновременно первая рука сжимается в кулак, а вторая распрямляется, при этом руки остаются на одном месте.</a:t>
            </a:r>
            <a:br>
              <a:rPr lang="ru-RU" sz="2000">
                <a:latin typeface="Constantia" pitchFamily="18" charset="0"/>
                <a:cs typeface="Times New Roman" pitchFamily="18" charset="0"/>
              </a:rPr>
            </a:br>
            <a:r>
              <a:rPr lang="ru-RU" sz="2000">
                <a:latin typeface="Constantia" pitchFamily="18" charset="0"/>
                <a:cs typeface="Times New Roman" pitchFamily="18" charset="0"/>
              </a:rPr>
              <a:t>      Несколько раз экспериментатор выполняет задание вместе с ребенком, потом предлагает ему сделать упражнение самому. Условия те же, что и в пункте 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500" b="0" smtClean="0">
                <a:ln>
                  <a:noFill/>
                </a:ln>
                <a:solidFill>
                  <a:schemeClr val="accent2"/>
                </a:solidFill>
                <a:effectLst/>
                <a:latin typeface="Constantia" pitchFamily="18" charset="0"/>
              </a:rPr>
              <a:t>Восприятие</a:t>
            </a: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827088" y="860425"/>
            <a:ext cx="7993062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1400" b="1">
                <a:latin typeface="Constantia" pitchFamily="18" charset="0"/>
                <a:cs typeface="Times New Roman" pitchFamily="18" charset="0"/>
              </a:rPr>
              <a:t>Тактильные и соматогностические функции</a:t>
            </a:r>
            <a:endParaRPr lang="ru-RU" sz="1400">
              <a:latin typeface="Constantia" pitchFamily="18" charset="0"/>
            </a:endParaRPr>
          </a:p>
          <a:p>
            <a:pPr eaLnBrk="0" hangingPunct="0">
              <a:buFontTx/>
              <a:buAutoNum type="arabicPeriod"/>
            </a:pPr>
            <a:r>
              <a:rPr lang="ru-RU" sz="1400" b="1">
                <a:latin typeface="Constantia" pitchFamily="18" charset="0"/>
                <a:cs typeface="Times New Roman" pitchFamily="18" charset="0"/>
              </a:rPr>
              <a:t>Локализация прикосновения</a:t>
            </a:r>
            <a:endParaRPr lang="ru-RU" sz="1400">
              <a:latin typeface="Constantia" pitchFamily="18" charset="0"/>
            </a:endParaRPr>
          </a:p>
          <a:p>
            <a:pPr lvl="1" eaLnBrk="0" hangingPunct="0">
              <a:buFont typeface="Wingdings" pitchFamily="2" charset="2"/>
              <a:buChar char=""/>
            </a:pPr>
            <a:r>
              <a:rPr lang="ru-RU" sz="1400">
                <a:latin typeface="Constantia" pitchFamily="18" charset="0"/>
                <a:cs typeface="Times New Roman" pitchFamily="18" charset="0"/>
              </a:rPr>
              <a:t>И.: </a:t>
            </a:r>
            <a:r>
              <a:rPr lang="ru-RU" sz="1400" b="1">
                <a:latin typeface="Constantia" pitchFamily="18" charset="0"/>
                <a:cs typeface="Times New Roman" pitchFamily="18" charset="0"/>
              </a:rPr>
              <a:t>"Закрой глаза. Покажи место, до которого я дотронулся"</a:t>
            </a:r>
            <a:r>
              <a:rPr lang="ru-RU" sz="1400">
                <a:latin typeface="Constantia" pitchFamily="18" charset="0"/>
                <a:cs typeface="Times New Roman" pitchFamily="18" charset="0"/>
              </a:rPr>
              <a:t>.</a:t>
            </a:r>
            <a:br>
              <a:rPr lang="ru-RU" sz="1400">
                <a:latin typeface="Constantia" pitchFamily="18" charset="0"/>
                <a:cs typeface="Times New Roman" pitchFamily="18" charset="0"/>
              </a:rPr>
            </a:br>
            <a:r>
              <a:rPr lang="ru-RU" sz="1400">
                <a:latin typeface="Constantia" pitchFamily="18" charset="0"/>
                <a:cs typeface="Times New Roman" pitchFamily="18" charset="0"/>
              </a:rPr>
              <a:t>Прикасаясь к какому-либо месту на теле ребенка, экспериментатор просит показать, до какого места он дотронулся. В данном случае важно оценить точность локализации прикосновения и сравнить успешность выполнения задания на разных частях тела и с разных сторон.</a:t>
            </a:r>
          </a:p>
          <a:p>
            <a:pPr lvl="1" eaLnBrk="0" hangingPunct="0">
              <a:buFont typeface="Wingdings" pitchFamily="2" charset="2"/>
              <a:buChar char=""/>
            </a:pPr>
            <a:r>
              <a:rPr lang="ru-RU" sz="1400">
                <a:latin typeface="Constantia" pitchFamily="18" charset="0"/>
                <a:cs typeface="Times New Roman" pitchFamily="18" charset="0"/>
              </a:rPr>
              <a:t>И.: </a:t>
            </a:r>
            <a:r>
              <a:rPr lang="ru-RU" sz="1400" b="1">
                <a:latin typeface="Constantia" pitchFamily="18" charset="0"/>
                <a:cs typeface="Times New Roman" pitchFamily="18" charset="0"/>
              </a:rPr>
              <a:t>"Закрой глаза. Положи руки на стол </a:t>
            </a:r>
            <a:r>
              <a:rPr lang="ru-RU" sz="1400" b="1" i="1">
                <a:latin typeface="Constantia" pitchFamily="18" charset="0"/>
                <a:cs typeface="Times New Roman" pitchFamily="18" charset="0"/>
              </a:rPr>
              <a:t>(ладонями вниз)</a:t>
            </a:r>
            <a:r>
              <a:rPr lang="ru-RU" sz="1400" b="1">
                <a:latin typeface="Constantia" pitchFamily="18" charset="0"/>
                <a:cs typeface="Times New Roman" pitchFamily="18" charset="0"/>
              </a:rPr>
              <a:t>".</a:t>
            </a:r>
            <a:r>
              <a:rPr lang="ru-RU" sz="1400">
                <a:latin typeface="Constantia" pitchFamily="18" charset="0"/>
                <a:cs typeface="Times New Roman" pitchFamily="18" charset="0"/>
              </a:rPr>
              <a:t> Далее как в пункте </a:t>
            </a:r>
            <a:r>
              <a:rPr lang="ru-RU" sz="1400" b="1">
                <a:latin typeface="Constantia" pitchFamily="18" charset="0"/>
                <a:cs typeface="Times New Roman" pitchFamily="18" charset="0"/>
              </a:rPr>
              <a:t>а)</a:t>
            </a:r>
            <a:r>
              <a:rPr lang="ru-RU" sz="1400">
                <a:latin typeface="Constantia" pitchFamily="18" charset="0"/>
                <a:cs typeface="Times New Roman" pitchFamily="18" charset="0"/>
              </a:rPr>
              <a:t>.</a:t>
            </a:r>
            <a:r>
              <a:rPr lang="ru-RU" sz="1400" i="1">
                <a:latin typeface="Constantia" pitchFamily="18" charset="0"/>
                <a:cs typeface="Times New Roman" pitchFamily="18" charset="0"/>
              </a:rPr>
              <a:t>(Экспериментатор прикасается только к рукам.)</a:t>
            </a:r>
            <a:endParaRPr lang="ru-RU" sz="1400">
              <a:latin typeface="Constantia" pitchFamily="18" charset="0"/>
              <a:cs typeface="Times New Roman" pitchFamily="18" charset="0"/>
            </a:endParaRPr>
          </a:p>
          <a:p>
            <a:pPr lvl="1" eaLnBrk="0" hangingPunct="0">
              <a:buFont typeface="Wingdings" pitchFamily="2" charset="2"/>
              <a:buChar char=""/>
            </a:pPr>
            <a:r>
              <a:rPr lang="ru-RU" sz="1400" b="1">
                <a:latin typeface="Constantia" pitchFamily="18" charset="0"/>
                <a:cs typeface="Times New Roman" pitchFamily="18" charset="0"/>
              </a:rPr>
              <a:t>Проба Тойбера.</a:t>
            </a:r>
            <a:r>
              <a:rPr lang="ru-RU" sz="1400">
                <a:latin typeface="Constantia" pitchFamily="18" charset="0"/>
                <a:cs typeface="Times New Roman" pitchFamily="18" charset="0"/>
              </a:rPr>
              <a:t/>
            </a:r>
            <a:br>
              <a:rPr lang="ru-RU" sz="1400">
                <a:latin typeface="Constantia" pitchFamily="18" charset="0"/>
                <a:cs typeface="Times New Roman" pitchFamily="18" charset="0"/>
              </a:rPr>
            </a:br>
            <a:r>
              <a:rPr lang="ru-RU" sz="1400">
                <a:latin typeface="Constantia" pitchFamily="18" charset="0"/>
                <a:cs typeface="Times New Roman" pitchFamily="18" charset="0"/>
              </a:rPr>
              <a:t>      Экспериментатор несколько раз одновременно прикасается к двум местам на теле ребенка</a:t>
            </a:r>
            <a:r>
              <a:rPr lang="ru-RU" sz="1400" i="1">
                <a:latin typeface="Constantia" pitchFamily="18" charset="0"/>
                <a:cs typeface="Times New Roman" pitchFamily="18" charset="0"/>
              </a:rPr>
              <a:t>(например, к обеим рукам)</a:t>
            </a:r>
            <a:r>
              <a:rPr lang="ru-RU" sz="1400">
                <a:latin typeface="Constantia" pitchFamily="18" charset="0"/>
                <a:cs typeface="Times New Roman" pitchFamily="18" charset="0"/>
              </a:rPr>
              <a:t> и просит его показать, куда он прикоснулся. В данном случае важен учет обоих прикосновений, поскольку проба направлена на выявление феномена игнорирования в тактильной сфере.</a:t>
            </a:r>
            <a:endParaRPr lang="ru-RU" sz="1400">
              <a:latin typeface="Constantia" pitchFamily="18" charset="0"/>
            </a:endParaRPr>
          </a:p>
          <a:p>
            <a:pPr eaLnBrk="0" hangingPunct="0">
              <a:buFontTx/>
              <a:buAutoNum type="arabicPeriod"/>
            </a:pPr>
            <a:r>
              <a:rPr lang="ru-RU" sz="1400" b="1">
                <a:latin typeface="Constantia" pitchFamily="18" charset="0"/>
                <a:cs typeface="Times New Roman" pitchFamily="18" charset="0"/>
              </a:rPr>
              <a:t>Проба Ферстера.</a:t>
            </a:r>
            <a:endParaRPr lang="ru-RU" sz="1400">
              <a:latin typeface="Constantia" pitchFamily="18" charset="0"/>
            </a:endParaRPr>
          </a:p>
          <a:p>
            <a:pPr eaLnBrk="0" hangingPunct="0"/>
            <a:r>
              <a:rPr lang="ru-RU" sz="1400">
                <a:latin typeface="Constantia" pitchFamily="18" charset="0"/>
                <a:cs typeface="Times New Roman" pitchFamily="18" charset="0"/>
              </a:rPr>
              <a:t/>
            </a:r>
            <a:br>
              <a:rPr lang="ru-RU" sz="1400">
                <a:latin typeface="Constantia" pitchFamily="18" charset="0"/>
                <a:cs typeface="Times New Roman" pitchFamily="18" charset="0"/>
              </a:rPr>
            </a:br>
            <a:r>
              <a:rPr lang="ru-RU" sz="1400">
                <a:latin typeface="Constantia" pitchFamily="18" charset="0"/>
                <a:cs typeface="Times New Roman" pitchFamily="18" charset="0"/>
              </a:rPr>
              <a:t>И.:</a:t>
            </a:r>
            <a:r>
              <a:rPr lang="ru-RU" sz="1400" b="1">
                <a:latin typeface="Constantia" pitchFamily="18" charset="0"/>
                <a:cs typeface="Times New Roman" pitchFamily="18" charset="0"/>
              </a:rPr>
              <a:t> "Что я нарисовал (написал) у тебя на руке?"</a:t>
            </a:r>
            <a:r>
              <a:rPr lang="ru-RU" sz="1400">
                <a:latin typeface="Constantia" pitchFamily="18" charset="0"/>
                <a:cs typeface="Times New Roman" pitchFamily="18" charset="0"/>
              </a:rPr>
              <a:t> Экспериментатор рисует пальцем (палочкой) то на правой, то на левой руке ребенка фигуры (треугольник, крестик, кружок) или цифры и просит назвать нарисованное.</a:t>
            </a:r>
            <a:br>
              <a:rPr lang="ru-RU" sz="1400">
                <a:latin typeface="Constantia" pitchFamily="18" charset="0"/>
                <a:cs typeface="Times New Roman" pitchFamily="18" charset="0"/>
              </a:rPr>
            </a:br>
            <a:r>
              <a:rPr lang="ru-RU" sz="1400">
                <a:latin typeface="Constantia" pitchFamily="18" charset="0"/>
                <a:cs typeface="Times New Roman" pitchFamily="18" charset="0"/>
              </a:rPr>
              <a:t>      Обязательным условием является упроченность в памяти ребенка рисуемых знаков.</a:t>
            </a:r>
          </a:p>
          <a:p>
            <a:pPr eaLnBrk="0" hangingPunct="0"/>
            <a:r>
              <a:rPr lang="ru-RU" sz="1400">
                <a:latin typeface="Constantia" pitchFamily="18" charset="0"/>
                <a:cs typeface="Times New Roman" pitchFamily="18" charset="0"/>
              </a:rPr>
              <a:t>3</a:t>
            </a:r>
            <a:r>
              <a:rPr lang="ru-RU" sz="1400" b="1">
                <a:latin typeface="Constantia" pitchFamily="18" charset="0"/>
                <a:cs typeface="Times New Roman" pitchFamily="18" charset="0"/>
              </a:rPr>
              <a:t>Проекция локализации прикосновения.</a:t>
            </a:r>
            <a:r>
              <a:rPr lang="ru-RU" sz="1400">
                <a:latin typeface="Constantia" pitchFamily="18" charset="0"/>
                <a:cs typeface="Times New Roman" pitchFamily="18" charset="0"/>
              </a:rPr>
              <a:t> </a:t>
            </a:r>
            <a:br>
              <a:rPr lang="ru-RU" sz="1400">
                <a:latin typeface="Constantia" pitchFamily="18" charset="0"/>
                <a:cs typeface="Times New Roman" pitchFamily="18" charset="0"/>
              </a:rPr>
            </a:br>
            <a:r>
              <a:rPr lang="ru-RU" sz="1400">
                <a:latin typeface="Constantia" pitchFamily="18" charset="0"/>
                <a:cs typeface="Times New Roman" pitchFamily="18" charset="0"/>
              </a:rPr>
              <a:t>И.: </a:t>
            </a:r>
            <a:r>
              <a:rPr lang="ru-RU" sz="1400" b="1">
                <a:latin typeface="Constantia" pitchFamily="18" charset="0"/>
                <a:cs typeface="Times New Roman" pitchFamily="18" charset="0"/>
              </a:rPr>
              <a:t>"Закрой глаза. Я дотронусь до тебя, а ты покажешь это место на "человечке""</a:t>
            </a:r>
            <a:r>
              <a:rPr lang="ru-RU" sz="1400">
                <a:latin typeface="Constantia" pitchFamily="18" charset="0"/>
                <a:cs typeface="Times New Roman" pitchFamily="18" charset="0"/>
              </a:rPr>
              <a:t> </a:t>
            </a:r>
            <a:r>
              <a:rPr lang="ru-RU" sz="1400" i="1">
                <a:latin typeface="Constantia" pitchFamily="18" charset="0"/>
                <a:cs typeface="Times New Roman" pitchFamily="18" charset="0"/>
              </a:rPr>
              <a:t>(См. Рисунок)</a:t>
            </a:r>
            <a:r>
              <a:rPr lang="ru-RU" sz="1400">
                <a:latin typeface="Constantia" pitchFamily="18" charset="0"/>
                <a:cs typeface="Times New Roman" pitchFamily="18" charset="0"/>
              </a:rPr>
              <a:t>. Так же, как и в предыдущем задании, экспериментатор дотрагивается до различных частей тела ребенка и просит его обозначить точки прикосновения на модели человека</a:t>
            </a:r>
            <a:r>
              <a:rPr lang="ru-RU" sz="1400">
                <a:latin typeface="Constantia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Рисунок 2" descr="http://iemcko.narod.ru/images/43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20713"/>
            <a:ext cx="3992562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Rectangle 3"/>
          <p:cNvSpPr>
            <a:spLocks noGrp="1"/>
          </p:cNvSpPr>
          <p:nvPr>
            <p:ph type="body" sz="half" idx="4294967295"/>
          </p:nvPr>
        </p:nvSpPr>
        <p:spPr>
          <a:xfrm>
            <a:off x="5105400" y="1600200"/>
            <a:ext cx="4038600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800" smtClean="0"/>
              <a:t>     </a:t>
            </a:r>
            <a:r>
              <a:rPr lang="ru-RU" sz="1600" b="1" smtClean="0">
                <a:latin typeface="Constantia" pitchFamily="18" charset="0"/>
              </a:rPr>
              <a:t>Называние частей тела.</a:t>
            </a:r>
            <a:r>
              <a:rPr lang="ru-RU" sz="1600" smtClean="0">
                <a:latin typeface="Constantia" pitchFamily="18" charset="0"/>
              </a:rPr>
              <a:t/>
            </a:r>
            <a:br>
              <a:rPr lang="ru-RU" sz="1600" smtClean="0">
                <a:latin typeface="Constantia" pitchFamily="18" charset="0"/>
              </a:rPr>
            </a:br>
            <a:r>
              <a:rPr lang="ru-RU" sz="1600" smtClean="0">
                <a:latin typeface="Constantia" pitchFamily="18" charset="0"/>
              </a:rPr>
              <a:t>И.:</a:t>
            </a:r>
            <a:r>
              <a:rPr lang="ru-RU" sz="1600" smtClean="0"/>
              <a:t> </a:t>
            </a:r>
            <a:r>
              <a:rPr lang="ru-RU" sz="1600" b="1" smtClean="0">
                <a:latin typeface="Constantia" pitchFamily="18" charset="0"/>
              </a:rPr>
              <a:t>"Назови часть тела, до которой я дотронусь".</a:t>
            </a:r>
            <a:r>
              <a:rPr lang="ru-RU" sz="1600" b="1" smtClean="0"/>
              <a:t> </a:t>
            </a:r>
            <a:r>
              <a:rPr lang="ru-RU" sz="1600" smtClean="0">
                <a:latin typeface="Constantia" pitchFamily="18" charset="0"/>
              </a:rPr>
              <a:t>Экспериментатор прикасается к различным частям тела ребенка и просит его называть их. Данная часть исследования направлена на оценку не только соматогнозиса, но и номинативного уровня схемы тела.</a:t>
            </a:r>
            <a:br>
              <a:rPr lang="ru-RU" sz="1600" smtClean="0">
                <a:latin typeface="Constantia" pitchFamily="18" charset="0"/>
              </a:rPr>
            </a:br>
            <a:r>
              <a:rPr lang="ru-RU" sz="1600" smtClean="0"/>
              <a:t>      </a:t>
            </a:r>
            <a:r>
              <a:rPr lang="ru-RU" sz="1600" smtClean="0">
                <a:latin typeface="Constantia" pitchFamily="18" charset="0"/>
              </a:rPr>
              <a:t>Помимо этого, при необходимости можно исследовать различные виды соматосенсорного и тактильного восприятия: дермолексия не только фигур, но и букв, цифр, сложных по начертанию; тактильное восприятие предметов, формы, величины, фактуры объектов и т. 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Фигуры Поппельрейтера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lang="ru-RU" sz="3700" i="1" smtClean="0">
                <a:ln>
                  <a:noFill/>
                </a:ln>
                <a:solidFill>
                  <a:schemeClr val="tx1"/>
                </a:solidFill>
                <a:effectLst/>
              </a:rPr>
              <a:t>наложенные  изображения)</a:t>
            </a: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>И.: 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"Что здесь нарисовано?"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b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005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marL="495300" indent="-358775">
              <a:buFont typeface="Wingdings 2" pitchFamily="18" charset="2"/>
              <a:buNone/>
            </a:pPr>
            <a:endParaRPr lang="ru-RU" sz="2400" smtClean="0"/>
          </a:p>
          <a:p>
            <a:pPr marL="495300" indent="-358775">
              <a:buFont typeface="Wingdings 2" pitchFamily="18" charset="2"/>
              <a:buNone/>
            </a:pPr>
            <a:endParaRPr lang="ru-RU" sz="2400" b="1" smtClean="0"/>
          </a:p>
        </p:txBody>
      </p:sp>
      <p:pic>
        <p:nvPicPr>
          <p:cNvPr id="130052" name="Рисунок 4" descr="http://iemcko.narod.ru/images/43017.jpg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2005013"/>
            <a:ext cx="6769100" cy="39766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476250"/>
            <a:ext cx="8229600" cy="56499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300" b="1" smtClean="0"/>
              <a:t>Называние частей тела.</a:t>
            </a:r>
            <a:r>
              <a:rPr lang="ru-RU" sz="1300" smtClean="0"/>
              <a:t/>
            </a:r>
            <a:br>
              <a:rPr lang="ru-RU" sz="1300" smtClean="0"/>
            </a:br>
            <a:r>
              <a:rPr lang="ru-RU" sz="1300" smtClean="0"/>
              <a:t>И.: </a:t>
            </a:r>
            <a:r>
              <a:rPr lang="ru-RU" sz="1300" b="1" smtClean="0"/>
              <a:t>"Назови часть тела, до которой я дотронусь". </a:t>
            </a:r>
            <a:r>
              <a:rPr lang="ru-RU" sz="1300" smtClean="0"/>
              <a:t>Экспериментатор прикасается к различным частям тела ребенка и просит его называть их. Данная часть исследования направлена на оценку не только соматогнозиса, но и номинативного уровня схемы тела.</a:t>
            </a:r>
            <a:br>
              <a:rPr lang="ru-RU" sz="1300" smtClean="0"/>
            </a:br>
            <a:r>
              <a:rPr lang="ru-RU" sz="1300" smtClean="0"/>
              <a:t>      Помимо этого, при необходимости можно исследовать различные виды соматосенсорного и тактильного восприятия: дермолексия не только фигур, но и букв, цифр, сложных по начертанию; тактильное восприятие предметов, формы, величины, фактуры объектов и т. д.</a:t>
            </a:r>
          </a:p>
          <a:p>
            <a:pPr>
              <a:lnSpc>
                <a:spcPct val="80000"/>
              </a:lnSpc>
            </a:pPr>
            <a:r>
              <a:rPr lang="ru-RU" sz="1300" b="1" smtClean="0"/>
              <a:t>Проба Сегена. </a:t>
            </a:r>
            <a:r>
              <a:rPr lang="ru-RU" sz="1300" smtClean="0"/>
              <a:t/>
            </a:r>
            <a:br>
              <a:rPr lang="ru-RU" sz="1300" smtClean="0"/>
            </a:br>
            <a:r>
              <a:rPr lang="ru-RU" sz="1300" smtClean="0"/>
              <a:t>      Широко известный тест "Доска Сегена" используется в модифицированном варианте, который предусматривает 4 этапа:</a:t>
            </a:r>
            <a:br>
              <a:rPr lang="ru-RU" sz="1300" smtClean="0"/>
            </a:br>
            <a:r>
              <a:rPr lang="ru-RU" sz="1300" b="1" smtClean="0"/>
              <a:t>1</a:t>
            </a:r>
            <a:r>
              <a:rPr lang="ru-RU" sz="1300" smtClean="0"/>
              <a:t> - свободный режим выполнения теста;</a:t>
            </a:r>
            <a:br>
              <a:rPr lang="ru-RU" sz="1300" smtClean="0"/>
            </a:br>
            <a:r>
              <a:rPr lang="ru-RU" sz="1300" b="1" smtClean="0"/>
              <a:t>2</a:t>
            </a:r>
            <a:r>
              <a:rPr lang="ru-RU" sz="1300" smtClean="0"/>
              <a:t> - ощупывание фигурок, поиск гнезда и вкладывание фигурки в гнездо только одной (правой или левой) рукой; </a:t>
            </a:r>
            <a:br>
              <a:rPr lang="ru-RU" sz="1300" smtClean="0"/>
            </a:br>
            <a:r>
              <a:rPr lang="ru-RU" sz="1300" b="1" smtClean="0"/>
              <a:t>3</a:t>
            </a:r>
            <a:r>
              <a:rPr lang="ru-RU" sz="1300" smtClean="0"/>
              <a:t> - левая рука "опознает" фигурку, правая находит на доске соответствующее гнездо, левая вкладывает фигурку в гнездо;</a:t>
            </a:r>
            <a:br>
              <a:rPr lang="ru-RU" sz="1300" smtClean="0"/>
            </a:br>
            <a:r>
              <a:rPr lang="ru-RU" sz="1300" b="1" smtClean="0"/>
              <a:t>4</a:t>
            </a:r>
            <a:r>
              <a:rPr lang="ru-RU" sz="1300" smtClean="0"/>
              <a:t> - обратный этапу 3: правая рука манипулирует с фигурками, левая - с гнездами на доске.</a:t>
            </a:r>
            <a:br>
              <a:rPr lang="ru-RU" sz="1300" smtClean="0"/>
            </a:br>
            <a:r>
              <a:rPr lang="ru-RU" sz="1300" smtClean="0"/>
              <a:t>      Вся проба проводится с закрытыми глазами, фиксируется время выполнения каждого субтеста, а также стратегия ребенка в ходе выполнения заданий. </a:t>
            </a:r>
            <a:br>
              <a:rPr lang="ru-RU" sz="1300" smtClean="0"/>
            </a:br>
            <a:r>
              <a:rPr lang="ru-RU" sz="1300" smtClean="0"/>
              <a:t>Такой вариант использования методики Сегена позволяет дифференцированно, полно и достаточно строго оценить характер специализации и взаимодействия полушарий мозга в ходе стереогностической деятельности.</a:t>
            </a:r>
          </a:p>
          <a:p>
            <a:pPr>
              <a:lnSpc>
                <a:spcPct val="80000"/>
              </a:lnSpc>
            </a:pPr>
            <a:endParaRPr lang="ru-RU" sz="130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15888"/>
            <a:ext cx="8229600" cy="7921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Зрительный гнозис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476250"/>
            <a:ext cx="8229600" cy="36004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000" b="1" smtClean="0"/>
              <a:t>Восприятие предметных, реалистических изображений.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Перед ребенком по-очереди открываются Картинки.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И.: </a:t>
            </a:r>
            <a:r>
              <a:rPr lang="ru-RU" sz="2000" b="1" smtClean="0"/>
              <a:t>"Что здесь нарисовано?"</a:t>
            </a:r>
            <a:endParaRPr lang="ru-RU" sz="2000" smtClean="0"/>
          </a:p>
          <a:p>
            <a:pPr>
              <a:lnSpc>
                <a:spcPct val="80000"/>
              </a:lnSpc>
            </a:pPr>
            <a:r>
              <a:rPr lang="ru-RU" sz="2000" smtClean="0"/>
              <a:t>Уже на этом этапе важно отметить, нет ли у ребенка тенденции к инверсии </a:t>
            </a:r>
            <a:r>
              <a:rPr lang="ru-RU" sz="2000" i="1" smtClean="0"/>
              <a:t>(следит глазами справа налево и/или снизу вверх) </a:t>
            </a:r>
            <a:r>
              <a:rPr lang="ru-RU" sz="2000" smtClean="0"/>
              <a:t>вектора восприятия. </a:t>
            </a:r>
            <a:br>
              <a:rPr lang="ru-RU" sz="2000" smtClean="0"/>
            </a:br>
            <a:r>
              <a:rPr lang="ru-RU" sz="2000" smtClean="0"/>
              <a:t>Далее открывается рисунок к методике, и ребенку предлагается назвать в том же порядке показанные экспериментатором два, потом три изображения. </a:t>
            </a:r>
            <a:r>
              <a:rPr lang="ru-RU" sz="2000" i="1" smtClean="0"/>
              <a:t>(Мной представлены несколько вариантов картинок, при исследовании используется 1 вариант картинки)</a:t>
            </a:r>
            <a:br>
              <a:rPr lang="ru-RU" sz="2000" i="1" smtClean="0"/>
            </a:br>
            <a:r>
              <a:rPr lang="ru-RU" sz="2000" b="1" smtClean="0"/>
              <a:t>Вариант 1.                                                    Вариант 2.</a:t>
            </a:r>
            <a:endParaRPr lang="ru-RU" sz="2000" smtClean="0"/>
          </a:p>
          <a:p>
            <a:pPr>
              <a:lnSpc>
                <a:spcPct val="80000"/>
              </a:lnSpc>
            </a:pPr>
            <a:endParaRPr lang="ru-RU" sz="2000" smtClean="0"/>
          </a:p>
        </p:txBody>
      </p:sp>
      <p:pic>
        <p:nvPicPr>
          <p:cNvPr id="1075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05263"/>
            <a:ext cx="3744913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4005263"/>
            <a:ext cx="4176713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Лицевой гнозис</a:t>
            </a: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0825" y="765175"/>
            <a:ext cx="8435975" cy="29511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ru-RU" sz="2000" smtClean="0"/>
              <a:t>Испытуемому предъявляется картинка, на которой изображены лица людей.</a:t>
            </a:r>
            <a:br>
              <a:rPr lang="ru-RU" sz="2000" smtClean="0"/>
            </a:br>
            <a:r>
              <a:rPr lang="ru-RU" sz="2000" smtClean="0"/>
              <a:t>И.: "Кто здесь изображен?" После перечисления экспериментатор задает более трудные вопросы: "Чем отличаются </a:t>
            </a:r>
            <a:r>
              <a:rPr lang="ru-RU" sz="2000" i="1" smtClean="0"/>
              <a:t>(показывает) </a:t>
            </a:r>
            <a:r>
              <a:rPr lang="ru-RU" sz="2000" smtClean="0"/>
              <a:t>эти люди?"; экспериментатор просит ребенка указать на разницу в возрасте, одежде, прическе и т.д.</a:t>
            </a:r>
            <a:br>
              <a:rPr lang="ru-RU" sz="2000" smtClean="0"/>
            </a:br>
            <a:r>
              <a:rPr lang="ru-RU" sz="2000" smtClean="0"/>
              <a:t>Дополнительную информацию дает восприятие сюжетных картинок, на которых следует опознать пол, возраст, эмоциональное состояние.</a:t>
            </a:r>
          </a:p>
          <a:p>
            <a:pPr marL="0" indent="0">
              <a:lnSpc>
                <a:spcPct val="80000"/>
              </a:lnSpc>
            </a:pPr>
            <a:endParaRPr lang="ru-RU" sz="2000" smtClean="0"/>
          </a:p>
        </p:txBody>
      </p:sp>
      <p:pic>
        <p:nvPicPr>
          <p:cNvPr id="108548" name="Picture 2" descr="C:\Users\Илья\Desktop\1\43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3141663"/>
            <a:ext cx="4992687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Эмоциональный гнозис</a:t>
            </a: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388" y="549275"/>
            <a:ext cx="8507412" cy="5576888"/>
          </a:xfrm>
        </p:spPr>
        <p:txBody>
          <a:bodyPr>
            <a:normAutofit/>
          </a:bodyPr>
          <a:lstStyle/>
          <a:p>
            <a:pPr marL="0" indent="0">
              <a:buFont typeface="Wingdings 2" pitchFamily="18" charset="2"/>
              <a:buNone/>
            </a:pPr>
            <a:r>
              <a:rPr lang="ru-RU" sz="1800" smtClean="0"/>
              <a:t>И.: "Кто здесь нарисован и каково состояние </a:t>
            </a:r>
            <a:r>
              <a:rPr lang="ru-RU" sz="1800" i="1" smtClean="0"/>
              <a:t>(что чувствует)</a:t>
            </a:r>
            <a:r>
              <a:rPr lang="ru-RU" sz="1800" smtClean="0"/>
              <a:t> каждого из персонажей?"; затем следует ряд уточняющих вопросов типа: "Кто из них более веселый? Кто больше всех удивлен? Кто самый злой?" и т.д.</a:t>
            </a:r>
          </a:p>
          <a:p>
            <a:pPr marL="0" indent="0"/>
            <a:endParaRPr lang="ru-RU" smtClean="0"/>
          </a:p>
        </p:txBody>
      </p:sp>
      <p:pic>
        <p:nvPicPr>
          <p:cNvPr id="109572" name="Picture 2" descr="C:\Users\Илья\Desktop\1\43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760538"/>
            <a:ext cx="5715000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Слуховой гнозис</a:t>
            </a: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981075"/>
            <a:ext cx="8229600" cy="51450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000" smtClean="0"/>
              <a:t>При исследовании слухового гнозиса можно обратиться к восприятию </a:t>
            </a:r>
            <a:r>
              <a:rPr lang="ru-RU" sz="2000" b="1" smtClean="0"/>
              <a:t>различных бытовых и природных шумов, звуков различной высоты и длительности, различению голосов</a:t>
            </a:r>
            <a:r>
              <a:rPr lang="ru-RU" sz="2000" b="1" i="1" smtClean="0"/>
              <a:t>(тембра, высоты, интонаций)</a:t>
            </a:r>
            <a:r>
              <a:rPr lang="ru-RU" sz="2000" smtClean="0"/>
              <a:t> и т.д.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Восприятие ритмов.</a:t>
            </a:r>
            <a:r>
              <a:rPr lang="ru-RU" sz="2000" smtClean="0"/>
              <a:t> </a:t>
            </a:r>
            <a:br>
              <a:rPr lang="ru-RU" sz="2000" smtClean="0"/>
            </a:br>
            <a:r>
              <a:rPr lang="ru-RU" sz="2000" smtClean="0"/>
              <a:t>И.: "Сколько раз я стучу?" </a:t>
            </a:r>
            <a:r>
              <a:rPr lang="ru-RU" sz="2000" i="1" smtClean="0"/>
              <a:t>(2, 3, 4 коротких и/или длинных удара.)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И.: </a:t>
            </a:r>
            <a:r>
              <a:rPr lang="ru-RU" sz="2000" i="1" smtClean="0"/>
              <a:t>"По сколько ударов я делаю?"</a:t>
            </a:r>
            <a:r>
              <a:rPr lang="ru-RU" sz="2000" smtClean="0"/>
              <a:t> </a:t>
            </a:r>
            <a:r>
              <a:rPr lang="ru-RU" sz="2000" i="1" smtClean="0"/>
              <a:t>(по 2, по 3 удара)</a:t>
            </a:r>
            <a:r>
              <a:rPr lang="ru-RU" sz="2000" smtClean="0"/>
              <a:t>. </a:t>
            </a:r>
            <a:br>
              <a:rPr lang="ru-RU" sz="2000" smtClean="0"/>
            </a:br>
            <a:r>
              <a:rPr lang="ru-RU" sz="2000" smtClean="0"/>
              <a:t>И.: </a:t>
            </a:r>
            <a:r>
              <a:rPr lang="ru-RU" sz="2000" i="1" smtClean="0"/>
              <a:t>"Сколько сильных и сколько слабых ударов я делаю?"</a:t>
            </a:r>
            <a:endParaRPr lang="ru-RU" sz="2000" smtClean="0"/>
          </a:p>
          <a:p>
            <a:pPr>
              <a:lnSpc>
                <a:spcPct val="80000"/>
              </a:lnSpc>
            </a:pP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b="1" smtClean="0"/>
              <a:t>Воспроизведение ритмов.</a:t>
            </a:r>
            <a:r>
              <a:rPr lang="ru-RU" sz="2000" smtClean="0"/>
              <a:t> </a:t>
            </a:r>
            <a:br>
              <a:rPr lang="ru-RU" sz="2000" smtClean="0"/>
            </a:br>
            <a:r>
              <a:rPr lang="ru-RU" sz="2000" smtClean="0"/>
              <a:t>И.: </a:t>
            </a:r>
            <a:r>
              <a:rPr lang="ru-RU" sz="2000" i="1" smtClean="0"/>
              <a:t>"Постучи, как я".</a:t>
            </a:r>
            <a:r>
              <a:rPr lang="ru-RU" sz="2000" smtClean="0"/>
              <a:t> </a:t>
            </a:r>
            <a:br>
              <a:rPr lang="ru-RU" sz="2000" smtClean="0"/>
            </a:br>
            <a:r>
              <a:rPr lang="ru-RU" sz="2000" smtClean="0"/>
              <a:t>Выполняется сначала одной, затем другой рукой по образцам, заданным в предыдущих пунктах. В данном случае необходимо дифференцировать недостаточность собственно слухового гнозиса от затруднений ребенка в кинетическом воплощении заданной программы той или другой рукой.</a:t>
            </a:r>
          </a:p>
          <a:p>
            <a:pPr>
              <a:lnSpc>
                <a:spcPct val="80000"/>
              </a:lnSpc>
            </a:pPr>
            <a:endParaRPr lang="ru-RU" sz="200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Пространственные представления.</a:t>
            </a: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052513"/>
            <a:ext cx="8229600" cy="50736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800" b="1" i="1" smtClean="0"/>
              <a:t>Пространственный гнозис </a:t>
            </a:r>
            <a:br>
              <a:rPr lang="ru-RU" sz="1800" b="1" i="1" smtClean="0"/>
            </a:br>
            <a:r>
              <a:rPr lang="ru-RU" sz="1800" b="1" smtClean="0"/>
              <a:t>Проба "Зеркальные буквы" </a:t>
            </a:r>
            <a:r>
              <a:rPr lang="ru-RU" sz="1800" smtClean="0"/>
              <a:t>И.: </a:t>
            </a:r>
            <a:r>
              <a:rPr lang="ru-RU" sz="1800" i="1" smtClean="0"/>
              <a:t>"Покажи, какая из букв написана правильно".</a:t>
            </a:r>
            <a:r>
              <a:rPr lang="ru-RU" sz="1800" smtClean="0"/>
              <a:t> Более сложным вариантом является нахождение "неправильных" цифр и букв в слогах и словах.(рис.1)</a:t>
            </a:r>
          </a:p>
          <a:p>
            <a:pPr>
              <a:lnSpc>
                <a:spcPct val="90000"/>
              </a:lnSpc>
            </a:pPr>
            <a:r>
              <a:rPr lang="ru-RU" sz="1700" b="1" smtClean="0"/>
              <a:t/>
            </a:r>
            <a:br>
              <a:rPr lang="ru-RU" sz="1700" b="1" smtClean="0"/>
            </a:br>
            <a:r>
              <a:rPr lang="ru-RU" sz="1700" b="1" smtClean="0"/>
              <a:t/>
            </a:r>
            <a:br>
              <a:rPr lang="ru-RU" sz="1700" b="1" smtClean="0"/>
            </a:br>
            <a:r>
              <a:rPr lang="ru-RU" sz="1700" b="1" smtClean="0"/>
              <a:t/>
            </a:r>
            <a:br>
              <a:rPr lang="ru-RU" sz="1700" b="1" smtClean="0"/>
            </a:br>
            <a:r>
              <a:rPr lang="ru-RU" sz="1700" b="1" smtClean="0"/>
              <a:t/>
            </a:r>
            <a:br>
              <a:rPr lang="ru-RU" sz="1700" b="1" smtClean="0"/>
            </a:br>
            <a:r>
              <a:rPr lang="ru-RU" sz="1700" b="1" smtClean="0"/>
              <a:t/>
            </a:r>
            <a:br>
              <a:rPr lang="ru-RU" sz="1700" b="1" smtClean="0"/>
            </a:br>
            <a:r>
              <a:rPr lang="ru-RU" sz="1700" b="1" smtClean="0"/>
              <a:t/>
            </a:r>
            <a:br>
              <a:rPr lang="ru-RU" sz="1700" b="1" smtClean="0"/>
            </a:br>
            <a:r>
              <a:rPr lang="ru-RU" sz="1700" b="1" smtClean="0"/>
              <a:t/>
            </a:r>
            <a:br>
              <a:rPr lang="ru-RU" sz="1700" b="1" smtClean="0"/>
            </a:br>
            <a:r>
              <a:rPr lang="ru-RU" sz="1700" b="1" smtClean="0"/>
              <a:t>Проба "Слепые часы". </a:t>
            </a:r>
            <a:r>
              <a:rPr lang="ru-RU" sz="1700" smtClean="0"/>
              <a:t>Экспериментатор закрывает эталонный циферблат и просит ребенка сказать, сколько времени показывают стрелки на "слепых часах". При выраженных затруднениях эталон открывается для сравнения.</a:t>
            </a:r>
            <a:br>
              <a:rPr lang="ru-RU" sz="1700" smtClean="0"/>
            </a:br>
            <a:r>
              <a:rPr lang="ru-RU" sz="1700" smtClean="0"/>
              <a:t>Здесь следует очень внимательно отнестись к тому, упрочено ли в опыте ребенка определение часов именно в таком варианте(рис.2) </a:t>
            </a:r>
            <a:r>
              <a:rPr lang="ru-RU" smtClean="0"/>
              <a:t>.</a:t>
            </a:r>
          </a:p>
        </p:txBody>
      </p:sp>
      <p:pic>
        <p:nvPicPr>
          <p:cNvPr id="111620" name="Picture 2" descr="C:\Users\Илья\Desktop\1\43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349500"/>
            <a:ext cx="388778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3" descr="C:\Users\Илья\Desktop\1\43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4925" y="2349500"/>
            <a:ext cx="3937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>
                <a:latin typeface="Book Antiqua" pitchFamily="18" charset="0"/>
              </a:rPr>
              <a:t/>
            </a:r>
            <a:br>
              <a:rPr lang="ru-RU" sz="1800" smtClean="0">
                <a:latin typeface="Book Antiqua" pitchFamily="18" charset="0"/>
              </a:rPr>
            </a:br>
            <a:endParaRPr lang="ru-RU" sz="1800" smtClean="0">
              <a:latin typeface="Book Antiqua" pitchFamily="18" charset="0"/>
            </a:endParaRPr>
          </a:p>
        </p:txBody>
      </p:sp>
      <p:sp>
        <p:nvSpPr>
          <p:cNvPr id="58370" name="TextBox 2"/>
          <p:cNvSpPr txBox="1">
            <a:spLocks noChangeArrowheads="1"/>
          </p:cNvSpPr>
          <p:nvPr/>
        </p:nvSpPr>
        <p:spPr bwMode="auto">
          <a:xfrm>
            <a:off x="179388" y="188913"/>
            <a:ext cx="8785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8371" name="TextBox 4"/>
          <p:cNvSpPr txBox="1">
            <a:spLocks noChangeArrowheads="1"/>
          </p:cNvSpPr>
          <p:nvPr/>
        </p:nvSpPr>
        <p:spPr bwMode="auto">
          <a:xfrm>
            <a:off x="173038" y="260350"/>
            <a:ext cx="87836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Book Antiqua" pitchFamily="18" charset="0"/>
              </a:rPr>
              <a:t>Нейропсихологический фактор </a:t>
            </a:r>
            <a:r>
              <a:rPr lang="ru-RU">
                <a:latin typeface="Book Antiqua" pitchFamily="18" charset="0"/>
              </a:rPr>
              <a:t>-- физиологический механизм функционирования (принцип работы) участка мозга, нарушение которого ведет к появлению закономерного сочетания нарушений психических функций (нейропсихологическому синдрому).</a:t>
            </a:r>
            <a:br>
              <a:rPr lang="ru-RU">
                <a:latin typeface="Book Antiqua" pitchFamily="18" charset="0"/>
              </a:rPr>
            </a:br>
            <a:r>
              <a:rPr lang="ru-RU">
                <a:latin typeface="Book Antiqua" pitchFamily="18" charset="0"/>
              </a:rPr>
              <a:t/>
            </a:r>
            <a:br>
              <a:rPr lang="ru-RU">
                <a:latin typeface="Book Antiqua" pitchFamily="18" charset="0"/>
              </a:rPr>
            </a:br>
            <a:r>
              <a:rPr lang="ru-RU">
                <a:latin typeface="Book Antiqua" pitchFamily="18" charset="0"/>
              </a:rPr>
              <a:t>Важнейшим компонентом нейропсихологической диагностики является концепция Лурия о трех функциональных блоках мозга. Нейропсихологии анализируют, какой из блоков страдает больше всего: энергетический блок (регуляции тонуса и бодрствования), блок приема, переработки и хранения информации или программирования, регуляции и контроля. </a:t>
            </a:r>
          </a:p>
          <a:p>
            <a:endParaRPr lang="ru-RU">
              <a:latin typeface="Book Antiqua" pitchFamily="18" charset="0"/>
            </a:endParaRPr>
          </a:p>
          <a:p>
            <a:r>
              <a:rPr lang="ru-RU">
                <a:latin typeface="Book Antiqua" pitchFamily="18" charset="0"/>
              </a:rPr>
              <a:t>Нейропсихологическое обследование проводится с целью диагностики особенностей функционирования головного мозга детей и взрослых и диагностики различных психических процессов: памяти, внимания, мышления, речи, произвольных движений и действий. </a:t>
            </a:r>
            <a:br>
              <a:rPr lang="ru-RU">
                <a:latin typeface="Book Antiqua" pitchFamily="18" charset="0"/>
              </a:rPr>
            </a:br>
            <a:endParaRPr lang="ru-RU">
              <a:latin typeface="Book Antiqua" pitchFamily="18" charset="0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4437063"/>
            <a:ext cx="208915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Box 8"/>
          <p:cNvSpPr txBox="1">
            <a:spLocks noChangeArrowheads="1"/>
          </p:cNvSpPr>
          <p:nvPr/>
        </p:nvSpPr>
        <p:spPr bwMode="auto">
          <a:xfrm>
            <a:off x="207963" y="4508500"/>
            <a:ext cx="66897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Book Antiqua" pitchFamily="18" charset="0"/>
              </a:rPr>
              <a:t>Диагностика рекомендована для взрослых и детей старше 3-х лет. В ходе нейропсихологической диагностики предлагается выполнить специальные упражнения, так называемые, функциональные пробы. </a:t>
            </a:r>
          </a:p>
          <a:p>
            <a:r>
              <a:rPr lang="ru-RU">
                <a:latin typeface="Book Antiqua" pitchFamily="18" charset="0"/>
              </a:rPr>
              <a:t>По продолжительности нейропсихологическая диагностика обычно занимает 1 – 1,5 часа.</a:t>
            </a:r>
            <a:br>
              <a:rPr lang="ru-RU">
                <a:latin typeface="Book Antiqua" pitchFamily="18" charset="0"/>
              </a:rPr>
            </a:br>
            <a:endParaRPr lang="ru-RU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77787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Тесты Тейлора и Рея-Остеррица.</a:t>
            </a:r>
            <a:endParaRPr lang="ru-RU" sz="250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052513"/>
            <a:ext cx="8229600" cy="28813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000" b="1" smtClean="0"/>
              <a:t> </a:t>
            </a:r>
            <a:r>
              <a:rPr lang="ru-RU" sz="2000" smtClean="0"/>
              <a:t>Тесты применимы для детей с 6 лет.</a:t>
            </a:r>
            <a:br>
              <a:rPr lang="ru-RU" sz="2000" smtClean="0"/>
            </a:br>
            <a:r>
              <a:rPr lang="ru-RU" sz="2000" smtClean="0"/>
              <a:t>Перед ребенком кладется фигура Тейлора и </a:t>
            </a:r>
            <a:r>
              <a:rPr lang="ru-RU" sz="2000" i="1" smtClean="0"/>
              <a:t>(ниже)</a:t>
            </a:r>
            <a:r>
              <a:rPr lang="ru-RU" sz="2000" smtClean="0"/>
              <a:t> чистый лист. </a:t>
            </a:r>
            <a:br>
              <a:rPr lang="ru-RU" sz="2000" smtClean="0"/>
            </a:br>
            <a:r>
              <a:rPr lang="ru-RU" sz="2000" smtClean="0"/>
              <a:t>И.: </a:t>
            </a:r>
            <a:r>
              <a:rPr lang="ru-RU" sz="2000" i="1" smtClean="0"/>
              <a:t>"Нарисуй такую же фигуру".</a:t>
            </a:r>
            <a:r>
              <a:rPr lang="ru-RU" sz="2000" smtClean="0"/>
              <a:t> Для фиксации стратегии копирования ребенку предлагается набор цветных карандашей, которые в процессе копирования экспериментатор меняет </a:t>
            </a:r>
            <a:r>
              <a:rPr lang="ru-RU" sz="2000" i="1" smtClean="0"/>
              <a:t>(по порядку цветов радуги)</a:t>
            </a:r>
            <a:r>
              <a:rPr lang="ru-RU" sz="2000" smtClean="0"/>
              <a:t>. Манипуляции ребёнка с собственным листом бумаги строго фиксируются. Экспериментатор воздерживается от любых замечаний. Полезным бывает отмечать время копирования.</a:t>
            </a:r>
          </a:p>
        </p:txBody>
      </p:sp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3579813"/>
            <a:ext cx="3948112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476250"/>
            <a:ext cx="8229600" cy="1223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600" smtClean="0"/>
              <a:t>По окончании копирования фигуры Тейлора ребенку предлагается также скопировать фигуру Рея-Остеррица другой рукой.</a:t>
            </a:r>
          </a:p>
        </p:txBody>
      </p:sp>
      <p:pic>
        <p:nvPicPr>
          <p:cNvPr id="113668" name="Picture 2" descr="C:\Users\Илья\Desktop\1\43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2276475"/>
            <a:ext cx="4086225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Исследование интеллектуальных процессов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611188" y="1811338"/>
            <a:ext cx="56896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>
              <a:latin typeface="Constantia" pitchFamily="18" charset="0"/>
            </a:endParaRPr>
          </a:p>
          <a:p>
            <a:r>
              <a:rPr lang="ru-RU" i="1">
                <a:latin typeface="Constantia" pitchFamily="18" charset="0"/>
              </a:rPr>
              <a:t>Понимание морали пословиц, поговорок и метафор.</a:t>
            </a:r>
          </a:p>
          <a:p>
            <a:pPr lvl="2">
              <a:buFontTx/>
              <a:buChar char="•"/>
            </a:pPr>
            <a:r>
              <a:rPr lang="ru-RU">
                <a:latin typeface="Constantia" pitchFamily="18" charset="0"/>
              </a:rPr>
              <a:t>Куй железо, пока горячо.</a:t>
            </a:r>
          </a:p>
          <a:p>
            <a:pPr lvl="1">
              <a:buFontTx/>
              <a:buChar char="•"/>
            </a:pPr>
            <a:r>
              <a:rPr lang="ru-RU">
                <a:latin typeface="Constantia" pitchFamily="18" charset="0"/>
              </a:rPr>
              <a:t>Не всё то золото, что блестит.</a:t>
            </a:r>
          </a:p>
          <a:p>
            <a:pPr lvl="1">
              <a:buFontTx/>
              <a:buChar char="•"/>
            </a:pPr>
            <a:r>
              <a:rPr lang="ru-RU">
                <a:latin typeface="Constantia" pitchFamily="18" charset="0"/>
              </a:rPr>
              <a:t>Цыплят по осени считают.</a:t>
            </a:r>
          </a:p>
          <a:p>
            <a:pPr lvl="1">
              <a:buFontTx/>
              <a:buChar char="•"/>
            </a:pPr>
            <a:r>
              <a:rPr lang="ru-RU">
                <a:latin typeface="Constantia" pitchFamily="18" charset="0"/>
              </a:rPr>
              <a:t>Волков бояться - в лес не ходить.</a:t>
            </a:r>
          </a:p>
          <a:p>
            <a:pPr lvl="1">
              <a:buFontTx/>
              <a:buChar char="•"/>
            </a:pPr>
            <a:r>
              <a:rPr lang="ru-RU">
                <a:latin typeface="Constantia" pitchFamily="18" charset="0"/>
              </a:rPr>
              <a:t>Один в поле не воин.</a:t>
            </a:r>
          </a:p>
          <a:p>
            <a:pPr lvl="1">
              <a:buFontTx/>
              <a:buChar char="•"/>
            </a:pPr>
            <a:r>
              <a:rPr lang="ru-RU">
                <a:latin typeface="Constantia" pitchFamily="18" charset="0"/>
              </a:rPr>
              <a:t>Любишь кататься - люби и саночки возить.</a:t>
            </a:r>
          </a:p>
          <a:p>
            <a:pPr lvl="1">
              <a:buFontTx/>
              <a:buChar char="•"/>
            </a:pPr>
            <a:r>
              <a:rPr lang="ru-RU">
                <a:latin typeface="Constantia" pitchFamily="18" charset="0"/>
              </a:rPr>
              <a:t>Слово не воробей: вылетит-не поймаешь.</a:t>
            </a:r>
          </a:p>
          <a:p>
            <a:pPr lvl="1">
              <a:buFontTx/>
              <a:buChar char="•"/>
            </a:pPr>
            <a:r>
              <a:rPr lang="ru-RU">
                <a:latin typeface="Constantia" pitchFamily="18" charset="0"/>
              </a:rPr>
              <a:t>Кончил дело - гуляй смело.</a:t>
            </a:r>
          </a:p>
          <a:p>
            <a:pPr lvl="1">
              <a:buFontTx/>
              <a:buChar char="•"/>
            </a:pPr>
            <a:r>
              <a:rPr lang="ru-RU">
                <a:latin typeface="Constantia" pitchFamily="18" charset="0"/>
              </a:rPr>
              <a:t>Как аукнется, так и откликнется.</a:t>
            </a:r>
          </a:p>
          <a:p>
            <a:pPr eaLnBrk="0" hangingPunct="0">
              <a:buFontTx/>
              <a:buChar char="•"/>
            </a:pP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457200" y="0"/>
            <a:ext cx="8229600" cy="90805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Исследование интеллектуальных процессов</a:t>
            </a:r>
            <a:endParaRPr lang="ru-RU" sz="250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765175"/>
            <a:ext cx="8229600" cy="40322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600" b="1" smtClean="0"/>
              <a:t>Понимание морали пословиц, поговорок и метафор.</a:t>
            </a:r>
            <a:endParaRPr lang="ru-RU" sz="16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Куй железо, пока горячо.</a:t>
            </a:r>
          </a:p>
          <a:p>
            <a:pPr lvl="1">
              <a:lnSpc>
                <a:spcPct val="80000"/>
              </a:lnSpc>
            </a:pPr>
            <a:r>
              <a:rPr lang="ru-RU" sz="1300" smtClean="0"/>
              <a:t>Не всё то золото, что блестит.</a:t>
            </a:r>
          </a:p>
          <a:p>
            <a:pPr lvl="1">
              <a:lnSpc>
                <a:spcPct val="80000"/>
              </a:lnSpc>
            </a:pPr>
            <a:r>
              <a:rPr lang="ru-RU" sz="1300" smtClean="0"/>
              <a:t>Цыплят по осени считают.</a:t>
            </a:r>
          </a:p>
          <a:p>
            <a:pPr lvl="1">
              <a:lnSpc>
                <a:spcPct val="80000"/>
              </a:lnSpc>
            </a:pPr>
            <a:r>
              <a:rPr lang="ru-RU" sz="1300" smtClean="0"/>
              <a:t>Волков бояться - в лес не ходить.</a:t>
            </a:r>
          </a:p>
          <a:p>
            <a:pPr lvl="1">
              <a:lnSpc>
                <a:spcPct val="80000"/>
              </a:lnSpc>
            </a:pPr>
            <a:r>
              <a:rPr lang="ru-RU" sz="1300" smtClean="0"/>
              <a:t>Один в поле не воин.</a:t>
            </a:r>
          </a:p>
          <a:p>
            <a:pPr lvl="1">
              <a:lnSpc>
                <a:spcPct val="80000"/>
              </a:lnSpc>
            </a:pPr>
            <a:r>
              <a:rPr lang="ru-RU" sz="1300" smtClean="0"/>
              <a:t>Любишь кататься - люби и саночки возить.</a:t>
            </a:r>
          </a:p>
          <a:p>
            <a:pPr lvl="1">
              <a:lnSpc>
                <a:spcPct val="80000"/>
              </a:lnSpc>
            </a:pPr>
            <a:r>
              <a:rPr lang="ru-RU" sz="1300" smtClean="0"/>
              <a:t>Слово не воробей: вылетит-не поймаешь.</a:t>
            </a:r>
          </a:p>
          <a:p>
            <a:pPr lvl="1">
              <a:lnSpc>
                <a:spcPct val="80000"/>
              </a:lnSpc>
            </a:pPr>
            <a:r>
              <a:rPr lang="ru-RU" sz="1300" smtClean="0"/>
              <a:t>Кончил дело - гуляй смело.</a:t>
            </a:r>
          </a:p>
          <a:p>
            <a:pPr lvl="1">
              <a:lnSpc>
                <a:spcPct val="80000"/>
              </a:lnSpc>
            </a:pPr>
            <a:r>
              <a:rPr lang="ru-RU" sz="1300" smtClean="0"/>
              <a:t>Как аукнется, так и откликнется.</a:t>
            </a:r>
          </a:p>
          <a:p>
            <a:pPr>
              <a:lnSpc>
                <a:spcPct val="80000"/>
              </a:lnSpc>
            </a:pPr>
            <a:r>
              <a:rPr lang="ru-RU" sz="1600" b="1" smtClean="0"/>
              <a:t>"Четвертый лишний" </a:t>
            </a:r>
            <a:r>
              <a:rPr lang="ru-RU" sz="1600" b="1" i="1" smtClean="0"/>
              <a:t>(предметный)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/>
              <a:t>И.: </a:t>
            </a:r>
            <a:r>
              <a:rPr lang="ru-RU" sz="1600" i="1" smtClean="0"/>
              <a:t>"Какой из этих предметов лишний?"</a:t>
            </a:r>
            <a:r>
              <a:rPr lang="ru-RU" sz="1600" smtClean="0"/>
              <a:t> После того как ребенок ответил правильно, экспериментатор спрашивает: "Как одним словом назвать три оставшихся предмета или сказать о них одним предложением?"</a:t>
            </a:r>
          </a:p>
          <a:p>
            <a:pPr>
              <a:lnSpc>
                <a:spcPct val="80000"/>
              </a:lnSpc>
            </a:pPr>
            <a:endParaRPr lang="ru-RU" sz="1600" smtClean="0"/>
          </a:p>
        </p:txBody>
      </p:sp>
      <p:pic>
        <p:nvPicPr>
          <p:cNvPr id="114692" name="Picture 2" descr="C:\Users\Илья\Desktop\1\43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4102100"/>
            <a:ext cx="28194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3" descr="C:\Users\Илья\Desktop\1\43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4102100"/>
            <a:ext cx="28479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4" name="Picture 4" descr="C:\Users\Илья\Desktop\1\43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125" y="4102100"/>
            <a:ext cx="28098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457200" y="0"/>
            <a:ext cx="8229600" cy="1052513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СЛОЖНЫЕ АНАЛОГИИ</a:t>
            </a:r>
            <a:endParaRPr lang="ru-RU" sz="250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981075"/>
            <a:ext cx="8229600" cy="51450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600" b="1" smtClean="0"/>
              <a:t>Сравнение понятий.</a:t>
            </a:r>
            <a:r>
              <a:rPr lang="ru-RU" sz="1600" smtClean="0"/>
              <a:t> И.: </a:t>
            </a:r>
            <a:r>
              <a:rPr lang="ru-RU" sz="1600" i="1" smtClean="0"/>
              <a:t>"Что общего и что разного у яблока и вишни?" или "Чем похожи и чем отличаются трамвай и автобус?".</a:t>
            </a:r>
            <a:endParaRPr lang="ru-RU" sz="1600" smtClean="0"/>
          </a:p>
          <a:p>
            <a:pPr>
              <a:lnSpc>
                <a:spcPct val="80000"/>
              </a:lnSpc>
            </a:pPr>
            <a:r>
              <a:rPr lang="ru-RU" sz="1600" b="1" smtClean="0"/>
              <a:t>Выделение существенных признаков 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/>
              <a:t>И.: "Выбери в скобках те слова, без которых основное слово не может существовать".</a:t>
            </a:r>
          </a:p>
          <a:p>
            <a:pPr>
              <a:lnSpc>
                <a:spcPct val="80000"/>
              </a:lnSpc>
            </a:pPr>
            <a:r>
              <a:rPr lang="ru-RU" sz="1600" smtClean="0"/>
              <a:t/>
            </a:r>
            <a:br>
              <a:rPr lang="ru-RU" sz="1600" smtClean="0"/>
            </a:br>
            <a:endParaRPr lang="ru-RU" sz="16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Сад </a:t>
            </a:r>
            <a:r>
              <a:rPr lang="ru-RU" sz="1300" i="1" smtClean="0"/>
              <a:t>(растения, садовник, собака, забор, земля)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Река </a:t>
            </a:r>
            <a:r>
              <a:rPr lang="ru-RU" sz="1300" i="1" smtClean="0"/>
              <a:t>(берег, рыба, рыболов, тина, вода)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Город </a:t>
            </a:r>
            <a:r>
              <a:rPr lang="ru-RU" sz="1300" i="1" smtClean="0"/>
              <a:t>(автомобиль, здания, толпа, улица, велосипед)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Сарай </a:t>
            </a:r>
            <a:r>
              <a:rPr lang="ru-RU" sz="1300" i="1" smtClean="0"/>
              <a:t>(сеновал, лошадь, крыша, скот, стены)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Куб </a:t>
            </a:r>
            <a:r>
              <a:rPr lang="ru-RU" sz="1300" i="1" smtClean="0"/>
              <a:t>(углы, чертёж, сторона, камень, дерево)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Деление </a:t>
            </a:r>
            <a:r>
              <a:rPr lang="ru-RU" sz="1300" i="1" smtClean="0"/>
              <a:t>(класс, делимое, карандаш, делитель, бумага)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Кольцо </a:t>
            </a:r>
            <a:r>
              <a:rPr lang="ru-RU" sz="1300" i="1" smtClean="0"/>
              <a:t>(диаметр, алмаз, проба, округлость, золото)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Чтение </a:t>
            </a:r>
            <a:r>
              <a:rPr lang="ru-RU" sz="1300" i="1" smtClean="0"/>
              <a:t>(глаза, книга, текст, очки, слово)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Газета </a:t>
            </a:r>
            <a:r>
              <a:rPr lang="ru-RU" sz="1300" i="1" smtClean="0"/>
              <a:t>(правда, происшествие, кроссворд, бумага, редактор)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Игра </a:t>
            </a:r>
            <a:r>
              <a:rPr lang="ru-RU" sz="1300" i="1" smtClean="0"/>
              <a:t>(карты, игроки, фишки, наказания, правила)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Война </a:t>
            </a:r>
            <a:r>
              <a:rPr lang="ru-RU" sz="1300" i="1" smtClean="0"/>
              <a:t>(самолёт, пушки, сражения, ружья, солдаты)</a:t>
            </a:r>
            <a:endParaRPr lang="ru-RU" sz="1300" smtClean="0"/>
          </a:p>
          <a:p>
            <a:pPr lvl="1">
              <a:lnSpc>
                <a:spcPct val="80000"/>
              </a:lnSpc>
            </a:pPr>
            <a:r>
              <a:rPr lang="ru-RU" sz="1300" smtClean="0"/>
              <a:t>Книга </a:t>
            </a:r>
            <a:r>
              <a:rPr lang="ru-RU" sz="1300" i="1" smtClean="0"/>
              <a:t>(рисунки, рассказ, бумага, оглавление, текст)</a:t>
            </a:r>
            <a:endParaRPr lang="ru-RU" sz="130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457200" y="115888"/>
            <a:ext cx="8229600" cy="100965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Тест Кэттела</a:t>
            </a:r>
            <a:r>
              <a:rPr lang="ru-RU" sz="2500" smtClean="0">
                <a:ln>
                  <a:noFill/>
                </a:ln>
                <a:solidFill>
                  <a:srgbClr val="FF0000"/>
                </a:solidFill>
                <a:effectLst/>
              </a:rPr>
              <a:t>.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052513"/>
            <a:ext cx="8229600" cy="3097212"/>
          </a:xfrm>
        </p:spPr>
        <p:txBody>
          <a:bodyPr>
            <a:normAutofit/>
          </a:bodyPr>
          <a:lstStyle/>
          <a:p>
            <a:pPr marL="0" indent="0">
              <a:buFont typeface="Wingdings 2" pitchFamily="18" charset="2"/>
              <a:buNone/>
            </a:pPr>
            <a:r>
              <a:rPr lang="ru-RU" sz="2400" smtClean="0"/>
              <a:t>И.: "Найди справа </a:t>
            </a:r>
            <a:r>
              <a:rPr lang="ru-RU" sz="2400" i="1" smtClean="0"/>
              <a:t>(экспериментатор показывает)</a:t>
            </a:r>
            <a:r>
              <a:rPr lang="ru-RU" sz="2400" smtClean="0"/>
              <a:t> подходящее изображение для пустого квадрата". Очевидно, что приведенные эталоны не выравнены по сложности и предназначены для разных возрастных категорий.</a:t>
            </a:r>
          </a:p>
          <a:p>
            <a:pPr marL="0" indent="0"/>
            <a:endParaRPr lang="ru-RU" smtClean="0"/>
          </a:p>
        </p:txBody>
      </p:sp>
      <p:pic>
        <p:nvPicPr>
          <p:cNvPr id="116740" name="Picture 2" descr="C:\Users\Илья\Desktop\1\43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3284538"/>
            <a:ext cx="59436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3" descr="C:\Users\Илья\Desktop\1\43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5013325"/>
            <a:ext cx="59436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69215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Речевые функции</a:t>
            </a:r>
            <a:endParaRPr lang="ru-RU" sz="250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0825" y="908050"/>
            <a:ext cx="8435975" cy="32416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600" b="1" smtClean="0"/>
              <a:t>Автоматизированная речь. 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/>
              <a:t>Ребенка просят перечислить дни недели, месяцы, времена года </a:t>
            </a:r>
            <a:r>
              <a:rPr lang="ru-RU" sz="1600" i="1" smtClean="0"/>
              <a:t>(в более старшем возрасте - в обратном порядке);</a:t>
            </a:r>
            <a:r>
              <a:rPr lang="ru-RU" sz="1600" smtClean="0"/>
              <a:t> сосчитать от 1 до 10 и обратно; </a:t>
            </a:r>
            <a:br>
              <a:rPr lang="ru-RU" sz="1600" smtClean="0"/>
            </a:br>
            <a:r>
              <a:rPr lang="ru-RU" sz="1600" smtClean="0"/>
              <a:t>назвать свой адрес, имя мамы, бабушки и т.п.</a:t>
            </a:r>
            <a:br>
              <a:rPr lang="ru-RU" sz="1600" smtClean="0"/>
            </a:br>
            <a:endParaRPr lang="ru-RU" sz="1600" smtClean="0"/>
          </a:p>
          <a:p>
            <a:pPr>
              <a:lnSpc>
                <a:spcPct val="80000"/>
              </a:lnSpc>
            </a:pPr>
            <a:r>
              <a:rPr lang="ru-RU" sz="1600" b="1" smtClean="0"/>
              <a:t>Фонематический слух.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/>
              <a:t>И.: </a:t>
            </a:r>
            <a:r>
              <a:rPr lang="ru-RU" sz="1600" i="1" smtClean="0"/>
              <a:t>"Повторяй за мной..."</a:t>
            </a:r>
            <a:r>
              <a:rPr lang="ru-RU" sz="1600" smtClean="0"/>
              <a:t>:</a:t>
            </a:r>
          </a:p>
          <a:p>
            <a:pPr>
              <a:lnSpc>
                <a:spcPct val="80000"/>
              </a:lnSpc>
            </a:pPr>
            <a:r>
              <a:rPr lang="ru-RU" sz="1600" b="1" smtClean="0"/>
              <a:t>б-п, д-т, з-с и т.п.; ба-па, ра-ла, да-та-да; ба-бу-бо;дочка-точка, бочка-почка, коза-коса;скороговорки.</a:t>
            </a:r>
            <a:endParaRPr lang="ru-RU" sz="1600" smtClean="0"/>
          </a:p>
          <a:p>
            <a:pPr>
              <a:lnSpc>
                <a:spcPct val="80000"/>
              </a:lnSpc>
            </a:pPr>
            <a:r>
              <a:rPr lang="ru-RU" sz="1600" smtClean="0"/>
              <a:t>      Попросите ребенка показать картинки: </a:t>
            </a:r>
            <a:r>
              <a:rPr lang="ru-RU" sz="1600" b="1" smtClean="0"/>
              <a:t>"мяч - меч", "кость - гроздь - гвоздь", "крыса - крыша"; части тела: бровь, ухо - рот, плечо - локоть - глаз.</a:t>
            </a:r>
            <a:endParaRPr lang="ru-RU" sz="1600" smtClean="0"/>
          </a:p>
          <a:p>
            <a:pPr>
              <a:lnSpc>
                <a:spcPct val="80000"/>
              </a:lnSpc>
            </a:pPr>
            <a:endParaRPr lang="ru-RU" sz="1600" smtClean="0"/>
          </a:p>
        </p:txBody>
      </p:sp>
      <p:pic>
        <p:nvPicPr>
          <p:cNvPr id="117764" name="Picture 2" descr="C:\Users\Илья\Desktop\1\43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5963" y="4335463"/>
            <a:ext cx="11620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3" descr="C:\Users\Илья\Desktop\1\43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816350"/>
            <a:ext cx="23526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4" descr="C:\Users\Илья\Desktop\1\43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2425" y="5318125"/>
            <a:ext cx="19145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7" name="Picture 5" descr="C:\Users\Илья\Desktop\1\43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838" y="5819775"/>
            <a:ext cx="25622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8" name="Picture 6" descr="C:\Users\Илья\Desktop\1\430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573463"/>
            <a:ext cx="17907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9" name="Picture 7" descr="C:\Users\Илья\Desktop\1\43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4827588"/>
            <a:ext cx="30384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333375"/>
            <a:ext cx="8229600" cy="57594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600" b="1" smtClean="0"/>
              <a:t>Речевая артикуляция и кинетика.</a:t>
            </a:r>
            <a:r>
              <a:rPr lang="ru-RU" sz="2600" smtClean="0"/>
              <a:t/>
            </a:r>
            <a:br>
              <a:rPr lang="ru-RU" sz="2600" smtClean="0"/>
            </a:br>
            <a:r>
              <a:rPr lang="ru-RU" sz="2600" smtClean="0"/>
              <a:t>И.: </a:t>
            </a:r>
            <a:r>
              <a:rPr lang="ru-RU" sz="2600" i="1" smtClean="0"/>
              <a:t>"Повторяй за мной...":</a:t>
            </a:r>
            <a:r>
              <a:rPr lang="ru-RU" sz="2600" smtClean="0"/>
              <a:t> б-м, д-л-н, г-к-х; тпру; слон-стол-стон; би-ба-бо, бо-би-ба; дом-том, кора-гора, меч-печь; половник-полковник, полковник-поклонник, сыворотка из-под простокваши, портной строчит строчку; скороговорки.</a:t>
            </a:r>
            <a:br>
              <a:rPr lang="ru-RU" sz="2600" smtClean="0"/>
            </a:br>
            <a:r>
              <a:rPr lang="ru-RU" sz="2600" b="1" smtClean="0"/>
              <a:t>Речевая артикуляция и кинетика.</a:t>
            </a:r>
            <a:r>
              <a:rPr lang="ru-RU" sz="2600" smtClean="0"/>
              <a:t/>
            </a:r>
            <a:br>
              <a:rPr lang="ru-RU" sz="2600" smtClean="0"/>
            </a:br>
            <a:r>
              <a:rPr lang="ru-RU" sz="2600" smtClean="0"/>
              <a:t>И.: </a:t>
            </a:r>
            <a:r>
              <a:rPr lang="ru-RU" sz="2600" i="1" smtClean="0"/>
              <a:t>"Повторяй за мной...":</a:t>
            </a:r>
            <a:r>
              <a:rPr lang="ru-RU" sz="2600" smtClean="0"/>
              <a:t> б-м, д-л-н, г-к-х; тпру; слон-стол-стон; би-ба-бо, бо-би-ба; дом-том, кора-гора, меч-печь; половник-полковник, полковник-поклонник, сыворотка из-под простокваши, портной строчит строчку; скороговорки.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706437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Письмо, чтение и счет</a:t>
            </a:r>
            <a:endParaRPr lang="ru-RU" sz="250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981075"/>
            <a:ext cx="8229600" cy="51450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000" b="1" i="1" smtClean="0"/>
              <a:t>Письмо</a:t>
            </a:r>
            <a:r>
              <a:rPr lang="ru-RU" sz="2000" b="1" smtClean="0"/>
              <a:t>Написание отдельных букв и слогов.</a:t>
            </a:r>
            <a:r>
              <a:rPr lang="ru-RU" sz="2000" smtClean="0"/>
              <a:t/>
            </a:r>
            <a:br>
              <a:rPr lang="ru-RU" sz="2000" smtClean="0"/>
            </a:br>
            <a:endParaRPr lang="ru-RU" sz="2000" smtClean="0"/>
          </a:p>
          <a:p>
            <a:pPr>
              <a:lnSpc>
                <a:spcPct val="80000"/>
              </a:lnSpc>
            </a:pPr>
            <a:r>
              <a:rPr lang="ru-RU" sz="2000" b="1" smtClean="0"/>
              <a:t>Списывание и написание слов, упроченных в опыте:</a:t>
            </a:r>
            <a:r>
              <a:rPr lang="ru-RU" sz="2000" smtClean="0"/>
              <a:t> собственное имя, "мама", "домашняя работа" и т.д.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Написание отдельных слов и словосочетаний:</a:t>
            </a:r>
            <a:r>
              <a:rPr lang="ru-RU" sz="2000" smtClean="0"/>
              <a:t> "машина", "Мишина машина"; "гвоздь", "кораблекрушение", "гвоздь - кость", "гвоздь - грусть - гость", "бочка - почка, почка - почта, бочка - почка - дочка" и т.п. Сначала задания выполняются в свободном режиме, потом с зафиксированным языком.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Написание предложений: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"Портной строчит строчку", "Устроили экскурсию в Псков", "Лавировали корабли, пока не вылавировали".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b="1" i="1" smtClean="0"/>
              <a:t>Чтение </a:t>
            </a:r>
            <a:br>
              <a:rPr lang="ru-RU" sz="2000" b="1" i="1" smtClean="0"/>
            </a:br>
            <a:r>
              <a:rPr lang="ru-RU" sz="2000" b="1" smtClean="0"/>
              <a:t>Прочтение простых и наложенных букв и цифр.</a:t>
            </a:r>
            <a:endParaRPr lang="ru-RU" sz="2000" smtClean="0"/>
          </a:p>
          <a:p>
            <a:pPr>
              <a:lnSpc>
                <a:spcPct val="80000"/>
              </a:lnSpc>
            </a:pPr>
            <a:endParaRPr lang="ru-RU" sz="2000" smtClean="0"/>
          </a:p>
        </p:txBody>
      </p:sp>
      <p:pic>
        <p:nvPicPr>
          <p:cNvPr id="119812" name="Picture 2" descr="C:\Users\Илья\Desktop\1\43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5281613"/>
            <a:ext cx="5715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chemeClr val="tx1"/>
                </a:solidFill>
                <a:effectLst/>
              </a:rPr>
              <a:t>Прочтение слогов, высоко- и малочастотных слов, неверно написанных слов и чисел.</a:t>
            </a:r>
            <a:endParaRPr lang="ru-RU" sz="25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1859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1860" name="Picture 2" descr="C:\Users\Илья\Desktop\1\43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773238"/>
            <a:ext cx="44386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9394" name="TextBox 3"/>
          <p:cNvSpPr txBox="1">
            <a:spLocks noChangeArrowheads="1"/>
          </p:cNvSpPr>
          <p:nvPr/>
        </p:nvSpPr>
        <p:spPr bwMode="auto">
          <a:xfrm>
            <a:off x="179388" y="188913"/>
            <a:ext cx="8785225" cy="635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DDD9C3"/>
                </a:solidFill>
                <a:latin typeface="Book Antiqua" pitchFamily="18" charset="0"/>
              </a:rPr>
              <a:t>Задачи, решаемые с помощью методов нейропсихологической диагностики:</a:t>
            </a:r>
          </a:p>
          <a:p>
            <a:pPr algn="ctr"/>
            <a:endParaRPr lang="ru-RU" sz="2000">
              <a:solidFill>
                <a:srgbClr val="DDD9C3"/>
              </a:solidFill>
              <a:latin typeface="Book Antiqua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600">
                <a:solidFill>
                  <a:srgbClr val="000000"/>
                </a:solidFill>
                <a:latin typeface="Book Antiqua" pitchFamily="18" charset="0"/>
              </a:rPr>
              <a:t>- топическая диагностика поражения или недоразвития (атипичного развития) мозговых структур;</a:t>
            </a:r>
          </a:p>
          <a:p>
            <a:pPr>
              <a:spcAft>
                <a:spcPts val="600"/>
              </a:spcAft>
            </a:pPr>
            <a:r>
              <a:rPr lang="ru-RU" sz="1600">
                <a:solidFill>
                  <a:srgbClr val="000000"/>
                </a:solidFill>
                <a:latin typeface="Book Antiqua" pitchFamily="18" charset="0"/>
              </a:rPr>
              <a:t>- дифференциальная ранняя диагностика ряда заболеваний ЦНС, дифференциация органических и психогенных нарушений психического функционирования, его индивидуальных различий, нормального и патологического старения;</a:t>
            </a:r>
          </a:p>
          <a:p>
            <a:pPr>
              <a:spcAft>
                <a:spcPts val="600"/>
              </a:spcAft>
            </a:pPr>
            <a:r>
              <a:rPr lang="ru-RU" sz="1600">
                <a:solidFill>
                  <a:srgbClr val="000000"/>
                </a:solidFill>
                <a:latin typeface="Book Antiqua" pitchFamily="18" charset="0"/>
              </a:rPr>
              <a:t>- описание картины и определение уровня нарушений психических функций: определение пораженного (несформированного) блока мозга, первичного дефекта и его системного влияния;</a:t>
            </a:r>
          </a:p>
          <a:p>
            <a:r>
              <a:rPr lang="ru-RU" sz="1600">
                <a:solidFill>
                  <a:srgbClr val="000000"/>
                </a:solidFill>
                <a:latin typeface="Book Antiqua" pitchFamily="18" charset="0"/>
              </a:rPr>
              <a:t>- определение причин и профилактика различных форм аномального психического функционирования: дизадаптации, школьной неуспеваемости и др.;</a:t>
            </a:r>
          </a:p>
          <a:p>
            <a:pPr>
              <a:spcAft>
                <a:spcPts val="600"/>
              </a:spcAft>
            </a:pPr>
            <a:r>
              <a:rPr lang="ru-RU" sz="1600">
                <a:solidFill>
                  <a:srgbClr val="000000"/>
                </a:solidFill>
                <a:latin typeface="Book Antiqua" pitchFamily="18" charset="0"/>
              </a:rPr>
              <a:t>- оценка динамики состояния психических функций и эффективности различных видов направленного лечебного или коррекционного воздействия: хирургического, фармакологического, психолого-педагогического, психотерапевтического и др.;</a:t>
            </a:r>
          </a:p>
          <a:p>
            <a:pPr>
              <a:spcAft>
                <a:spcPts val="600"/>
              </a:spcAft>
            </a:pPr>
            <a:r>
              <a:rPr lang="ru-RU" sz="1600">
                <a:solidFill>
                  <a:srgbClr val="000000"/>
                </a:solidFill>
                <a:latin typeface="Book Antiqua" pitchFamily="18" charset="0"/>
              </a:rPr>
              <a:t>- разработка на основе качественного анализа нарушенных и сохранных форм психического функционирования стратегии и прогноза реабилитационных или коррекционных мероприятий;</a:t>
            </a:r>
          </a:p>
          <a:p>
            <a:r>
              <a:rPr lang="ru-RU" sz="1600">
                <a:solidFill>
                  <a:srgbClr val="000000"/>
                </a:solidFill>
                <a:latin typeface="Book Antiqua" pitchFamily="18" charset="0"/>
              </a:rPr>
              <a:t>- разработка и применение систем дифференцированных методов восстановительного или коррекционно-развивающего обучения, адекватных структуре психического дефекта.</a:t>
            </a:r>
          </a:p>
          <a:p>
            <a:endParaRPr lang="ru-RU">
              <a:solidFill>
                <a:srgbClr val="0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Прочтение рассказа.</a:t>
            </a: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ru-RU" sz="2000" b="1" smtClean="0"/>
              <a:t>ХИТРАЯ ЛИСА</a:t>
            </a:r>
          </a:p>
          <a:p>
            <a:pPr marL="0" indent="0">
              <a:lnSpc>
                <a:spcPct val="80000"/>
              </a:lnSpc>
            </a:pPr>
            <a:r>
              <a:rPr lang="ru-RU" sz="2000" smtClean="0"/>
              <a:t>Бегала лиса по полю. видели её собаки и погнались за ней: вото-вот настигнут. Лиса друг круто свернула. Собаки пронеслись мимо. Лиса кинулась в кусты. Только собаки лису и видели.</a:t>
            </a: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ru-RU" sz="2000" b="1" smtClean="0"/>
              <a:t>ЛЕВ И МЫШЬ</a:t>
            </a:r>
            <a:endParaRPr lang="ru-RU" sz="2000" smtClean="0"/>
          </a:p>
          <a:p>
            <a:pPr marL="0" indent="0">
              <a:lnSpc>
                <a:spcPct val="80000"/>
              </a:lnSpc>
            </a:pPr>
            <a:r>
              <a:rPr lang="ru-RU" sz="2000" smtClean="0"/>
              <a:t>Лев спал. Мышь пробежала по его телу. Он проснулся и поймал её. Мышка стала просить, чтобы он отпустил её. Мышка стала просить, чтобы он отпустил её, и пообещала сделать ему тоже добро. Лев громко засмеялся и отпустил мышку. Потом охотники поймали льва и привязали верёвкой к дереву. Мышка услыхала львиный рев, прибежала, перегрызла верёвку и спасла льва.</a:t>
            </a:r>
          </a:p>
          <a:p>
            <a:pPr marL="0" indent="0">
              <a:lnSpc>
                <a:spcPct val="80000"/>
              </a:lnSpc>
            </a:pPr>
            <a:endParaRPr lang="ru-RU" sz="200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smtClean="0">
                <a:ln>
                  <a:noFill/>
                </a:ln>
                <a:solidFill>
                  <a:srgbClr val="FF0000"/>
                </a:solidFill>
                <a:effectLst/>
              </a:rPr>
              <a:t>Память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125538"/>
            <a:ext cx="8229600" cy="500062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ru-RU" sz="2000" b="1" i="1" smtClean="0"/>
              <a:t>Слухо-речевая память</a:t>
            </a:r>
            <a:br>
              <a:rPr lang="ru-RU" sz="2000" b="1" i="1" smtClean="0"/>
            </a:br>
            <a:r>
              <a:rPr lang="ru-RU" sz="2000" smtClean="0"/>
              <a:t>Эталоны для исследования слухо-речевой памяти представлены ниже</a:t>
            </a:r>
            <a:r>
              <a:rPr lang="ru-RU" sz="2000" i="1" smtClean="0"/>
              <a:t>("Две группы по три слова" и "Шесть слов"),("Галка и голуби" и т.д.).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b="1" u="sng" smtClean="0"/>
              <a:t>2 ГРУППЫ ПО 3 СЛОВА</a:t>
            </a:r>
            <a:endParaRPr lang="ru-RU" sz="2000" smtClean="0"/>
          </a:p>
          <a:p>
            <a:pPr marL="0" indent="0">
              <a:lnSpc>
                <a:spcPct val="80000"/>
              </a:lnSpc>
            </a:pPr>
            <a:r>
              <a:rPr lang="ru-RU" sz="2000" smtClean="0"/>
              <a:t>дом, лес, кот - ночь, игла, пирог</a:t>
            </a:r>
          </a:p>
          <a:p>
            <a:pPr marL="0" indent="0">
              <a:lnSpc>
                <a:spcPct val="80000"/>
              </a:lnSpc>
            </a:pPr>
            <a:r>
              <a:rPr lang="ru-RU" sz="2000" smtClean="0"/>
              <a:t>кит, меч, круг - лёд, флаг, тетрадь</a:t>
            </a:r>
          </a:p>
          <a:p>
            <a:pPr marL="0" indent="0">
              <a:lnSpc>
                <a:spcPct val="80000"/>
              </a:lnSpc>
            </a:pPr>
            <a:r>
              <a:rPr lang="ru-RU" sz="2000" smtClean="0"/>
              <a:t>кран, столб, конь - день, сосна, вода</a:t>
            </a:r>
          </a:p>
          <a:p>
            <a:pPr marL="0" indent="0">
              <a:lnSpc>
                <a:spcPct val="80000"/>
              </a:lnSpc>
            </a:pPr>
            <a:r>
              <a:rPr lang="ru-RU" sz="2000" smtClean="0"/>
              <a:t>клей, луч, куб - трон, шуба, ваза</a:t>
            </a:r>
          </a:p>
          <a:p>
            <a:pPr marL="0" indent="0">
              <a:lnSpc>
                <a:spcPct val="80000"/>
              </a:lnSpc>
            </a:pPr>
            <a:r>
              <a:rPr lang="ru-RU" sz="2000" b="1" u="sng" smtClean="0"/>
              <a:t>6 СЛОВ</a:t>
            </a:r>
            <a:endParaRPr lang="ru-RU" sz="2000" smtClean="0"/>
          </a:p>
          <a:p>
            <a:pPr marL="0" indent="0">
              <a:lnSpc>
                <a:spcPct val="80000"/>
              </a:lnSpc>
            </a:pPr>
            <a:r>
              <a:rPr lang="ru-RU" sz="2000" smtClean="0"/>
              <a:t>рыба, печать, дрова, рука, дым, ком</a:t>
            </a:r>
          </a:p>
          <a:p>
            <a:pPr marL="0" indent="0">
              <a:lnSpc>
                <a:spcPct val="80000"/>
              </a:lnSpc>
            </a:pPr>
            <a:r>
              <a:rPr lang="ru-RU" sz="2000" smtClean="0"/>
              <a:t>пузырь, краска, совок, нога, хлеб, шар</a:t>
            </a:r>
          </a:p>
          <a:p>
            <a:pPr marL="0" indent="0">
              <a:lnSpc>
                <a:spcPct val="80000"/>
              </a:lnSpc>
            </a:pPr>
            <a:r>
              <a:rPr lang="ru-RU" sz="2000" smtClean="0"/>
              <a:t>звезда, нитка, песок, белка, пыль, шёлк</a:t>
            </a:r>
          </a:p>
          <a:p>
            <a:pPr marL="0" indent="0">
              <a:lnSpc>
                <a:spcPct val="80000"/>
              </a:lnSpc>
            </a:pPr>
            <a:r>
              <a:rPr lang="ru-RU" sz="2000" smtClean="0"/>
              <a:t>море, сено, труба, лампа, тень, волк</a:t>
            </a:r>
          </a:p>
          <a:p>
            <a:pPr marL="0" indent="0">
              <a:lnSpc>
                <a:spcPct val="80000"/>
              </a:lnSpc>
            </a:pPr>
            <a:endParaRPr lang="ru-RU" sz="210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8509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500" b="0" i="1" smtClean="0">
                <a:ln>
                  <a:noFill/>
                </a:ln>
                <a:solidFill>
                  <a:srgbClr val="FF0000"/>
                </a:solidFill>
                <a:effectLst/>
              </a:rPr>
              <a:t>Зрительная память</a:t>
            </a:r>
            <a:endParaRPr lang="ru-RU" sz="250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052513"/>
            <a:ext cx="8229600" cy="3455987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Эталоны для исследования зрительной памяти представлены ниже"6 фигур" и "Лето".</a:t>
            </a:r>
            <a:br>
              <a:rPr lang="ru-RU" sz="1600" smtClean="0"/>
            </a:br>
            <a:endParaRPr lang="ru-RU" sz="1600" smtClean="0"/>
          </a:p>
          <a:p>
            <a:pPr marL="0" indent="0">
              <a:lnSpc>
                <a:spcPct val="80000"/>
              </a:lnSpc>
            </a:pPr>
            <a:r>
              <a:rPr lang="ru-RU" sz="1600" b="1" smtClean="0"/>
              <a:t>"Шесть фигур".</a:t>
            </a:r>
            <a:r>
              <a:rPr lang="ru-RU" sz="1600" smtClean="0"/>
              <a:t>Очевидно, что используется только один ряд, остальные - для динамического наблюдения (ретеста).</a:t>
            </a:r>
          </a:p>
          <a:p>
            <a:pPr marL="0" indent="0">
              <a:lnSpc>
                <a:spcPct val="80000"/>
              </a:lnSpc>
            </a:pPr>
            <a:r>
              <a:rPr lang="ru-RU" sz="1600" smtClean="0"/>
              <a:t/>
            </a:r>
            <a:br>
              <a:rPr lang="ru-RU" sz="1600" smtClean="0"/>
            </a:br>
            <a:endParaRPr lang="ru-RU" sz="1600" smtClean="0"/>
          </a:p>
          <a:p>
            <a:pPr marL="742950" lvl="1" indent="-285750">
              <a:lnSpc>
                <a:spcPct val="80000"/>
              </a:lnSpc>
            </a:pPr>
            <a:r>
              <a:rPr lang="ru-RU" sz="1300" smtClean="0"/>
              <a:t>Перед ребенком на 10-15 секунд выкладывается набор из 6 фигур. </a:t>
            </a:r>
            <a:br>
              <a:rPr lang="ru-RU" sz="1300" smtClean="0"/>
            </a:br>
            <a:r>
              <a:rPr lang="ru-RU" sz="1300" smtClean="0"/>
              <a:t>И.: </a:t>
            </a:r>
            <a:r>
              <a:rPr lang="ru-RU" sz="1300" i="1" smtClean="0"/>
              <a:t>"Посмотри внимательно на эти фигурки и постарайся их запомнить как можно точнее".</a:t>
            </a:r>
            <a:r>
              <a:rPr lang="ru-RU" sz="1300" smtClean="0"/>
              <a:t>Затем эталонный ряд убирается, и ребенок рисует то, что запомнил. При неудовлетворительном воспроизведении эталон предъявляется еще раз. После чего закрывается и эталон, и то, что нарисовал в первый раз ребенок; весь ряд рисуется заново. При необходимости эта процедура повторяется 4 раза. Нормативным является точное изображение всего ряда с третьего раза.</a:t>
            </a:r>
          </a:p>
          <a:p>
            <a:pPr marL="0" indent="0">
              <a:lnSpc>
                <a:spcPct val="80000"/>
              </a:lnSpc>
            </a:pPr>
            <a:endParaRPr lang="ru-RU" sz="1600" smtClean="0"/>
          </a:p>
        </p:txBody>
      </p:sp>
      <p:pic>
        <p:nvPicPr>
          <p:cNvPr id="124932" name="Picture 2" descr="C:\Users\Илья\Desktop\1\43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4122738"/>
            <a:ext cx="3814762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b="0" smtClean="0">
                <a:ln>
                  <a:noFill/>
                </a:ln>
                <a:solidFill>
                  <a:schemeClr val="tx1"/>
                </a:solidFill>
                <a:effectLst/>
              </a:rPr>
              <a:t>Память</a:t>
            </a:r>
          </a:p>
        </p:txBody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1900" i="1" smtClean="0">
                <a:latin typeface="Constantia" pitchFamily="18" charset="0"/>
              </a:rPr>
              <a:t>Слухо-речевая память</a:t>
            </a:r>
            <a:endParaRPr lang="ru-RU" sz="1900" smtClean="0">
              <a:latin typeface="Constantia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>Эталоны для исследования слухо-речевой памяти представлены ниже</a:t>
            </a:r>
            <a:r>
              <a:rPr lang="ru-RU" sz="1900" i="1" smtClean="0">
                <a:latin typeface="Constantia" pitchFamily="18" charset="0"/>
              </a:rPr>
              <a:t>("Две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i="1" smtClean="0">
                <a:latin typeface="Constantia" pitchFamily="18" charset="0"/>
              </a:rPr>
              <a:t>группы по три слова" и "Шесть слов"),("Галка и голуби" и т.д.).</a:t>
            </a:r>
            <a:r>
              <a:rPr lang="ru-RU" sz="1900" smtClean="0">
                <a:latin typeface="Constantia" pitchFamily="18" charset="0"/>
              </a:rPr>
              <a:t/>
            </a:r>
            <a:br>
              <a:rPr lang="ru-RU" sz="1900" smtClean="0">
                <a:latin typeface="Constantia" pitchFamily="18" charset="0"/>
              </a:rPr>
            </a:br>
            <a:r>
              <a:rPr lang="ru-RU" sz="1900" u="sng" smtClean="0">
                <a:latin typeface="Constantia" pitchFamily="18" charset="0"/>
              </a:rPr>
              <a:t>2 ГРУППЫ ПО 3 СЛОВА</a:t>
            </a:r>
            <a:endParaRPr lang="ru-RU" sz="1900" smtClean="0">
              <a:latin typeface="Constantia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>дом, лес, кот - ночь, игла, пирог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>кит, меч, круг - лёд, флаг, тетрадь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>кран, столб, конь - день, сосна, вода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>клей, луч, куб - трон, шуба, ваза</a:t>
            </a:r>
          </a:p>
          <a:p>
            <a:pPr>
              <a:lnSpc>
                <a:spcPct val="80000"/>
              </a:lnSpc>
            </a:pPr>
            <a:r>
              <a:rPr lang="ru-RU" sz="1900" u="sng" smtClean="0">
                <a:latin typeface="Constantia" pitchFamily="18" charset="0"/>
              </a:rPr>
              <a:t>6 СЛОВ</a:t>
            </a:r>
            <a:endParaRPr lang="ru-RU" sz="1900" smtClean="0">
              <a:latin typeface="Constantia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>рыба, печать, дрова, рука, дым, ком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>пузырь, краска, совок, нога, хлеб, шар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>звезда, нитка, песок, белка, пыль, шёлк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1900" smtClean="0">
                <a:latin typeface="Constantia" pitchFamily="18" charset="0"/>
              </a:rPr>
              <a:t>море, сено, труба, лампа, тень, волк</a:t>
            </a:r>
          </a:p>
          <a:p>
            <a:pPr>
              <a:lnSpc>
                <a:spcPct val="80000"/>
              </a:lnSpc>
            </a:pPr>
            <a:endParaRPr lang="ru-RU" sz="1900" smtClean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5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5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5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5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2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52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52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52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2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2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52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52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9523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754" name="Прямоугольник 2"/>
          <p:cNvSpPr>
            <a:spLocks noChangeArrowheads="1"/>
          </p:cNvSpPr>
          <p:nvPr/>
        </p:nvSpPr>
        <p:spPr bwMode="auto">
          <a:xfrm>
            <a:off x="914400" y="1484313"/>
            <a:ext cx="727233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Garamond" pitchFamily="18" charset="0"/>
              <a:buAutoNum type="arabicPeriod"/>
            </a:pPr>
            <a:r>
              <a:rPr lang="ru-RU">
                <a:latin typeface="Constantia" pitchFamily="18" charset="0"/>
              </a:rPr>
              <a:t> </a:t>
            </a:r>
            <a:r>
              <a:rPr lang="ru-RU">
                <a:latin typeface="Book Antiqua" pitchFamily="18" charset="0"/>
              </a:rPr>
              <a:t>Лурия А.Р. Основы нейропсихологии. М., 1973 Прибрам К. Языки мозга: эксперимент, методика и принципы нейропсихологии. М., 1975</a:t>
            </a:r>
          </a:p>
          <a:p>
            <a:pPr marL="342900" indent="-342900">
              <a:buFont typeface="Garamond" pitchFamily="18" charset="0"/>
              <a:buAutoNum type="arabicPeriod"/>
            </a:pPr>
            <a:r>
              <a:rPr lang="ru-RU">
                <a:latin typeface="Book Antiqua" pitchFamily="18" charset="0"/>
              </a:rPr>
              <a:t>Семенович А.В. Нейропсихологическая диагностика и коррекция в детском возрасте., М.: Академия, 2002. - 232 с.</a:t>
            </a:r>
          </a:p>
          <a:p>
            <a:pPr marL="342900" indent="-342900">
              <a:buFont typeface="Garamond" pitchFamily="18" charset="0"/>
              <a:buAutoNum type="arabicPeriod"/>
            </a:pPr>
            <a:r>
              <a:rPr lang="ru-RU">
                <a:latin typeface="Book Antiqua" pitchFamily="18" charset="0"/>
              </a:rPr>
              <a:t>Калягин В.А., Овчинникова Т.С. Психолого-педагогическая диагностика детей и подростков с речевыми нарушениями: Уч. пособие для студентов высших учебных заведений.-СПб.: КАРО,2005.-288 с.</a:t>
            </a:r>
          </a:p>
          <a:p>
            <a:pPr marL="342900" indent="-342900">
              <a:buFont typeface="Garamond" pitchFamily="18" charset="0"/>
              <a:buAutoNum type="arabicPeriod"/>
            </a:pPr>
            <a:r>
              <a:rPr lang="ru-RU">
                <a:latin typeface="Book Antiqua" pitchFamily="18" charset="0"/>
              </a:rPr>
              <a:t>http://www.eurolab.ua</a:t>
            </a:r>
          </a:p>
          <a:p>
            <a:pPr marL="342900" indent="-342900">
              <a:buFont typeface="Garamond" pitchFamily="18" charset="0"/>
              <a:buAutoNum type="arabicPeriod"/>
            </a:pPr>
            <a:r>
              <a:rPr lang="ru-RU">
                <a:latin typeface="Book Antiqua" pitchFamily="18" charset="0"/>
              </a:rPr>
              <a:t>http://www.logogol.ru/logopediya/psyholog/</a:t>
            </a:r>
          </a:p>
          <a:p>
            <a:pPr marL="342900" indent="-342900">
              <a:buFont typeface="Garamond" pitchFamily="18" charset="0"/>
              <a:buAutoNum type="arabicPeriod"/>
            </a:pPr>
            <a:r>
              <a:rPr lang="ru-RU">
                <a:latin typeface="Book Antiqua" pitchFamily="18" charset="0"/>
              </a:rPr>
              <a:t>http://psi.webzone.ru</a:t>
            </a:r>
          </a:p>
          <a:p>
            <a:pPr marL="342900" indent="-342900">
              <a:buFont typeface="Garamond" pitchFamily="18" charset="0"/>
              <a:buAutoNum type="arabicPeriod"/>
            </a:pPr>
            <a:r>
              <a:rPr lang="ru-RU">
                <a:latin typeface="Book Antiqua" pitchFamily="18" charset="0"/>
              </a:rPr>
              <a:t>http://psy.1september.ru</a:t>
            </a:r>
          </a:p>
          <a:p>
            <a:pPr marL="342900" indent="-342900">
              <a:buFont typeface="Garamond" pitchFamily="18" charset="0"/>
              <a:buAutoNum type="arabicPeriod"/>
            </a:pPr>
            <a:r>
              <a:rPr lang="ru-RU">
                <a:latin typeface="Book Antiqua" pitchFamily="18" charset="0"/>
              </a:rPr>
              <a:t>http://www.psibook.com</a:t>
            </a:r>
          </a:p>
          <a:p>
            <a:pPr marL="342900" indent="-342900">
              <a:buFont typeface="Garamond" pitchFamily="18" charset="0"/>
              <a:buAutoNum type="arabicPeriod"/>
            </a:pPr>
            <a:r>
              <a:rPr lang="ru-RU">
                <a:latin typeface="Book Antiqua" pitchFamily="18" charset="0"/>
              </a:rPr>
              <a:t>http://ru.wikipedia.org</a:t>
            </a:r>
          </a:p>
        </p:txBody>
      </p:sp>
      <p:sp>
        <p:nvSpPr>
          <p:cNvPr id="74755" name="TextBox 3"/>
          <p:cNvSpPr txBox="1">
            <a:spLocks noChangeArrowheads="1"/>
          </p:cNvSpPr>
          <p:nvPr/>
        </p:nvSpPr>
        <p:spPr bwMode="auto">
          <a:xfrm>
            <a:off x="1116013" y="1125538"/>
            <a:ext cx="6911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Book Antiqua" pitchFamily="18" charset="0"/>
              </a:rPr>
              <a:t>Список  литературы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TextBox 2"/>
          <p:cNvSpPr txBox="1"/>
          <p:nvPr/>
        </p:nvSpPr>
        <p:spPr>
          <a:xfrm>
            <a:off x="250825" y="188913"/>
            <a:ext cx="8642350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dirty="0">
                <a:latin typeface="Book Antiqua" pitchFamily="18" charset="0"/>
                <a:cs typeface="+mn-cs"/>
              </a:rPr>
              <a:t>Виды нейропсихологического обследования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endParaRPr lang="ru-RU" b="1" dirty="0">
              <a:latin typeface="Book Antiqu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dirty="0">
                <a:latin typeface="Book Antiqua" pitchFamily="18" charset="0"/>
                <a:cs typeface="+mn-cs"/>
              </a:rPr>
              <a:t>     Может быть: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u="sng" dirty="0">
                <a:latin typeface="Book Antiqua" pitchFamily="18" charset="0"/>
                <a:cs typeface="+mn-cs"/>
              </a:rPr>
              <a:t>стандартизованным</a:t>
            </a:r>
            <a:r>
              <a:rPr lang="ru-RU" dirty="0">
                <a:latin typeface="Book Antiqua" pitchFamily="18" charset="0"/>
                <a:cs typeface="+mn-cs"/>
              </a:rPr>
              <a:t> (одни и те же задания для всех пациентов) или </a:t>
            </a:r>
            <a:r>
              <a:rPr lang="ru-RU" u="sng" dirty="0">
                <a:latin typeface="Book Antiqua" pitchFamily="18" charset="0"/>
                <a:cs typeface="+mn-cs"/>
              </a:rPr>
              <a:t>гибким</a:t>
            </a:r>
            <a:r>
              <a:rPr lang="ru-RU" dirty="0">
                <a:latin typeface="Book Antiqua" pitchFamily="18" charset="0"/>
                <a:cs typeface="+mn-cs"/>
              </a:rPr>
              <a:t> (разные задания, специфичные для каждого пациента);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u="sng" dirty="0" err="1">
                <a:latin typeface="Book Antiqua" pitchFamily="18" charset="0"/>
                <a:cs typeface="+mn-cs"/>
              </a:rPr>
              <a:t>сгруппированым</a:t>
            </a:r>
            <a:r>
              <a:rPr lang="ru-RU" dirty="0">
                <a:latin typeface="Book Antiqua" pitchFamily="18" charset="0"/>
                <a:cs typeface="+mn-cs"/>
              </a:rPr>
              <a:t> или отбираться «штучно» для оценки узкоспециализированной функции и проводиться как </a:t>
            </a:r>
            <a:r>
              <a:rPr lang="ru-RU" u="sng" dirty="0">
                <a:latin typeface="Book Antiqua" pitchFamily="18" charset="0"/>
                <a:cs typeface="+mn-cs"/>
              </a:rPr>
              <a:t>индивидуальное</a:t>
            </a:r>
            <a:r>
              <a:rPr lang="ru-RU" dirty="0">
                <a:latin typeface="Book Antiqua" pitchFamily="18" charset="0"/>
                <a:cs typeface="+mn-cs"/>
              </a:rPr>
              <a:t> обследование;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068638"/>
            <a:ext cx="4268787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250825" y="2805113"/>
            <a:ext cx="410527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u="sng">
                <a:latin typeface="Book Antiqua" pitchFamily="18" charset="0"/>
              </a:rPr>
              <a:t>количественным </a:t>
            </a:r>
            <a:r>
              <a:rPr lang="ru-RU">
                <a:latin typeface="Book Antiqua" pitchFamily="18" charset="0"/>
              </a:rPr>
              <a:t>(психометрическим), то есть сфокусированным на достижении результата (выполнение или невыполнение теста в нормативно заданное время) или </a:t>
            </a:r>
            <a:r>
              <a:rPr lang="ru-RU" u="sng">
                <a:latin typeface="Book Antiqua" pitchFamily="18" charset="0"/>
              </a:rPr>
              <a:t>качественным</a:t>
            </a:r>
            <a:r>
              <a:rPr lang="ru-RU">
                <a:latin typeface="Book Antiqua" pitchFamily="18" charset="0"/>
              </a:rPr>
              <a:t>, ориентированным на процесс и специфические особенности выполнения задания больным, квалификацию ошибок, допущенных при тестировании, и опирающимся на нейропсихологическую теорию.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 hidden="1"/>
          <p:cNvSpPr>
            <a:spLocks noGrp="1"/>
          </p:cNvSpPr>
          <p:nvPr>
            <p:ph type="title"/>
          </p:nvPr>
        </p:nvSpPr>
        <p:spPr>
          <a:xfrm>
            <a:off x="4535488" y="274638"/>
            <a:ext cx="4357687" cy="1354137"/>
          </a:xfrm>
        </p:spPr>
        <p:txBody>
          <a:bodyPr/>
          <a:lstStyle/>
          <a:p>
            <a:endParaRPr lang="ru-RU" sz="2000" smtClean="0"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388" y="44450"/>
            <a:ext cx="8856662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+mn-cs"/>
              </a:rPr>
              <a:t>Нейропсихологический тест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+mn-cs"/>
              </a:rPr>
              <a:t>- тест, при помощи которого выявляются мозговые нарушения измерением когнитивных и моторных характеристик, а также способности восприятия. </a:t>
            </a:r>
          </a:p>
        </p:txBody>
      </p: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147638" y="968375"/>
            <a:ext cx="8888412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Book Antiqua" pitchFamily="18" charset="0"/>
              </a:rPr>
              <a:t>     В нейропсихологическом оценивании применяется широкое множество тестов, как отдельных, так и в виде тестовых батарей. Среди отдельных тестов можно  назвать: Гештальт-тест Бендер, Память на рисунки , Тест символов , Тест визуальной ретенции Бентона, субтесты из Шкалы интеллекта взрослых Векслера, Бостонскую диагностическую экспертизу афазии , Наборную доску Пердью , Словесно-цветовой тест Струпа и Тест штата Висконсин на сортировку карточек.</a:t>
            </a:r>
          </a:p>
          <a:p>
            <a:r>
              <a:rPr lang="ru-RU">
                <a:latin typeface="Book Antiqua" pitchFamily="18" charset="0"/>
              </a:rPr>
              <a:t>     Визуально-моторный гештальт-тест Бендера , один из наиболее широко используемых нейропсихологических тестов, состоит из 9 карточек, на каждой из которых изображен простой рисунок . Обследуемые рассматривают по одному рисунки на карточках и копируют их на бумаге. Позже они пытаются вновь нарисовать по памяти эти рисунки. К 12-ти годам большинство людей способны запомнить и воспроизвести эти рисунки. Заметные ошибки в точности изображения считаются отражением органических нарушений мозга.      </a:t>
            </a:r>
          </a:p>
          <a:p>
            <a:r>
              <a:rPr lang="ru-RU">
                <a:latin typeface="Book Antiqua" pitchFamily="18" charset="0"/>
              </a:rPr>
              <a:t>     Данный тест способен выявить людей с органическими нарушениями в 75% случаев, что служит показателем высокой валидности . </a:t>
            </a:r>
            <a:r>
              <a:rPr lang="ru-RU" b="1">
                <a:latin typeface="Book Antiqua" pitchFamily="18" charset="0"/>
              </a:rPr>
              <a:t>Однако ни один нейропсихологический тест не способен точно отличить один специфический тип нарушений мозга от другого. Для того чтобы добиться большей точности и четкости, специалисты применяют серию, или Батарею, нейропсихологических тестов, каждый из которых направлен на выявление специфических нейрологических свойств.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" y="631825"/>
            <a:ext cx="8299450" cy="56261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sp>
        <p:nvSpPr>
          <p:cNvPr id="3" name="TextBox 2"/>
          <p:cNvSpPr txBox="1"/>
          <p:nvPr/>
        </p:nvSpPr>
        <p:spPr>
          <a:xfrm>
            <a:off x="165100" y="115888"/>
            <a:ext cx="8713788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+mn-cs"/>
              </a:rPr>
              <a:t>Bender Visual-Motor Gestalt Test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Book Antiqua" pitchFamily="18" charset="0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419850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Book Antiqua" pitchFamily="18" charset="0"/>
              </a:rPr>
              <a:t>Значительные ошибки, как это видно справа на рисунке, сделанном человеком с повреждением мозга.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5888"/>
            <a:ext cx="4176712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4564063" y="115888"/>
            <a:ext cx="43926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Book Antiqua" pitchFamily="18" charset="0"/>
              </a:rPr>
              <a:t>Методы нейропсихологической диагностики, предложенные А.Р.Лурия, прошли самую строгую апробацию на различных контингентах испытуемых.  В настоящее время эти методы имеют очень широкое применение, ибо они основаны на фундаментальных научных представлениях о мозговой организации психических функций человека, разработанных современной нейропсихологией.</a:t>
            </a:r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315913" y="3506788"/>
            <a:ext cx="864076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Book Antiqua" pitchFamily="18" charset="0"/>
              </a:rPr>
              <a:t>Их особенность - точная адресация к различным функциональным системам, определяющим протекание тех или иных психических функций. Из многих десятков психологических тестов создателем этих методов А.Р.Лурия были отобраны главные, которые и составили батарею нейропсихолоческих методик, известную сейчас во всем мире как "Луриевские методы нейропсихологической диагностики". Кроме уже известных, в эту батарею вошли и оригинальные тесты, никогда ранее не использовавшиеся в психологии (например, моторные тесты и др.).</a:t>
            </a:r>
          </a:p>
          <a:p>
            <a:endParaRPr lang="ru-RU">
              <a:latin typeface="Book Antiqua" pitchFamily="18" charset="0"/>
            </a:endParaRPr>
          </a:p>
          <a:p>
            <a:r>
              <a:rPr lang="ru-RU">
                <a:latin typeface="Book Antiqua" pitchFamily="18" charset="0"/>
              </a:rPr>
              <a:t>( Батарея — серия тестов, каждый из которых измеряет проявления специфической области 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1553</TotalTime>
  <Words>3096</Words>
  <Application>Microsoft Office PowerPoint</Application>
  <PresentationFormat>Экран (4:3)</PresentationFormat>
  <Paragraphs>369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54</vt:i4>
      </vt:variant>
    </vt:vector>
  </HeadingPairs>
  <TitlesOfParts>
    <vt:vector size="58" baseType="lpstr">
      <vt:lpstr>Специальное оформление</vt:lpstr>
      <vt:lpstr>Апекс</vt:lpstr>
      <vt:lpstr>Кутюр</vt:lpstr>
      <vt:lpstr>1_Апекс</vt:lpstr>
      <vt:lpstr> Нейропсихологические методы обследования. Нейропсихологический тест.</vt:lpstr>
      <vt:lpstr>  Нейропсихология - это наука, изучающая мозговые механизмы психических функций на материале локальных поражений мозга или наука, изучающая мозговую организацию психических процессов.   .</vt:lpstr>
      <vt:lpstr>   </vt:lpstr>
      <vt:lpstr> </vt:lpstr>
      <vt:lpstr>Слайд 5</vt:lpstr>
      <vt:lpstr>Слайд 6</vt:lpstr>
      <vt:lpstr>Слайд 7</vt:lpstr>
      <vt:lpstr>Слайд 8</vt:lpstr>
      <vt:lpstr>Слайд 9</vt:lpstr>
      <vt:lpstr>  К наиболее разработанным и распространенным методам оценки синдромов в нейропсихологии относится система приемов ( методов ), сведенная Лурия в логически целостный блок и направленная на выявление и описание принципиальных сторон психических потерь при локальных поражениях мозга без явной точной количественной их оценки.   Эта схема включает: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Нейропсихологическое обследование проводится детям с различными нарушениями:  </vt:lpstr>
      <vt:lpstr>Исследование двигательных функций.   </vt:lpstr>
      <vt:lpstr>Слайд 22</vt:lpstr>
      <vt:lpstr>Функциональная асимметрия рук</vt:lpstr>
      <vt:lpstr>Функциональная асимметрия ног и тела</vt:lpstr>
      <vt:lpstr>Двигательные функции </vt:lpstr>
      <vt:lpstr>Исследование двигательных функций </vt:lpstr>
      <vt:lpstr>Двигательные функции </vt:lpstr>
      <vt:lpstr>Восприятие</vt:lpstr>
      <vt:lpstr>Кинетический (динамический) праксис</vt:lpstr>
      <vt:lpstr>Слайд 30</vt:lpstr>
      <vt:lpstr>Восприятие</vt:lpstr>
      <vt:lpstr>Слайд 32</vt:lpstr>
      <vt:lpstr>Фигуры Поппельрейтера (наложенные  изображения) И.: "Что здесь нарисовано?" </vt:lpstr>
      <vt:lpstr>Слайд 34</vt:lpstr>
      <vt:lpstr>Зрительный гнозис </vt:lpstr>
      <vt:lpstr>Лицевой гнозис </vt:lpstr>
      <vt:lpstr>Эмоциональный гнозис </vt:lpstr>
      <vt:lpstr>Слуховой гнозис </vt:lpstr>
      <vt:lpstr>Пространственные представления. </vt:lpstr>
      <vt:lpstr>Тесты Тейлора и Рея-Остеррица.</vt:lpstr>
      <vt:lpstr>Слайд 41</vt:lpstr>
      <vt:lpstr>Исследование интеллектуальных процессов</vt:lpstr>
      <vt:lpstr>Исследование интеллектуальных процессов</vt:lpstr>
      <vt:lpstr>СЛОЖНЫЕ АНАЛОГИИ</vt:lpstr>
      <vt:lpstr>Тест Кэттела. </vt:lpstr>
      <vt:lpstr> Речевые функции</vt:lpstr>
      <vt:lpstr>Слайд 47</vt:lpstr>
      <vt:lpstr>Письмо, чтение и счет</vt:lpstr>
      <vt:lpstr>Прочтение слогов, высоко- и малочастотных слов, неверно написанных слов и чисел.</vt:lpstr>
      <vt:lpstr>Прочтение рассказа. </vt:lpstr>
      <vt:lpstr>Память </vt:lpstr>
      <vt:lpstr>Зрительная память</vt:lpstr>
      <vt:lpstr>Память</vt:lpstr>
      <vt:lpstr>Слайд 54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Маруся</dc:creator>
  <cp:lastModifiedBy>Бэла</cp:lastModifiedBy>
  <cp:revision>67</cp:revision>
  <dcterms:created xsi:type="dcterms:W3CDTF">2012-04-28T15:42:13Z</dcterms:created>
  <dcterms:modified xsi:type="dcterms:W3CDTF">2022-08-23T13:44:53Z</dcterms:modified>
</cp:coreProperties>
</file>