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0160000" cy="7620000"/>
  <p:notesSz cx="7620000" cy="10160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6" y="-108"/>
      </p:cViewPr>
      <p:guideLst>
        <p:guide orient="horz" pos="2400"/>
        <p:guide pos="32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 txBox="1">
            <a:spLocks noGrp="1"/>
          </p:cNvSpPr>
          <p:nvPr>
            <p:ph type="ctrTitle"/>
          </p:nvPr>
        </p:nvSpPr>
        <p:spPr>
          <a:xfrm>
            <a:off x="914400" y="3048000"/>
            <a:ext cx="8331200" cy="1219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ctr"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ctr"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ctr"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ctr"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ctr"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ctr"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ctr"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ctr"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ubTitle" idx="1"/>
          </p:nvPr>
        </p:nvSpPr>
        <p:spPr>
          <a:xfrm>
            <a:off x="1828800" y="4572000"/>
            <a:ext cx="6502399" cy="914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ctr"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ctr"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ctr"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ctr"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ctr"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ctr"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ctr"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ctr"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04800" y="609600"/>
            <a:ext cx="9550400" cy="914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508000" y="1828800"/>
            <a:ext cx="9144000" cy="5486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04800" y="609600"/>
            <a:ext cx="9550400" cy="914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ctr"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508000" y="1828800"/>
            <a:ext cx="4267199" cy="5486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2"/>
          </p:nvPr>
        </p:nvSpPr>
        <p:spPr>
          <a:xfrm>
            <a:off x="5384800" y="1828800"/>
            <a:ext cx="4267199" cy="5486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04800" y="6705600"/>
            <a:ext cx="9550400" cy="60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1pPr>
            <a:lvl2pPr algn="ctr"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2pPr>
            <a:lvl3pPr algn="ctr"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3pPr>
            <a:lvl4pPr algn="ctr"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4pPr>
            <a:lvl5pPr algn="ctr"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5pPr>
            <a:lvl6pPr algn="ctr"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6pPr>
            <a:lvl7pPr algn="ctr"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7pPr>
            <a:lvl8pPr algn="ctr"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8pPr>
            <a:lvl9pPr algn="ctr"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304800" y="6096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algn="ctr" rtl="0">
              <a:lnSpc>
                <a:spcPct val="100000"/>
              </a:lnSpc>
              <a:buNone/>
            </a:pPr>
            <a:r>
              <a:rPr lang="en-US" sz="4266" dirty="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  </a:t>
            </a:r>
            <a:r>
              <a:rPr lang="en-US" sz="4266" dirty="0" err="1">
                <a:solidFill>
                  <a:srgbClr val="A64D79"/>
                </a:solidFill>
                <a:latin typeface="Trebuchet MS"/>
                <a:ea typeface="Trebuchet MS"/>
                <a:cs typeface="Trebuchet MS"/>
                <a:sym typeface="Trebuchet MS"/>
              </a:rPr>
              <a:t>Презентация</a:t>
            </a:r>
            <a:r>
              <a:rPr lang="en-US" sz="4266" dirty="0">
                <a:solidFill>
                  <a:srgbClr val="A64D7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4266" dirty="0" err="1">
                <a:solidFill>
                  <a:srgbClr val="A64D79"/>
                </a:solidFill>
                <a:latin typeface="Trebuchet MS"/>
                <a:ea typeface="Trebuchet MS"/>
                <a:cs typeface="Trebuchet MS"/>
                <a:sym typeface="Trebuchet MS"/>
              </a:rPr>
              <a:t>по</a:t>
            </a:r>
            <a:r>
              <a:rPr lang="en-US" sz="4266" dirty="0">
                <a:solidFill>
                  <a:srgbClr val="A64D7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4266" dirty="0" err="1">
                <a:solidFill>
                  <a:srgbClr val="A64D79"/>
                </a:solidFill>
                <a:latin typeface="Trebuchet MS"/>
                <a:ea typeface="Trebuchet MS"/>
                <a:cs typeface="Trebuchet MS"/>
                <a:sym typeface="Trebuchet MS"/>
              </a:rPr>
              <a:t>теме</a:t>
            </a:r>
            <a:r>
              <a:rPr lang="en-US" sz="4266" dirty="0">
                <a:solidFill>
                  <a:srgbClr val="A64D79"/>
                </a:solidFill>
                <a:latin typeface="Trebuchet MS"/>
                <a:ea typeface="Trebuchet MS"/>
                <a:cs typeface="Trebuchet MS"/>
                <a:sym typeface="Trebuchet MS"/>
              </a:rPr>
              <a:t> "</a:t>
            </a:r>
            <a:r>
              <a:rPr lang="en-US" sz="4266" dirty="0" err="1">
                <a:solidFill>
                  <a:srgbClr val="A64D79"/>
                </a:solidFill>
                <a:latin typeface="Trebuchet MS"/>
                <a:ea typeface="Trebuchet MS"/>
                <a:cs typeface="Trebuchet MS"/>
                <a:sym typeface="Trebuchet MS"/>
              </a:rPr>
              <a:t>Внимание</a:t>
            </a:r>
            <a:r>
              <a:rPr lang="en-US" sz="4266" dirty="0">
                <a:solidFill>
                  <a:srgbClr val="A64D79"/>
                </a:solidFill>
                <a:latin typeface="Trebuchet MS"/>
                <a:ea typeface="Trebuchet MS"/>
                <a:cs typeface="Trebuchet MS"/>
                <a:sym typeface="Trebuchet MS"/>
              </a:rPr>
              <a:t>" </a:t>
            </a:r>
            <a:r>
              <a:rPr lang="en-US" sz="4266" dirty="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  </a:t>
            </a:r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508000" y="1828800"/>
            <a:ext cx="4343400" cy="55626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  <p:sp>
        <p:nvSpPr>
          <p:cNvPr id="21" name="Shape 21"/>
          <p:cNvSpPr txBox="1">
            <a:spLocks noGrp="1"/>
          </p:cNvSpPr>
          <p:nvPr>
            <p:ph type="body" idx="2"/>
          </p:nvPr>
        </p:nvSpPr>
        <p:spPr>
          <a:xfrm>
            <a:off x="5384800" y="1828800"/>
            <a:ext cx="4343400" cy="55626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algn="ctr" rtl="0">
              <a:lnSpc>
                <a:spcPct val="100000"/>
              </a:lnSpc>
              <a:buNone/>
            </a:pPr>
            <a:r>
              <a:rPr lang="en-US" sz="2666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   </a:t>
            </a:r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pic>
        <p:nvPicPr>
          <p:cNvPr id="22" name="Shape 2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03200" y="1513100"/>
            <a:ext cx="5039450" cy="49789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1381125" y="289275"/>
            <a:ext cx="8530499" cy="159842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 rt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ВНИМАНИЕ влияет на: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1416400" y="2293050"/>
            <a:ext cx="8507575" cy="52360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48356" algn="l" rtl="0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Clr>
                <a:srgbClr val="A64D79"/>
              </a:buClr>
              <a:buSzPct val="167264"/>
              <a:buFont typeface="Arial"/>
              <a:buChar char="•"/>
            </a:pPr>
            <a:r>
              <a:rPr lang="en-US" sz="3111" b="1" u="sng">
                <a:solidFill>
                  <a:srgbClr val="A64D79"/>
                </a:solidFill>
                <a:latin typeface="Arial"/>
                <a:ea typeface="Arial"/>
                <a:cs typeface="Arial"/>
                <a:sym typeface="Arial"/>
              </a:rPr>
              <a:t>ВОСПРИЯТИЕ: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 - ТОЧНОСТЬ,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 - ДЕТАЛИЗАЦИЯ</a:t>
            </a:r>
          </a:p>
          <a:p>
            <a:pPr marL="381000" marR="0" lvl="0" indent="-248356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351C75"/>
              </a:buClr>
              <a:buSzPct val="167264"/>
              <a:buFont typeface="Arial"/>
              <a:buChar char="•"/>
            </a:pPr>
            <a:r>
              <a:rPr lang="en-US" sz="3111" b="1" u="sng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ПАМЯТЬ: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ПРОЧНОСТЬ,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ИЗБИРАТЕЛЬНОСТЬ</a:t>
            </a:r>
          </a:p>
          <a:p>
            <a:pPr marL="381000" marR="0" lvl="0" indent="-248356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E69138"/>
              </a:buClr>
              <a:buSzPct val="167264"/>
              <a:buFont typeface="Arial"/>
              <a:buChar char="•"/>
            </a:pPr>
            <a:r>
              <a:rPr lang="en-US" sz="3111" b="1" u="sng">
                <a:solidFill>
                  <a:srgbClr val="E69138"/>
                </a:solidFill>
                <a:latin typeface="Arial"/>
                <a:ea typeface="Arial"/>
                <a:cs typeface="Arial"/>
                <a:sym typeface="Arial"/>
              </a:rPr>
              <a:t>МЫШЛЕНИЕ: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 - ПРОДУКТИВНОСТЬ,</a:t>
            </a:r>
          </a:p>
          <a:p>
            <a:endParaRPr/>
          </a:p>
        </p:txBody>
      </p:sp>
      <p:pic>
        <p:nvPicPr>
          <p:cNvPr id="97" name="Shape 9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6197600" y="2844775"/>
            <a:ext cx="3588875" cy="28587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594425" y="165800"/>
            <a:ext cx="9031449" cy="1436150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ctr" rtl="0">
              <a:lnSpc>
                <a:spcPct val="1079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ФИЗИОЛОГИЧЕСКАЯ   ОСНОВА ВНИМАНИЯ -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10300" y="1829150"/>
            <a:ext cx="9015574" cy="492687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механизм   взаимодействия   нервных</a:t>
            </a:r>
          </a:p>
          <a:p>
            <a:pPr marL="0" marR="0" indent="0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процессов возбуждения и торможения</a:t>
            </a:r>
          </a:p>
          <a:p>
            <a:pPr marL="0" marR="0" indent="0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на основе закона </a:t>
            </a:r>
            <a:r>
              <a:rPr lang="en-US" sz="3111" i="1">
                <a:solidFill>
                  <a:srgbClr val="134F5C"/>
                </a:solidFill>
                <a:latin typeface="Arial"/>
                <a:ea typeface="Arial"/>
                <a:cs typeface="Arial"/>
                <a:sym typeface="Arial"/>
              </a:rPr>
              <a:t>В З А И М Н О Й </a:t>
            </a:r>
          </a:p>
          <a:p>
            <a:pPr marL="0" marR="0" indent="0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 i="1">
                <a:solidFill>
                  <a:srgbClr val="134F5C"/>
                </a:solidFill>
                <a:latin typeface="Arial"/>
                <a:ea typeface="Arial"/>
                <a:cs typeface="Arial"/>
                <a:sym typeface="Arial"/>
              </a:rPr>
              <a:t>ИНДУКЦИИ.</a:t>
            </a:r>
          </a:p>
          <a:p>
            <a:pPr marL="381000" marR="0" lvl="0" indent="-248355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>
                <a:srgbClr val="674EA7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Ориентировочный рефлекс</a:t>
            </a:r>
            <a:r>
              <a:rPr lang="en-US" sz="3111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indent="0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   «ЧТО ТАКОЕ?»</a:t>
            </a:r>
          </a:p>
          <a:p>
            <a:pPr marL="381000" marR="0" lvl="0" indent="-248356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>
                <a:srgbClr val="8E7CC3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8E7CC3"/>
                </a:solidFill>
                <a:latin typeface="Arial"/>
                <a:ea typeface="Arial"/>
                <a:cs typeface="Arial"/>
                <a:sym typeface="Arial"/>
              </a:rPr>
              <a:t>Очаг оптимального возбуждения</a:t>
            </a:r>
          </a:p>
          <a:p>
            <a:pPr marL="0" marR="0" indent="0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   ( И.П.Павлов)</a:t>
            </a:r>
          </a:p>
          <a:p>
            <a:pPr marL="381000" marR="0" lvl="0" indent="-248355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>
                <a:srgbClr val="A64D79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A64D79"/>
                </a:solidFill>
                <a:latin typeface="Arial"/>
                <a:ea typeface="Arial"/>
                <a:cs typeface="Arial"/>
                <a:sym typeface="Arial"/>
              </a:rPr>
              <a:t>Доминантный очаг возбуждения</a:t>
            </a:r>
          </a:p>
          <a:p>
            <a:pPr marL="0" marR="0" indent="0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   ( А.А.Ухтомский)</a:t>
            </a:r>
          </a:p>
        </p:txBody>
      </p:sp>
      <p:pic>
        <p:nvPicPr>
          <p:cNvPr id="104" name="Shape 10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7823200" y="4876800"/>
            <a:ext cx="2218524" cy="2336575"/>
          </a:xfrm>
          <a:prstGeom prst="rect">
            <a:avLst/>
          </a:prstGeom>
        </p:spPr>
      </p:pic>
      <p:pic>
        <p:nvPicPr>
          <p:cNvPr id="105" name="Shape 105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7823200" y="2133600"/>
            <a:ext cx="2149949" cy="248192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1381125" y="289275"/>
            <a:ext cx="8530499" cy="159842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ФУНКЦИИ ВНИМАНИЯ: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1416400" y="2293050"/>
            <a:ext cx="8507575" cy="454587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76577" algn="l" rtl="0">
              <a:lnSpc>
                <a:spcPct val="1199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активизация , торможение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 психических процессов,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отбор информации,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сосредоточенность на объекте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 или деятельности.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594425" y="165800"/>
            <a:ext cx="9031449" cy="1436150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ctr">
              <a:lnSpc>
                <a:spcPct val="1079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Классификация внимания</a:t>
            </a:r>
            <a:br>
              <a:rPr lang="en-US" sz="4888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88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(Уильям Джеймс)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10300" y="1829150"/>
            <a:ext cx="9015574" cy="50074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76577" algn="l" rtl="0">
              <a:lnSpc>
                <a:spcPct val="107812"/>
              </a:lnSpc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ct val="164609"/>
              <a:buFont typeface="Arial"/>
              <a:buChar char="•"/>
            </a:pPr>
            <a:r>
              <a:rPr lang="en-US" sz="3555" i="1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ЧУВСТВЕННОЕ</a:t>
            </a:r>
            <a:r>
              <a:rPr lang="en-US" sz="3555" i="1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5" i="0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3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сенсорное)</a:t>
            </a:r>
          </a:p>
          <a:p>
            <a:pPr marL="381000" marR="0" lvl="0" indent="-276577" algn="l" rtl="0">
              <a:lnSpc>
                <a:spcPct val="107812"/>
              </a:lnSpc>
              <a:spcBef>
                <a:spcPts val="635"/>
              </a:spcBef>
              <a:spcAft>
                <a:spcPts val="0"/>
              </a:spcAft>
              <a:buClr>
                <a:srgbClr val="38761D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УМСТВЕННОЕ</a:t>
            </a:r>
            <a:r>
              <a:rPr lang="en-US" sz="3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 (интеллектуальное)</a:t>
            </a:r>
          </a:p>
          <a:p>
            <a:endParaRPr/>
          </a:p>
          <a:p>
            <a:pPr marL="381000" marR="0" lvl="0" indent="-276577" algn="l" rtl="0">
              <a:lnSpc>
                <a:spcPct val="107812"/>
              </a:lnSpc>
              <a:spcBef>
                <a:spcPts val="635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3555" i="1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НЕПОСРЕДСТВЕННОЕ</a:t>
            </a:r>
          </a:p>
          <a:p>
            <a:pPr marL="381000" marR="0" lvl="0" indent="-276577" algn="l" rtl="0">
              <a:lnSpc>
                <a:spcPct val="107812"/>
              </a:lnSpc>
              <a:spcBef>
                <a:spcPts val="635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ОПОСРЕДОВАННОЕ</a:t>
            </a:r>
          </a:p>
          <a:p>
            <a:endParaRPr/>
          </a:p>
          <a:p>
            <a:pPr marL="381000" marR="0" lvl="0" indent="-276577" algn="l" rtl="0">
              <a:lnSpc>
                <a:spcPct val="107812"/>
              </a:lnSpc>
              <a:spcBef>
                <a:spcPts val="635"/>
              </a:spcBef>
              <a:spcAft>
                <a:spcPts val="0"/>
              </a:spcAft>
              <a:buClr>
                <a:srgbClr val="741B47"/>
              </a:buClr>
              <a:buSzPct val="164609"/>
              <a:buFont typeface="Arial"/>
              <a:buChar char="•"/>
            </a:pPr>
            <a:r>
              <a:rPr lang="en-US" sz="3555" i="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НЕПРОИЗВОЛЬНОЕ</a:t>
            </a:r>
            <a:r>
              <a:rPr lang="en-US" sz="3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 (пассивное)</a:t>
            </a:r>
          </a:p>
          <a:p>
            <a:pPr marL="381000" marR="0" lvl="0" indent="-276577" algn="l" rtl="0">
              <a:lnSpc>
                <a:spcPct val="107812"/>
              </a:lnSpc>
              <a:spcBef>
                <a:spcPts val="635"/>
              </a:spcBef>
              <a:spcAft>
                <a:spcPts val="0"/>
              </a:spcAft>
              <a:buClr>
                <a:srgbClr val="741B47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ПРОИЗВОЛЬНОЕ</a:t>
            </a:r>
            <a:r>
              <a:rPr lang="en-US" sz="3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 (активное)</a:t>
            </a:r>
          </a:p>
        </p:txBody>
      </p:sp>
      <p:pic>
        <p:nvPicPr>
          <p:cNvPr id="118" name="Shape 11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7721600" y="3048000"/>
            <a:ext cx="2141699" cy="264214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594425" y="165800"/>
            <a:ext cx="9031449" cy="1436150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ctr" rtl="0">
              <a:lnSpc>
                <a:spcPct val="1079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Классификация внимания</a:t>
            </a:r>
            <a:br>
              <a:rPr lang="en-US" sz="4888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88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( Н.Ф.Добрынин )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10300" y="1829150"/>
            <a:ext cx="9015574" cy="492687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078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В зависимости от характера направленности </a:t>
            </a:r>
          </a:p>
          <a:p>
            <a:pPr marL="0" marR="0" indent="0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и сосредоточенности :</a:t>
            </a:r>
          </a:p>
          <a:p>
            <a:pPr marL="381000" marR="0" lvl="0" indent="-220133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2666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НЕПРОИЗВОЛЬНОЕ,</a:t>
            </a:r>
          </a:p>
          <a:p>
            <a:pPr marL="381000" marR="0" lvl="0" indent="-220133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2666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ПРОИЗВОЛЬНОЕ,</a:t>
            </a:r>
          </a:p>
          <a:p>
            <a:pPr marL="381000" marR="0" lvl="0" indent="-220133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2666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ПОСЛЕПРОИЗВОЛЬНОЕ</a:t>
            </a:r>
          </a:p>
          <a:p>
            <a:pPr marL="0" marR="0" indent="0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В зависимости от локализации объекта </a:t>
            </a:r>
            <a:r>
              <a:rPr lang="en-US" sz="2666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381000" marR="0" lvl="0" indent="-220133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2666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ВНЕШНЕЕ,</a:t>
            </a:r>
          </a:p>
          <a:p>
            <a:pPr marL="381000" marR="0" lvl="0" indent="-220133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2666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ВНУТРЕННЕЕ,</a:t>
            </a:r>
          </a:p>
          <a:p>
            <a:pPr marL="381000" marR="0" lvl="0" indent="-220133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2666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СЕНСОРНОЕ,</a:t>
            </a:r>
          </a:p>
          <a:p>
            <a:pPr marL="381000" marR="0" lvl="0" indent="-220133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2666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ИНТЕЛЛЕКТУАЛЬНОЕ</a:t>
            </a:r>
          </a:p>
        </p:txBody>
      </p:sp>
      <p:pic>
        <p:nvPicPr>
          <p:cNvPr id="125" name="Shape 12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7213600" y="2743200"/>
            <a:ext cx="2833700" cy="304852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948950" y="897800"/>
            <a:ext cx="8676899" cy="124387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>
              <a:lnSpc>
                <a:spcPct val="107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НЕПРОИЗВОЛЬНОЕ - 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1033625" y="2675800"/>
            <a:ext cx="8419374" cy="411197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ВНИМАНИЕ, ВОЗНИКАЮЩЕЕ  БЕЗ ВСЯКО-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ГО НАМЕРЕНИЯ ЧЕЛОВЕКА, БЕЗ ЗАРАНЕЕ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ПОСТАВЛЕННОЙ  ЦЕЛИ, НЕ  ТРЕБУЮЩЕЕ 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ВОЛЕВЫХ УСИЛИЙ.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1381125" y="289275"/>
            <a:ext cx="8530499" cy="159842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44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Условия</a:t>
            </a:r>
            <a:br>
              <a:rPr lang="en-US" sz="4444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44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непроизвольного внимания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1416400" y="2293050"/>
            <a:ext cx="8507575" cy="454587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ОСОБЕННОСТИ ДЕЙСТВУЮЩИХ</a:t>
            </a:r>
          </a:p>
          <a:p>
            <a:pPr marL="0" marR="0" indent="0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РАЗДРАЖИТЕЛЕЙ:</a:t>
            </a:r>
          </a:p>
          <a:p>
            <a:pPr marL="381000" marR="0" lvl="0" indent="-248356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>
                <a:srgbClr val="000000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СИЛА,</a:t>
            </a:r>
          </a:p>
          <a:p>
            <a:pPr marL="381000" marR="0" lvl="0" indent="-248356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>
                <a:srgbClr val="000000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НЕОЖИДАННОСТЬ,</a:t>
            </a:r>
          </a:p>
          <a:p>
            <a:pPr marL="381000" marR="0" lvl="0" indent="-248356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>
                <a:srgbClr val="000000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НОВИЗНА,</a:t>
            </a:r>
          </a:p>
          <a:p>
            <a:pPr marL="381000" marR="0" lvl="0" indent="-248356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>
                <a:srgbClr val="000000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КОНТРАСТНОСТЬ,</a:t>
            </a:r>
          </a:p>
          <a:p>
            <a:pPr marL="381000" marR="0" lvl="0" indent="-248356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>
                <a:srgbClr val="000000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ПОДВИЖНОСТЬ</a:t>
            </a:r>
          </a:p>
          <a:p>
            <a:endParaRPr/>
          </a:p>
          <a:p>
            <a:pPr marL="0" marR="0" indent="0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ИНТЕРЕСЫ, ПОТРЕБНОСТИ ЧЕЛОВЕКА</a:t>
            </a:r>
          </a:p>
        </p:txBody>
      </p:sp>
      <p:pic>
        <p:nvPicPr>
          <p:cNvPr id="138" name="Shape 13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6502400" y="2844775"/>
            <a:ext cx="2364525" cy="298934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948950" y="897800"/>
            <a:ext cx="8676899" cy="124387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>
              <a:lnSpc>
                <a:spcPct val="107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ПРОИЗВОЛЬНОЕ -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1033625" y="2675800"/>
            <a:ext cx="8419374" cy="411197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ВНИМАНИЕ,ВОЗНИКАЮЩЕЕ ВСЛЕДСТВИЕ 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СОЗНАТЕЛЬНО  ПОСТАВЛЕННОЙ ЦЕЛИ  И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ТРЕБУЮЩЕЕ ВОЛЕВЫХ УСИЛИЙ.</a:t>
            </a:r>
          </a:p>
        </p:txBody>
      </p:sp>
      <p:pic>
        <p:nvPicPr>
          <p:cNvPr id="145" name="Shape 14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3759025" y="4673150"/>
            <a:ext cx="3816825" cy="280614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1381125" y="289275"/>
            <a:ext cx="8530499" cy="159842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44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Условия</a:t>
            </a:r>
            <a:br>
              <a:rPr lang="en-US" sz="4444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44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произвольного внимания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1416400" y="2293050"/>
            <a:ext cx="8507575" cy="454587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76577" algn="l" rtl="0">
              <a:lnSpc>
                <a:spcPct val="1199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ДОЛГ, ОТВЕТСТВЕННОСТЬ,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КОНКРЕТНОСТЬ ЦЕЛИ,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ПРИВЫЧНЫЕ И БЛАГОПРИЯТНЫЕ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 УСЛОВИЯ ДЕЯТЕЛЬНОСТИ,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КОСВЕННЫЕ ИНТЕРЕСЫ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948950" y="897800"/>
            <a:ext cx="8676899" cy="124387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>
              <a:lnSpc>
                <a:spcPct val="107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ПОСЛЕПРОИЗВОЛЬНОЕ -</a:t>
            </a:r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1033625" y="2675800"/>
            <a:ext cx="8419374" cy="411197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ВНИМАНИЕ, ВОЗНИКАЮЩЕЕ НА ОСНОВЕ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ПРОИЗВОЛЬНОГО  И  ПОСЛЕ  НЕГО.</a:t>
            </a:r>
          </a:p>
          <a:p>
            <a:endParaRPr/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134F5C"/>
                </a:solidFill>
                <a:latin typeface="Arial"/>
                <a:ea typeface="Arial"/>
                <a:cs typeface="Arial"/>
                <a:sym typeface="Arial"/>
              </a:rPr>
              <a:t>Цель - интерес – отсутствие волевого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134F5C"/>
                </a:solidFill>
                <a:latin typeface="Arial"/>
                <a:ea typeface="Arial"/>
                <a:cs typeface="Arial"/>
                <a:sym typeface="Arial"/>
              </a:rPr>
              <a:t>усилия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Shape 2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11650" y="253975"/>
            <a:ext cx="4222750" cy="1989649"/>
          </a:xfrm>
          <a:prstGeom prst="rect">
            <a:avLst/>
          </a:prstGeom>
        </p:spPr>
      </p:pic>
      <p:pic>
        <p:nvPicPr>
          <p:cNvPr id="28" name="Shape 28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984250" y="4995325"/>
            <a:ext cx="8720649" cy="1471074"/>
          </a:xfrm>
          <a:prstGeom prst="rect">
            <a:avLst/>
          </a:prstGeom>
        </p:spPr>
      </p:pic>
      <p:pic>
        <p:nvPicPr>
          <p:cNvPr id="29" name="Shape 29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x="4497900" y="2106075"/>
            <a:ext cx="1079500" cy="497400"/>
          </a:xfrm>
          <a:prstGeom prst="rect">
            <a:avLst/>
          </a:prstGeom>
        </p:spPr>
      </p:pic>
      <p:sp>
        <p:nvSpPr>
          <p:cNvPr id="30" name="Shape 30"/>
          <p:cNvSpPr txBox="1">
            <a:spLocks noGrp="1"/>
          </p:cNvSpPr>
          <p:nvPr>
            <p:ph type="ctrTitle"/>
          </p:nvPr>
        </p:nvSpPr>
        <p:spPr>
          <a:xfrm>
            <a:off x="1661575" y="421550"/>
            <a:ext cx="6983575" cy="1333850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ctr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Тема. ВНИМАНИЕ.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subTitle" idx="1"/>
          </p:nvPr>
        </p:nvSpPr>
        <p:spPr>
          <a:xfrm>
            <a:off x="2141350" y="2741075"/>
            <a:ext cx="6574350" cy="34946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ctr" rtl="0">
              <a:lnSpc>
                <a:spcPct val="1078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План изучения темы:</a:t>
            </a:r>
          </a:p>
          <a:p>
            <a:pPr marL="0" marR="0" indent="0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1.Понятие о внимании.</a:t>
            </a:r>
          </a:p>
          <a:p>
            <a:pPr marL="0" marR="0" indent="0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2.Физиологические основы внимания.</a:t>
            </a:r>
          </a:p>
          <a:p>
            <a:pPr marL="0" marR="0" indent="0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3.Функции и виды внимания.</a:t>
            </a:r>
          </a:p>
          <a:p>
            <a:pPr marL="0" marR="0" indent="0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4.Свойства внимания.</a:t>
            </a:r>
          </a:p>
          <a:p>
            <a:pPr marL="0" marR="0" indent="0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5.Внимание и личность.</a:t>
            </a:r>
          </a:p>
          <a:p>
            <a:pPr marL="0" marR="0" indent="0" algn="l" rtl="0">
              <a:lnSpc>
                <a:spcPct val="107812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6.Развитие и воспитание внимания школьников.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2811625" y="305150"/>
            <a:ext cx="6983575" cy="1328549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l" rtl="0">
              <a:lnSpc>
                <a:spcPct val="1201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8C0039"/>
                </a:solidFill>
                <a:latin typeface="Arial"/>
                <a:ea typeface="Arial"/>
                <a:cs typeface="Arial"/>
                <a:sym typeface="Arial"/>
              </a:rPr>
              <a:t>СВОЙСТВА ВНИМАНИЯ:</a:t>
            </a:r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2811625" y="1829150"/>
            <a:ext cx="6983575" cy="49692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76577" algn="l" rtl="0">
              <a:lnSpc>
                <a:spcPct val="1199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СОСРЕДОТОЧЕННОСТЬ,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УСТОЙЧИВОСТЬ,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ОБЪЕМ,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РАСПРЕДЕЛЕНИЕ,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ПЕРЕКЛЮЧЕНИЕ,</a:t>
            </a:r>
          </a:p>
          <a:p>
            <a:endParaRPr/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ИЗБИРАТЕЛЬНОСТЬ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Shape 16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889000" y="582075"/>
            <a:ext cx="211649" cy="1269975"/>
          </a:xfrm>
          <a:prstGeom prst="rect">
            <a:avLst/>
          </a:prstGeom>
        </p:spPr>
      </p:pic>
      <p:pic>
        <p:nvPicPr>
          <p:cNvPr id="169" name="Shape 169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9175750" y="253975"/>
            <a:ext cx="222250" cy="1280574"/>
          </a:xfrm>
          <a:prstGeom prst="rect">
            <a:avLst/>
          </a:prstGeom>
        </p:spPr>
      </p:pic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1137700" y="158725"/>
            <a:ext cx="7824949" cy="1545499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4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СОСРЕДОТОЧЕННОСТЬ -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1157100" y="2252475"/>
            <a:ext cx="8384099" cy="454587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удержание внимания на  одном объекте  или 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одной деятельности при отвлечении от всего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остального.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Ф.О. – </a:t>
            </a:r>
            <a:r>
              <a:rPr lang="en-US" sz="2666">
                <a:solidFill>
                  <a:srgbClr val="134F5C"/>
                </a:solidFill>
                <a:latin typeface="Arial"/>
                <a:ea typeface="Arial"/>
                <a:cs typeface="Arial"/>
                <a:sym typeface="Arial"/>
              </a:rPr>
              <a:t>сила очага оптимального возбуждения.</a:t>
            </a:r>
            <a:r>
              <a:rPr lang="en-US" sz="2666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БЫВАЕТ:</a:t>
            </a:r>
          </a:p>
          <a:p>
            <a:pPr marL="381000" marR="0" lvl="0" indent="-220133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741B47"/>
              </a:buClr>
              <a:buSzPct val="164609"/>
              <a:buFont typeface="Arial"/>
              <a:buChar char="•"/>
            </a:pPr>
            <a:r>
              <a:rPr lang="en-US" sz="2666" i="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ПОЛНАЯ</a:t>
            </a:r>
            <a:r>
              <a:rPr lang="en-US" sz="2666" i="0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666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человек не видит и не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слышит ничего вокруг),</a:t>
            </a:r>
          </a:p>
          <a:p>
            <a:pPr marL="381000" marR="0" lvl="0" indent="-220133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741B47"/>
              </a:buClr>
              <a:buSzPct val="164609"/>
              <a:buFont typeface="Arial"/>
              <a:buChar char="•"/>
            </a:pPr>
            <a:r>
              <a:rPr lang="en-US" sz="2666" i="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УМЕРЕННАЯ</a:t>
            </a:r>
            <a:r>
              <a:rPr lang="en-US" sz="2666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(выполняет деятельность,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не теряя связи с окружающим),</a:t>
            </a:r>
          </a:p>
          <a:p>
            <a:pPr marL="381000" marR="0" lvl="0" indent="-220133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741B47"/>
              </a:buClr>
              <a:buSzPct val="164609"/>
              <a:buFont typeface="Arial"/>
              <a:buChar char="•"/>
            </a:pPr>
            <a:r>
              <a:rPr lang="en-US" sz="2666" i="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ПОВЕРХНОСТНАЯ</a:t>
            </a:r>
            <a:r>
              <a:rPr lang="en-US" sz="2666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(читает текст без 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достаточного осмысления)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594425" y="165800"/>
            <a:ext cx="9031449" cy="110982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ctr" rtl="0">
              <a:lnSpc>
                <a:spcPct val="1079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УСТОЙЧИВОСТЬ -</a:t>
            </a:r>
          </a:p>
        </p:txBody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22650" y="1621000"/>
            <a:ext cx="9003225" cy="533257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55" u="sng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ДЛИТЕЛЬНОСТЬ</a:t>
            </a:r>
            <a:r>
              <a:rPr lang="en-US" sz="2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  УДЕРЖАНИЯ  ВНИМАНИЯ НА </a:t>
            </a:r>
          </a:p>
          <a:p>
            <a:pPr marL="0" marR="0" indent="0" algn="l" rtl="0">
              <a:lnSpc>
                <a:spcPct val="100000"/>
              </a:lnSpc>
              <a:spcBef>
                <a:spcPts val="458"/>
              </a:spcBef>
              <a:spcAft>
                <a:spcPts val="0"/>
              </a:spcAft>
              <a:buNone/>
            </a:pPr>
            <a:r>
              <a:rPr lang="en-US" sz="2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ПРЕДМЕТЕ ИЛИ КАКОЙ-ЛИБО ДЕЯТЕЛЬНОСТИ. </a:t>
            </a:r>
          </a:p>
          <a:p>
            <a:pPr marL="0" marR="0" indent="0" algn="l" rtl="0">
              <a:lnSpc>
                <a:spcPct val="100000"/>
              </a:lnSpc>
              <a:spcBef>
                <a:spcPts val="458"/>
              </a:spcBef>
              <a:spcAft>
                <a:spcPts val="0"/>
              </a:spcAft>
              <a:buNone/>
            </a:pPr>
            <a:r>
              <a:rPr lang="en-US" sz="2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Ф.О. – устойчивость очага оптимального </a:t>
            </a:r>
          </a:p>
          <a:p>
            <a:pPr marL="0" marR="0" indent="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None/>
            </a:pPr>
            <a:r>
              <a:rPr lang="en-US" sz="2111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ВОЗБУЖДЕНИЯ.</a:t>
            </a:r>
          </a:p>
          <a:p>
            <a:pPr marL="0" marR="0" indent="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None/>
            </a:pPr>
            <a:r>
              <a:rPr lang="en-US" sz="2111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Зависит от:</a:t>
            </a:r>
          </a:p>
          <a:p>
            <a:pPr marL="381000" marR="0" lvl="0" indent="-213077" algn="l" rtl="0">
              <a:lnSpc>
                <a:spcPct val="100000"/>
              </a:lnSpc>
              <a:spcBef>
                <a:spcPts val="458"/>
              </a:spcBef>
              <a:spcAft>
                <a:spcPts val="0"/>
              </a:spcAft>
              <a:buClr>
                <a:srgbClr val="006699"/>
              </a:buClr>
              <a:buSzPct val="163817"/>
              <a:buFont typeface="Arial"/>
              <a:buChar char="•"/>
            </a:pPr>
            <a:r>
              <a:rPr lang="en-US" sz="2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типа нервной системы,</a:t>
            </a:r>
          </a:p>
          <a:p>
            <a:pPr marL="381000" marR="0" lvl="0" indent="-213077" algn="l" rtl="0">
              <a:lnSpc>
                <a:spcPct val="100000"/>
              </a:lnSpc>
              <a:spcBef>
                <a:spcPts val="458"/>
              </a:spcBef>
              <a:spcAft>
                <a:spcPts val="0"/>
              </a:spcAft>
              <a:buClr>
                <a:srgbClr val="006699"/>
              </a:buClr>
              <a:buSzPct val="163817"/>
              <a:buFont typeface="Arial"/>
              <a:buChar char="•"/>
            </a:pPr>
            <a:r>
              <a:rPr lang="en-US" sz="2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физического состояния человека,</a:t>
            </a:r>
          </a:p>
          <a:p>
            <a:pPr marL="381000" marR="0" lvl="0" indent="-213077" algn="l" rtl="0">
              <a:lnSpc>
                <a:spcPct val="100000"/>
              </a:lnSpc>
              <a:spcBef>
                <a:spcPts val="458"/>
              </a:spcBef>
              <a:spcAft>
                <a:spcPts val="0"/>
              </a:spcAft>
              <a:buClr>
                <a:srgbClr val="006699"/>
              </a:buClr>
              <a:buSzPct val="163817"/>
              <a:buFont typeface="Arial"/>
              <a:buChar char="•"/>
            </a:pPr>
            <a:r>
              <a:rPr lang="en-US" sz="2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интереса к деятельности,</a:t>
            </a:r>
          </a:p>
          <a:p>
            <a:pPr marL="381000" marR="0" lvl="0" indent="-213077" algn="l" rtl="0">
              <a:lnSpc>
                <a:spcPct val="100000"/>
              </a:lnSpc>
              <a:spcBef>
                <a:spcPts val="458"/>
              </a:spcBef>
              <a:spcAft>
                <a:spcPts val="0"/>
              </a:spcAft>
              <a:buClr>
                <a:srgbClr val="006699"/>
              </a:buClr>
              <a:buSzPct val="163817"/>
              <a:buFont typeface="Arial"/>
              <a:buChar char="•"/>
            </a:pPr>
            <a:r>
              <a:rPr lang="en-US" sz="2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внешних условий,</a:t>
            </a:r>
          </a:p>
          <a:p>
            <a:pPr marL="381000" marR="0" lvl="0" indent="-213077" algn="l" rtl="0">
              <a:lnSpc>
                <a:spcPct val="100000"/>
              </a:lnSpc>
              <a:spcBef>
                <a:spcPts val="458"/>
              </a:spcBef>
              <a:spcAft>
                <a:spcPts val="0"/>
              </a:spcAft>
              <a:buClr>
                <a:srgbClr val="006699"/>
              </a:buClr>
              <a:buSzPct val="163817"/>
              <a:buFont typeface="Arial"/>
              <a:buChar char="•"/>
            </a:pPr>
            <a:r>
              <a:rPr lang="en-US" sz="2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подвижности объекта,</a:t>
            </a:r>
          </a:p>
          <a:p>
            <a:pPr marL="381000" marR="0" lvl="0" indent="-213077" algn="l" rtl="0">
              <a:lnSpc>
                <a:spcPct val="100000"/>
              </a:lnSpc>
              <a:spcBef>
                <a:spcPts val="458"/>
              </a:spcBef>
              <a:spcAft>
                <a:spcPts val="0"/>
              </a:spcAft>
              <a:buClr>
                <a:srgbClr val="006699"/>
              </a:buClr>
              <a:buSzPct val="163817"/>
              <a:buFont typeface="Arial"/>
              <a:buChar char="•"/>
            </a:pPr>
            <a:r>
              <a:rPr lang="en-US" sz="2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активности человека. </a:t>
            </a:r>
          </a:p>
          <a:p>
            <a:pPr marL="0" marR="0" indent="0" algn="l" rtl="0">
              <a:lnSpc>
                <a:spcPct val="100000"/>
              </a:lnSpc>
              <a:spcBef>
                <a:spcPts val="458"/>
              </a:spcBef>
              <a:spcAft>
                <a:spcPts val="0"/>
              </a:spcAft>
              <a:buNone/>
            </a:pPr>
            <a:r>
              <a:rPr lang="en-US" sz="2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При неподвижном объекте и пассивной роли </a:t>
            </a:r>
          </a:p>
          <a:p>
            <a:pPr marL="0" marR="0" indent="0" algn="l" rtl="0">
              <a:lnSpc>
                <a:spcPct val="100000"/>
              </a:lnSpc>
              <a:spcBef>
                <a:spcPts val="458"/>
              </a:spcBef>
              <a:spcAft>
                <a:spcPts val="0"/>
              </a:spcAft>
              <a:buNone/>
            </a:pPr>
            <a:r>
              <a:rPr lang="en-US" sz="2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человека – 5 секунд.</a:t>
            </a:r>
          </a:p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Shape 18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0" y="5386900"/>
            <a:ext cx="677325" cy="63474"/>
          </a:xfrm>
          <a:prstGeom prst="rect">
            <a:avLst/>
          </a:prstGeom>
        </p:spPr>
      </p:pic>
      <p:sp>
        <p:nvSpPr>
          <p:cNvPr id="183" name="Shape 183"/>
          <p:cNvSpPr txBox="1">
            <a:spLocks noGrp="1"/>
          </p:cNvSpPr>
          <p:nvPr>
            <p:ph type="title"/>
          </p:nvPr>
        </p:nvSpPr>
        <p:spPr>
          <a:xfrm>
            <a:off x="1118300" y="359825"/>
            <a:ext cx="8507575" cy="1243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l">
              <a:lnSpc>
                <a:spcPct val="119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66">
                <a:solidFill>
                  <a:srgbClr val="330033"/>
                </a:solidFill>
                <a:latin typeface="Arial"/>
                <a:ea typeface="Arial"/>
                <a:cs typeface="Arial"/>
                <a:sym typeface="Arial"/>
              </a:rPr>
              <a:t>НЕУСТОЙЧИВОСТЬ -</a:t>
            </a:r>
          </a:p>
        </p:txBody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1118300" y="1829150"/>
            <a:ext cx="8507575" cy="500802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ЧАСТОЕ  НЕПРОИЗВОЛЬНОЕ  </a:t>
            </a:r>
            <a:r>
              <a:rPr lang="en-US" sz="3111" b="1" i="1">
                <a:solidFill>
                  <a:srgbClr val="783F04"/>
                </a:solidFill>
                <a:latin typeface="Arial"/>
                <a:ea typeface="Arial"/>
                <a:cs typeface="Arial"/>
                <a:sym typeface="Arial"/>
              </a:rPr>
              <a:t>ОТВЛЕЧЕ-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 b="1" i="1">
                <a:solidFill>
                  <a:srgbClr val="783F04"/>
                </a:solidFill>
                <a:latin typeface="Arial"/>
                <a:ea typeface="Arial"/>
                <a:cs typeface="Arial"/>
                <a:sym typeface="Arial"/>
              </a:rPr>
              <a:t>НИЕ</a:t>
            </a:r>
            <a:r>
              <a:rPr lang="en-US" sz="3111" b="0">
                <a:solidFill>
                  <a:srgbClr val="783F0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ОТ ОСНОВНОЙ ДЕЯТЕЛЬНОСТИ НА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ПОСТОРОННИЙ ОБЪЕКТ.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ПРИЧИНЫ:</a:t>
            </a:r>
          </a:p>
          <a:p>
            <a:pPr marL="381000" marR="0" lvl="0" indent="-248356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000000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сильные раздражители,</a:t>
            </a:r>
          </a:p>
          <a:p>
            <a:pPr marL="381000" marR="0" lvl="0" indent="-248356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000000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сильные эмоции, </a:t>
            </a:r>
          </a:p>
          <a:p>
            <a:pPr marL="381000" marR="0" lvl="0" indent="-248356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000000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неинтересная, механическая,</a:t>
            </a:r>
          </a:p>
          <a:p>
            <a:pPr marL="0" marR="0" indent="0" algn="l" rtl="0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 ненужная, обширная работа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1381125" y="289275"/>
            <a:ext cx="8530499" cy="159842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ОБЪЕМ ВНИМАНИЯ -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1416400" y="2293050"/>
            <a:ext cx="8507575" cy="474614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199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i="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количество   объектов</a:t>
            </a:r>
            <a:r>
              <a:rPr lang="en-US" sz="3555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которые 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воспринимаются одномоментно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 достаточной ясностью.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Ф.О. – величина участка 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оптимальной возбудимости.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Взрослый</a:t>
            </a:r>
            <a:r>
              <a:rPr lang="en-US" sz="3555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4-6 объектов,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младший школьник – 2-5.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319250" y="305150"/>
            <a:ext cx="8777450" cy="1556481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l">
              <a:lnSpc>
                <a:spcPct val="12006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22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УВЕЛИЧЕНИЕ</a:t>
            </a:r>
            <a:br>
              <a:rPr lang="en-US" sz="4222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222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объема внимания -</a:t>
            </a:r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779625" y="1829150"/>
            <a:ext cx="8676899" cy="67818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ctr" rtl="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УКРУПНЕНИЕ ИНФОРМАЦИИ,</a:t>
            </a:r>
          </a:p>
          <a:p>
            <a:pPr marL="0" marR="0" indent="0" algn="ctr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ОБЪЕДИНЕНИЕ В КОМПЛЕКСЫ:</a:t>
            </a:r>
          </a:p>
          <a:p>
            <a:endParaRPr/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ЛИНИИ            ЗВУКИ      ДВИЖЕНИЯ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-фигуры           -слова        -действия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               -мелодии</a:t>
            </a:r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pic>
        <p:nvPicPr>
          <p:cNvPr id="197" name="Shape 19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4550825" y="3090325"/>
            <a:ext cx="95250" cy="645575"/>
          </a:xfrm>
          <a:prstGeom prst="rect">
            <a:avLst/>
          </a:prstGeom>
        </p:spPr>
      </p:pic>
      <p:pic>
        <p:nvPicPr>
          <p:cNvPr id="198" name="Shape 198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6667500" y="2995075"/>
            <a:ext cx="973649" cy="740825"/>
          </a:xfrm>
          <a:prstGeom prst="rect">
            <a:avLst/>
          </a:prstGeom>
        </p:spPr>
      </p:pic>
      <p:pic>
        <p:nvPicPr>
          <p:cNvPr id="199" name="Shape 199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x="1799150" y="3079750"/>
            <a:ext cx="889000" cy="7302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Shape 20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54000" cy="2539974"/>
          </a:xfrm>
          <a:prstGeom prst="rect">
            <a:avLst/>
          </a:prstGeom>
        </p:spPr>
      </p:pic>
      <p:pic>
        <p:nvPicPr>
          <p:cNvPr id="205" name="Shape 205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508000" y="1598075"/>
            <a:ext cx="8974650" cy="21150"/>
          </a:xfrm>
          <a:prstGeom prst="rect">
            <a:avLst/>
          </a:prstGeom>
        </p:spPr>
      </p:pic>
      <p:pic>
        <p:nvPicPr>
          <p:cNvPr id="206" name="Shape 206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x="0" y="2539975"/>
            <a:ext cx="254000" cy="2539974"/>
          </a:xfrm>
          <a:prstGeom prst="rect">
            <a:avLst/>
          </a:prstGeom>
        </p:spPr>
      </p:pic>
      <p:pic>
        <p:nvPicPr>
          <p:cNvPr id="207" name="Shape 207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x="0" y="5079975"/>
            <a:ext cx="254000" cy="2539974"/>
          </a:xfrm>
          <a:prstGeom prst="rect">
            <a:avLst/>
          </a:prstGeom>
        </p:spPr>
      </p:pic>
      <p:sp>
        <p:nvSpPr>
          <p:cNvPr id="208" name="Shape 208"/>
          <p:cNvSpPr txBox="1">
            <a:spLocks noGrp="1"/>
          </p:cNvSpPr>
          <p:nvPr>
            <p:ph type="title"/>
          </p:nvPr>
        </p:nvSpPr>
        <p:spPr>
          <a:xfrm>
            <a:off x="610300" y="174150"/>
            <a:ext cx="9015574" cy="1426025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44">
                <a:solidFill>
                  <a:srgbClr val="999900"/>
                </a:solidFill>
                <a:latin typeface="Arial"/>
                <a:ea typeface="Arial"/>
                <a:cs typeface="Arial"/>
                <a:sym typeface="Arial"/>
              </a:rPr>
              <a:t>РАСПРЕДЕЛЕНИЕ</a:t>
            </a:r>
            <a:br>
              <a:rPr lang="en-US" sz="4444">
                <a:solidFill>
                  <a:srgbClr val="9999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44">
                <a:solidFill>
                  <a:srgbClr val="999900"/>
                </a:solidFill>
                <a:latin typeface="Arial"/>
                <a:ea typeface="Arial"/>
                <a:cs typeface="Arial"/>
                <a:sym typeface="Arial"/>
              </a:rPr>
              <a:t>ВНИМАНИЯ -</a:t>
            </a:r>
          </a:p>
        </p:txBody>
      </p:sp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10300" y="1541625"/>
            <a:ext cx="9015574" cy="521262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0803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это </a:t>
            </a:r>
            <a:r>
              <a:rPr lang="en-US" sz="3111" b="1" i="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одновременное внимание </a:t>
            </a: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 двум или</a:t>
            </a:r>
          </a:p>
          <a:p>
            <a:pPr marL="0" marR="0" indent="0" algn="l" rtl="0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нескольким  объектам при одновременном</a:t>
            </a:r>
          </a:p>
          <a:p>
            <a:pPr marL="0" marR="0" indent="0" algn="l" rtl="0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выполнении действий с ними.</a:t>
            </a:r>
          </a:p>
          <a:p>
            <a:pPr marL="0" marR="0" indent="0" algn="l" rtl="0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Ф.О. –      привычная   деятельность, </a:t>
            </a:r>
          </a:p>
          <a:p>
            <a:pPr marL="0" marR="0" indent="0" algn="l" rtl="0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не вызывающая затруднений, может</a:t>
            </a:r>
          </a:p>
          <a:p>
            <a:pPr marL="0" marR="0" indent="0" algn="l" rtl="0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регулироваться     участками    коры,</a:t>
            </a:r>
          </a:p>
          <a:p>
            <a:pPr marL="0" marR="0" indent="0" algn="l" rtl="0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находящимися    в    заторможенном</a:t>
            </a:r>
          </a:p>
          <a:p>
            <a:pPr marL="0" marR="0" indent="0" algn="l" rtl="0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состоянии.</a:t>
            </a:r>
          </a:p>
          <a:p>
            <a:pPr marL="0" marR="0" indent="0" algn="l" rtl="0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                                (И.П.Павлов)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Shape 21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54000" cy="2539974"/>
          </a:xfrm>
          <a:prstGeom prst="rect">
            <a:avLst/>
          </a:prstGeom>
        </p:spPr>
      </p:pic>
      <p:pic>
        <p:nvPicPr>
          <p:cNvPr id="215" name="Shape 215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508000" y="1598075"/>
            <a:ext cx="8974650" cy="21150"/>
          </a:xfrm>
          <a:prstGeom prst="rect">
            <a:avLst/>
          </a:prstGeom>
        </p:spPr>
      </p:pic>
      <p:pic>
        <p:nvPicPr>
          <p:cNvPr id="216" name="Shape 216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x="0" y="2539975"/>
            <a:ext cx="254000" cy="2539974"/>
          </a:xfrm>
          <a:prstGeom prst="rect">
            <a:avLst/>
          </a:prstGeom>
        </p:spPr>
      </p:pic>
      <p:pic>
        <p:nvPicPr>
          <p:cNvPr id="217" name="Shape 217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x="0" y="5079975"/>
            <a:ext cx="254000" cy="2539974"/>
          </a:xfrm>
          <a:prstGeom prst="rect">
            <a:avLst/>
          </a:prstGeom>
        </p:spPr>
      </p:pic>
      <p:sp>
        <p:nvSpPr>
          <p:cNvPr id="218" name="Shape 218"/>
          <p:cNvSpPr txBox="1">
            <a:spLocks noGrp="1"/>
          </p:cNvSpPr>
          <p:nvPr>
            <p:ph type="title"/>
          </p:nvPr>
        </p:nvSpPr>
        <p:spPr>
          <a:xfrm>
            <a:off x="610300" y="359825"/>
            <a:ext cx="9015574" cy="1240350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44">
                <a:solidFill>
                  <a:srgbClr val="999900"/>
                </a:solidFill>
                <a:latin typeface="Arial"/>
                <a:ea typeface="Arial"/>
                <a:cs typeface="Arial"/>
                <a:sym typeface="Arial"/>
              </a:rPr>
              <a:t>ПЕРЕКЛЮЧЕНИЕ</a:t>
            </a:r>
            <a:br>
              <a:rPr lang="en-US" sz="4444">
                <a:solidFill>
                  <a:srgbClr val="9999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44">
                <a:solidFill>
                  <a:srgbClr val="999900"/>
                </a:solidFill>
                <a:latin typeface="Arial"/>
                <a:ea typeface="Arial"/>
                <a:cs typeface="Arial"/>
                <a:sym typeface="Arial"/>
              </a:rPr>
              <a:t>ВНИМАНИЯ -</a:t>
            </a:r>
          </a:p>
        </p:txBody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10300" y="1829150"/>
            <a:ext cx="9015574" cy="500802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это</a:t>
            </a:r>
            <a:r>
              <a:rPr lang="en-US" sz="2666" b="1" i="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 перемещение внимания </a:t>
            </a:r>
            <a:r>
              <a:rPr lang="en-US" sz="2666" b="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</a:t>
            </a: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одного объекта на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другой   или   с  одной   деятельности  на   другую.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Ф.О. – перемещение по коре участка с 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оптимальной возбудимостью.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Может быть: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      непроизвольным</a:t>
            </a: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      </a:t>
            </a:r>
            <a:r>
              <a:rPr lang="en-US" sz="2666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произвольным</a:t>
            </a:r>
          </a:p>
          <a:p>
            <a:pPr marL="381000" marR="0" lvl="0" indent="-220133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неустойчивость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 внимания,</a:t>
            </a:r>
          </a:p>
          <a:p>
            <a:pPr marL="381000" marR="0" lvl="0" indent="-220133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восстановление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 работоспособности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title"/>
          </p:nvPr>
        </p:nvSpPr>
        <p:spPr>
          <a:xfrm>
            <a:off x="1261175" y="340425"/>
            <a:ext cx="8530499" cy="1309150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ctr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РАССЕЯННОСТЬ:</a:t>
            </a:r>
          </a:p>
        </p:txBody>
      </p:sp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1416400" y="2293050"/>
            <a:ext cx="8507575" cy="454587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2" b="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ПОДЛИННАЯ</a:t>
            </a:r>
            <a:r>
              <a:rPr lang="en-US" sz="2222" b="0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 -</a:t>
            </a:r>
          </a:p>
          <a:p>
            <a:pPr marL="0" marR="0" indent="0" algn="ctr" rtl="0">
              <a:lnSpc>
                <a:spcPct val="100000"/>
              </a:lnSpc>
              <a:spcBef>
                <a:spcPts val="396"/>
              </a:spcBef>
              <a:spcAft>
                <a:spcPts val="0"/>
              </a:spcAft>
              <a:buNone/>
            </a:pPr>
            <a:r>
              <a:rPr lang="en-US" sz="2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«СКОЛЬЗЯЩЕЕ», «ПОРХАЮЩЕЕ»</a:t>
            </a:r>
          </a:p>
          <a:p>
            <a:pPr marL="0" marR="0" indent="0" algn="ctr" rtl="0">
              <a:lnSpc>
                <a:spcPct val="100000"/>
              </a:lnSpc>
              <a:spcBef>
                <a:spcPts val="396"/>
              </a:spcBef>
              <a:spcAft>
                <a:spcPts val="0"/>
              </a:spcAft>
              <a:buNone/>
            </a:pPr>
            <a:r>
              <a:rPr lang="en-US" sz="2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ВНИМАНИЕ –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частое непроизвольное отвлечение от основной </a:t>
            </a:r>
          </a:p>
          <a:p>
            <a:pPr marL="0" marR="0" indent="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lang="en-US" sz="26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деятельности</a:t>
            </a:r>
          </a:p>
          <a:p>
            <a:endParaRPr/>
          </a:p>
          <a:p>
            <a:pPr marL="0" marR="0" indent="0" algn="ctr" rtl="0">
              <a:lnSpc>
                <a:spcPct val="100000"/>
              </a:lnSpc>
              <a:spcBef>
                <a:spcPts val="396"/>
              </a:spcBef>
              <a:spcAft>
                <a:spcPts val="0"/>
              </a:spcAft>
              <a:buNone/>
            </a:pPr>
            <a:r>
              <a:rPr lang="en-US" sz="2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Преодоление:</a:t>
            </a:r>
          </a:p>
          <a:p>
            <a:pPr marL="381000" marR="0" lvl="0" indent="-191911" algn="l" rtl="0">
              <a:lnSpc>
                <a:spcPct val="100000"/>
              </a:lnSpc>
              <a:spcBef>
                <a:spcPts val="396"/>
              </a:spcBef>
              <a:spcAft>
                <a:spcPts val="0"/>
              </a:spcAft>
              <a:buClr>
                <a:srgbClr val="000000"/>
              </a:buClr>
              <a:buSzPct val="168350"/>
              <a:buFont typeface="Arial"/>
              <a:buChar char="•"/>
            </a:pPr>
            <a:r>
              <a:rPr lang="en-US" sz="2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создавать условия, исключающие</a:t>
            </a:r>
          </a:p>
          <a:p>
            <a:pPr marL="0" marR="0" indent="0" algn="l" rtl="0">
              <a:lnSpc>
                <a:spcPct val="100000"/>
              </a:lnSpc>
              <a:spcBef>
                <a:spcPts val="396"/>
              </a:spcBef>
              <a:spcAft>
                <a:spcPts val="0"/>
              </a:spcAft>
              <a:buNone/>
            </a:pPr>
            <a:r>
              <a:rPr lang="en-US" sz="2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 отвлечение,</a:t>
            </a:r>
          </a:p>
          <a:p>
            <a:pPr marL="381000" marR="0" lvl="0" indent="-191911" algn="l" rtl="0">
              <a:lnSpc>
                <a:spcPct val="100000"/>
              </a:lnSpc>
              <a:spcBef>
                <a:spcPts val="396"/>
              </a:spcBef>
              <a:spcAft>
                <a:spcPts val="0"/>
              </a:spcAft>
              <a:buClr>
                <a:srgbClr val="000000"/>
              </a:buClr>
              <a:buSzPct val="168350"/>
              <a:buFont typeface="Arial"/>
              <a:buChar char="•"/>
            </a:pPr>
            <a:r>
              <a:rPr lang="en-US" sz="2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вырабатывать привычку не отвлекаться,</a:t>
            </a:r>
          </a:p>
          <a:p>
            <a:pPr marL="381000" marR="0" lvl="0" indent="-191911" algn="l" rtl="0">
              <a:lnSpc>
                <a:spcPct val="100000"/>
              </a:lnSpc>
              <a:spcBef>
                <a:spcPts val="396"/>
              </a:spcBef>
              <a:spcAft>
                <a:spcPts val="0"/>
              </a:spcAft>
              <a:buClr>
                <a:srgbClr val="000000"/>
              </a:buClr>
              <a:buSzPct val="168350"/>
              <a:buFont typeface="Arial"/>
              <a:buChar char="•"/>
            </a:pPr>
            <a:r>
              <a:rPr lang="en-US" sz="2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контролировать работу, приучать к самоконтролю.</a:t>
            </a:r>
          </a:p>
          <a:p>
            <a:pPr marL="381000" marR="0" lvl="0" indent="-191911" algn="l" rtl="0">
              <a:lnSpc>
                <a:spcPct val="100000"/>
              </a:lnSpc>
              <a:spcBef>
                <a:spcPts val="396"/>
              </a:spcBef>
              <a:spcAft>
                <a:spcPts val="0"/>
              </a:spcAft>
              <a:buClr>
                <a:srgbClr val="000000"/>
              </a:buClr>
              <a:buSzPct val="168350"/>
              <a:buFont typeface="Arial"/>
              <a:buChar char="•"/>
            </a:pPr>
            <a:r>
              <a:rPr lang="en-US" sz="2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формировать интерес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1381125" y="289275"/>
            <a:ext cx="8530499" cy="159842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ctr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РАССЕЯННОСТЬ: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1416400" y="2293050"/>
            <a:ext cx="8507575" cy="454587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МНИМАЯ</a:t>
            </a: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(ПРОФЕССОРСКАЯ) -</a:t>
            </a:r>
          </a:p>
          <a:p>
            <a:pPr marL="0" marR="0" indent="0" algn="ctr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«ЖЕСТКОЕ», «ЛИПКОЕ»</a:t>
            </a:r>
          </a:p>
          <a:p>
            <a:pPr marL="0" marR="0" indent="0" algn="ctr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ВНИМАНИЕ –</a:t>
            </a:r>
          </a:p>
          <a:p>
            <a:pPr marL="0" marR="0" indent="0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чрезмерная сосредоточенность на </a:t>
            </a:r>
          </a:p>
          <a:p>
            <a:pPr marL="0" marR="0" indent="0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деятельности.</a:t>
            </a:r>
          </a:p>
          <a:p>
            <a:pPr marL="0" marR="0" indent="0" algn="ctr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Преодоление:</a:t>
            </a:r>
          </a:p>
          <a:p>
            <a:pPr marL="381000" marR="0" lvl="0" indent="-248356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>
                <a:srgbClr val="000000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учить управлять своим вниманием,</a:t>
            </a:r>
          </a:p>
          <a:p>
            <a:pPr marL="381000" marR="0" lvl="0" indent="-248356" algn="l" rtl="0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>
                <a:srgbClr val="000000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формировать умение распределять внимание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1102425" y="1220600"/>
            <a:ext cx="8669850" cy="391087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26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508000" y="2286000"/>
            <a:ext cx="9408524" cy="496312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«… ВНИМАНИЕ ЕСТЬ ИМЕННО ТА ДВЕРЬ,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ЧЕРЕЗ  КОТОРУЮ  ПРОХОДИТ  ВСЕ, ЧТО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ТОЛЬКО ВХОДИТ  В ДУШУ ЧЕЛОВЕКА ИЗ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ВНЕШНЕГО МИРА».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                                К.Д.Ушинский</a:t>
            </a:r>
          </a:p>
        </p:txBody>
      </p:sp>
      <p:pic>
        <p:nvPicPr>
          <p:cNvPr id="38" name="Shape 3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625600" y="4876800"/>
            <a:ext cx="2276550" cy="25198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>
            <a:spLocks noGrp="1"/>
          </p:cNvSpPr>
          <p:nvPr>
            <p:ph type="title"/>
          </p:nvPr>
        </p:nvSpPr>
        <p:spPr>
          <a:xfrm>
            <a:off x="319250" y="305150"/>
            <a:ext cx="8777450" cy="989874"/>
          </a:xfrm>
          <a:prstGeom prst="rect">
            <a:avLst/>
          </a:prstGeom>
        </p:spPr>
        <p:txBody>
          <a:bodyPr lIns="38100" tIns="38100" rIns="38100" bIns="38100" anchor="ctr" anchorCtr="0">
            <a:noAutofit/>
          </a:bodyPr>
          <a:lstStyle/>
          <a:p>
            <a:pPr marL="0" marR="0" indent="0" algn="l">
              <a:lnSpc>
                <a:spcPct val="119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6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ВНИМАТЕЛЬНОСТЬ -</a:t>
            </a:r>
          </a:p>
        </p:txBody>
      </p:sp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779625" y="1829150"/>
            <a:ext cx="8676899" cy="488455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КАЧЕСТВО ЛИЧНОСТИ: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НАБЛЮДАТЕЛЬНОСТЬ,</a:t>
            </a:r>
          </a:p>
          <a:p>
            <a:endParaRPr/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ЧУТКОСТЬ,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ОТЗЫВЧИВОСТЬ</a:t>
            </a:r>
          </a:p>
        </p:txBody>
      </p:sp>
      <p:pic>
        <p:nvPicPr>
          <p:cNvPr id="238" name="Shape 23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6502400" y="2235200"/>
            <a:ext cx="3084399" cy="407734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title"/>
          </p:nvPr>
        </p:nvSpPr>
        <p:spPr>
          <a:xfrm>
            <a:off x="622650" y="500925"/>
            <a:ext cx="9031449" cy="1434375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ctr">
              <a:lnSpc>
                <a:spcPct val="1079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СОСТОЯНИЯ</a:t>
            </a:r>
            <a:br>
              <a:rPr lang="en-US" sz="4888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88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ВНИМАНИЯ:</a:t>
            </a:r>
          </a:p>
        </p:txBody>
      </p:sp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09600" y="1839675"/>
            <a:ext cx="9004350" cy="489925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76577" algn="l" rtl="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действительная внимательность,</a:t>
            </a:r>
          </a:p>
          <a:p>
            <a:pPr marL="381000" marR="0" lvl="0" indent="-276577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кажущаяся невнимательность,</a:t>
            </a:r>
          </a:p>
          <a:p>
            <a:pPr marL="381000" marR="0" lvl="0" indent="-276577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кажущаяся внимательность,</a:t>
            </a:r>
          </a:p>
          <a:p>
            <a:pPr marL="381000" marR="0" lvl="0" indent="-276577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6699"/>
              </a:buClr>
              <a:buSzPct val="164609"/>
              <a:buFont typeface="Arial"/>
              <a:buChar char="•"/>
            </a:pPr>
            <a:r>
              <a:rPr lang="en-US" sz="3555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действительная невнимательность</a:t>
            </a:r>
          </a:p>
        </p:txBody>
      </p:sp>
      <p:pic>
        <p:nvPicPr>
          <p:cNvPr id="245" name="Shape 24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478625" y="4775200"/>
            <a:ext cx="3669124" cy="2540650"/>
          </a:xfrm>
          <a:prstGeom prst="rect">
            <a:avLst/>
          </a:prstGeom>
        </p:spPr>
      </p:pic>
      <p:pic>
        <p:nvPicPr>
          <p:cNvPr id="246" name="Shape 246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5283200" y="4673575"/>
            <a:ext cx="4233050" cy="278557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1624525" y="386275"/>
            <a:ext cx="7997825" cy="124387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ctr">
              <a:lnSpc>
                <a:spcPct val="1201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ВНИМАНИЕ -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381000" y="2081375"/>
            <a:ext cx="9752875" cy="454587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198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НАПРАВЛЕННОСТЬ И СОСРЕДОТОЧЕННОСТЬ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СОЗНАНИЯ  НА  ОПРЕДЕЛЕННЫХ ОБЪЕКТАХ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ИЛИ ОПРЕДЕЛЕННОЙ  ДЕЯТЕЛЬНОСТИ  ПРИ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ОТВЛЕЧЕНИИ ОТ ВСЕГО ОСТАЛЬНОГО.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                                       (В. А. Крутецкий)</a:t>
            </a:r>
          </a:p>
        </p:txBody>
      </p:sp>
      <p:pic>
        <p:nvPicPr>
          <p:cNvPr id="45" name="Shape 4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246075" y="4470400"/>
            <a:ext cx="2654725" cy="275987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1624525" y="386275"/>
            <a:ext cx="7997825" cy="124387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ctr" rtl="0">
              <a:lnSpc>
                <a:spcPct val="1201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ВНИМАНИЕ -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1102425" y="2180150"/>
            <a:ext cx="8477600" cy="454587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198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ЭТО ПРОЦЕСС  СОЗНАТЕЛЬНОГО  ИЛИ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БЕССОЗНАТЕЛЬНОГО ОТБОРА  ОДНОЙ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ИНФОРМАЦИИ, ПОСТУПАЮЩЕЙ ЧЕРЕЗ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ОРГАНЫ  ЧУВСТВ, И  ИГНОРИРОВАНИЕ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ДРУГОЙ.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                                    (Р. С. Немов)</a:t>
            </a:r>
          </a:p>
        </p:txBody>
      </p:sp>
      <p:pic>
        <p:nvPicPr>
          <p:cNvPr id="52" name="Shape 5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3251200" y="4572000"/>
            <a:ext cx="2574175" cy="283919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1624525" y="386275"/>
            <a:ext cx="7997825" cy="124387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ctr" rtl="0">
              <a:lnSpc>
                <a:spcPct val="1201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ВНИМАНИЕ -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09600" y="1719925"/>
            <a:ext cx="7628525" cy="5750625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198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ЭТО   СОСРЕДОТОЧЕННОСТЬ   И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НАПРАВЛЕННОСТЬ АКТИВНОСТИ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ЧЕЛОВЕКА   НА   ЧТО-ЛИБО, 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ИМЕЮЩЕЕ  ТО  ИЛИ  ИНОЕ 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ЗНАЧЕНИЕ  ДЛЯ  НЕГО.</a:t>
            </a:r>
          </a:p>
          <a:p>
            <a:pPr marL="0" marR="0" indent="0" algn="l" rtl="0">
              <a:lnSpc>
                <a:spcPct val="119827"/>
              </a:lnSpc>
              <a:spcBef>
                <a:spcPts val="583"/>
              </a:spcBef>
              <a:spcAft>
                <a:spcPts val="0"/>
              </a:spcAft>
              <a:buNone/>
            </a:pPr>
            <a:r>
              <a:rPr lang="en-US" sz="322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                    (А.В.Петровский)</a:t>
            </a:r>
          </a:p>
        </p:txBody>
      </p:sp>
      <p:pic>
        <p:nvPicPr>
          <p:cNvPr id="59" name="Shape 5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711200" y="4775200"/>
            <a:ext cx="2662325" cy="273189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1381125" y="289275"/>
            <a:ext cx="8530499" cy="159842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 rt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ВНИМАНИЕ  бывает: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1416400" y="2293050"/>
            <a:ext cx="8507575" cy="47244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u="sng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ВНЕШНЕЕ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ПРЕДМЕТЫ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ЯВЛЕНИЯ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 u="sng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ВНУТРЕННЕЕ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МЫСЛИ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ЧУВСТВА</a:t>
            </a:r>
          </a:p>
          <a:p>
            <a:pPr marL="381000" marR="0" lvl="0" indent="-276577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ПЕРЕЖИВАНИЯ </a:t>
            </a:r>
          </a:p>
        </p:txBody>
      </p:sp>
      <p:pic>
        <p:nvPicPr>
          <p:cNvPr id="66" name="Shape 6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5791200" y="2133600"/>
            <a:ext cx="3403324" cy="2265425"/>
          </a:xfrm>
          <a:prstGeom prst="rect">
            <a:avLst/>
          </a:prstGeom>
        </p:spPr>
      </p:pic>
      <p:pic>
        <p:nvPicPr>
          <p:cNvPr id="67" name="Shape 67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5678275" y="4673575"/>
            <a:ext cx="3876075" cy="251002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1381125" y="289275"/>
            <a:ext cx="8530499" cy="1624875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88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ВНЕШНЕЕ ВЫРАЖЕНИЕ </a:t>
            </a:r>
            <a:br>
              <a:rPr lang="en-US" sz="4888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88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ВНИМАНИЯ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1416400" y="2741075"/>
            <a:ext cx="8507575" cy="409784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0" marR="0" indent="0" algn="l" rtl="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</a:t>
            </a:r>
          </a:p>
          <a:p>
            <a:pPr marL="0" marR="0" indent="0" algn="l" rtl="0">
              <a:lnSpc>
                <a:spcPct val="1199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      </a:t>
            </a:r>
            <a:r>
              <a:rPr lang="en-US" sz="3555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МИМИКА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                              </a:t>
            </a:r>
            <a:r>
              <a:rPr lang="en-US" sz="3555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ПАНТОМИМИКА</a:t>
            </a:r>
          </a:p>
          <a:p>
            <a:pPr marL="0" marR="0" indent="0" algn="l" rt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                           </a:t>
            </a:r>
          </a:p>
          <a:p>
            <a:pPr marL="0" marR="0" indent="0" algn="l" rtl="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lang="en-US" sz="355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                                    ПОЗА  ЖЕСТЫ </a:t>
            </a:r>
          </a:p>
        </p:txBody>
      </p:sp>
      <p:pic>
        <p:nvPicPr>
          <p:cNvPr id="74" name="Shape 7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3860800" y="1930400"/>
            <a:ext cx="1619250" cy="1217075"/>
          </a:xfrm>
          <a:prstGeom prst="rect">
            <a:avLst/>
          </a:prstGeom>
        </p:spPr>
      </p:pic>
      <p:pic>
        <p:nvPicPr>
          <p:cNvPr id="75" name="Shape 75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5588000" y="1930400"/>
            <a:ext cx="2010824" cy="1206474"/>
          </a:xfrm>
          <a:prstGeom prst="rect">
            <a:avLst/>
          </a:prstGeom>
        </p:spPr>
      </p:pic>
      <p:pic>
        <p:nvPicPr>
          <p:cNvPr id="76" name="Shape 76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x="7630575" y="5439825"/>
            <a:ext cx="95250" cy="95250"/>
          </a:xfrm>
          <a:prstGeom prst="rect">
            <a:avLst/>
          </a:prstGeom>
        </p:spPr>
      </p:pic>
      <p:pic>
        <p:nvPicPr>
          <p:cNvPr id="77" name="Shape 77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x="5588000" y="2946400"/>
            <a:ext cx="84650" cy="95250"/>
          </a:xfrm>
          <a:prstGeom prst="rect">
            <a:avLst/>
          </a:prstGeom>
        </p:spPr>
      </p:pic>
      <p:pic>
        <p:nvPicPr>
          <p:cNvPr id="78" name="Shape 78"/>
          <p:cNvPicPr preferRelativeResize="0"/>
          <p:nvPr/>
        </p:nvPicPr>
        <p:blipFill>
          <a:blip r:embed="rId7"/>
          <a:stretch>
            <a:fillRect/>
          </a:stretch>
        </p:blipFill>
        <p:spPr>
          <a:xfrm>
            <a:off x="3352800" y="4063975"/>
            <a:ext cx="2358099" cy="3367375"/>
          </a:xfrm>
          <a:prstGeom prst="rect">
            <a:avLst/>
          </a:prstGeom>
        </p:spPr>
      </p:pic>
      <p:pic>
        <p:nvPicPr>
          <p:cNvPr id="79" name="Shape 79"/>
          <p:cNvPicPr preferRelativeResize="0"/>
          <p:nvPr/>
        </p:nvPicPr>
        <p:blipFill>
          <a:blip r:embed="rId8"/>
          <a:stretch>
            <a:fillRect/>
          </a:stretch>
        </p:blipFill>
        <p:spPr>
          <a:xfrm>
            <a:off x="195800" y="2946400"/>
            <a:ext cx="2689425" cy="3638074"/>
          </a:xfrm>
          <a:prstGeom prst="rect">
            <a:avLst/>
          </a:prstGeom>
        </p:spPr>
      </p:pic>
      <p:cxnSp>
        <p:nvCxnSpPr>
          <p:cNvPr id="80" name="Shape 80"/>
          <p:cNvCxnSpPr>
            <a:stCxn id="81" idx="0"/>
            <a:endCxn id="81" idx="0"/>
          </p:cNvCxnSpPr>
          <p:nvPr/>
        </p:nvCxnSpPr>
        <p:spPr>
          <a:xfrm>
            <a:off x="7537779" y="4678680"/>
            <a:ext cx="1395340" cy="653464"/>
          </a:xfrm>
          <a:prstGeom prst="straightConnector1">
            <a:avLst/>
          </a:prstGeom>
          <a:noFill/>
          <a:ln w="19050" cap="flat">
            <a:solidFill>
              <a:srgbClr val="073763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82" name="Shape 82"/>
          <p:cNvCxnSpPr>
            <a:stCxn id="83" idx="0"/>
            <a:endCxn id="83" idx="0"/>
          </p:cNvCxnSpPr>
          <p:nvPr/>
        </p:nvCxnSpPr>
        <p:spPr>
          <a:xfrm flipH="1">
            <a:off x="6106582" y="4684158"/>
            <a:ext cx="1354658" cy="677333"/>
          </a:xfrm>
          <a:prstGeom prst="straightConnector1">
            <a:avLst/>
          </a:prstGeom>
          <a:noFill/>
          <a:ln w="19050" cap="flat">
            <a:solidFill>
              <a:srgbClr val="073763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948950" y="897800"/>
            <a:ext cx="8676899" cy="1243874"/>
          </a:xfrm>
          <a:prstGeom prst="rect">
            <a:avLst/>
          </a:prstGeom>
        </p:spPr>
        <p:txBody>
          <a:bodyPr lIns="38100" tIns="38100" rIns="38100" bIns="38100" anchor="b" anchorCtr="0">
            <a:noAutofit/>
          </a:bodyPr>
          <a:lstStyle/>
          <a:p>
            <a:pPr marL="0" marR="0" indent="0" algn="l" rtl="0">
              <a:lnSpc>
                <a:spcPct val="107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ВНИМАНИЕ: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1033625" y="2675800"/>
            <a:ext cx="8419374" cy="4111974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48355" algn="l" rtl="0">
              <a:lnSpc>
                <a:spcPct val="108035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НЕ ЯВЛЯЕТСЯ </a:t>
            </a:r>
            <a:r>
              <a:rPr lang="en-US" sz="3111" b="1" i="1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САМОСТОЯТЕЛЬНЫМ</a:t>
            </a:r>
            <a:br>
              <a:rPr lang="en-US" sz="3111" b="1" i="1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111" b="1" i="1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ПСИХИЧЕСКИМ     ПРОЦЕССОМ,</a:t>
            </a:r>
          </a:p>
          <a:p>
            <a:pPr marL="381000" marR="0" lvl="0" indent="-248355" algn="l" rtl="0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Clr>
                <a:srgbClr val="003366"/>
              </a:buClr>
              <a:buSzPct val="167264"/>
              <a:buFont typeface="Arial"/>
              <a:buChar char="•"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НЕОБХОДИМОЕ УСЛОВИЕ:</a:t>
            </a:r>
          </a:p>
          <a:p>
            <a:pPr marL="0" marR="0" indent="0" algn="l" rtl="0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      - </a:t>
            </a:r>
            <a:r>
              <a:rPr lang="en-US" sz="3111">
                <a:solidFill>
                  <a:srgbClr val="990000"/>
                </a:solidFill>
                <a:latin typeface="Arial"/>
                <a:ea typeface="Arial"/>
                <a:cs typeface="Arial"/>
                <a:sym typeface="Arial"/>
              </a:rPr>
              <a:t>ПОЗНАВАТЕЛЬНЫХ ПСИХИЧЕСКИХ</a:t>
            </a:r>
          </a:p>
          <a:p>
            <a:pPr marL="0" marR="0" indent="0" algn="l" rtl="0">
              <a:lnSpc>
                <a:spcPct val="108036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990000"/>
                </a:solidFill>
                <a:latin typeface="Arial"/>
                <a:ea typeface="Arial"/>
                <a:cs typeface="Arial"/>
                <a:sym typeface="Arial"/>
              </a:rPr>
              <a:t>        ПРОЦЕССОВ,</a:t>
            </a:r>
          </a:p>
          <a:p>
            <a:pPr marL="0" marR="0" indent="0" algn="l" rtl="0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      - </a:t>
            </a:r>
            <a:r>
              <a:rPr lang="en-US" sz="3111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</a:rPr>
              <a:t>ДЕЯТЕЛЬНОСТИ</a:t>
            </a:r>
          </a:p>
        </p:txBody>
      </p:sp>
      <p:pic>
        <p:nvPicPr>
          <p:cNvPr id="90" name="Shape 9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5588000" y="4757050"/>
            <a:ext cx="4350350" cy="27318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grass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PresentationFormat>Произвольный</PresentationFormat>
  <Paragraphs>252</Paragraphs>
  <Slides>31</Slides>
  <Notes>31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Custom Theme</vt:lpstr>
      <vt:lpstr>  Презентация по теме "Внимание"   </vt:lpstr>
      <vt:lpstr>Тема. ВНИМАНИЕ.</vt:lpstr>
      <vt:lpstr> </vt:lpstr>
      <vt:lpstr>ВНИМАНИЕ -</vt:lpstr>
      <vt:lpstr>ВНИМАНИЕ -</vt:lpstr>
      <vt:lpstr>ВНИМАНИЕ -</vt:lpstr>
      <vt:lpstr>ВНИМАНИЕ  бывает:</vt:lpstr>
      <vt:lpstr>ВНЕШНЕЕ ВЫРАЖЕНИЕ  ВНИМАНИЯ</vt:lpstr>
      <vt:lpstr>ВНИМАНИЕ:</vt:lpstr>
      <vt:lpstr>ВНИМАНИЕ влияет на:</vt:lpstr>
      <vt:lpstr>ФИЗИОЛОГИЧЕСКАЯ   ОСНОВА ВНИМАНИЯ -</vt:lpstr>
      <vt:lpstr>ФУНКЦИИ ВНИМАНИЯ:</vt:lpstr>
      <vt:lpstr>Классификация внимания (Уильям Джеймс)</vt:lpstr>
      <vt:lpstr>Классификация внимания ( Н.Ф.Добрынин )</vt:lpstr>
      <vt:lpstr>НЕПРОИЗВОЛЬНОЕ - </vt:lpstr>
      <vt:lpstr>Условия непроизвольного внимания</vt:lpstr>
      <vt:lpstr>ПРОИЗВОЛЬНОЕ -</vt:lpstr>
      <vt:lpstr>Условия произвольного внимания</vt:lpstr>
      <vt:lpstr>ПОСЛЕПРОИЗВОЛЬНОЕ -</vt:lpstr>
      <vt:lpstr>СВОЙСТВА ВНИМАНИЯ:</vt:lpstr>
      <vt:lpstr>СОСРЕДОТОЧЕННОСТЬ -</vt:lpstr>
      <vt:lpstr>УСТОЙЧИВОСТЬ -</vt:lpstr>
      <vt:lpstr>НЕУСТОЙЧИВОСТЬ -</vt:lpstr>
      <vt:lpstr>ОБЪЕМ ВНИМАНИЯ -</vt:lpstr>
      <vt:lpstr>УВЕЛИЧЕНИЕ объема внимания -</vt:lpstr>
      <vt:lpstr>РАСПРЕДЕЛЕНИЕ ВНИМАНИЯ -</vt:lpstr>
      <vt:lpstr>ПЕРЕКЛЮЧЕНИЕ ВНИМАНИЯ -</vt:lpstr>
      <vt:lpstr>РАССЕЯННОСТЬ:</vt:lpstr>
      <vt:lpstr>РАССЕЯННОСТЬ:</vt:lpstr>
      <vt:lpstr>ВНИМАТЕЛЬНОСТЬ -</vt:lpstr>
      <vt:lpstr>СОСТОЯНИЯ ВНИМАНИЯ: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Презентация по теме "Внимание"   </dc:title>
  <dc:creator>Zero01</dc:creator>
  <cp:lastModifiedBy>zero01</cp:lastModifiedBy>
  <cp:revision>1</cp:revision>
  <dcterms:modified xsi:type="dcterms:W3CDTF">2017-02-09T10:39:06Z</dcterms:modified>
</cp:coreProperties>
</file>