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6"/>
            <a:ext cx="7772400" cy="1470025"/>
          </a:xfrm>
        </p:spPr>
        <p:txBody>
          <a:bodyPr>
            <a:normAutofi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ТКАНИ ОБЩАЯ ХАРАКТЕРИСТИКА</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1506" name="Picture 2" descr="https://present5.com/presentation/189704019_369861781/image-25.jpg"/>
          <p:cNvPicPr>
            <a:picLocks noChangeAspect="1" noChangeArrowheads="1"/>
          </p:cNvPicPr>
          <p:nvPr/>
        </p:nvPicPr>
        <p:blipFill>
          <a:blip r:embed="rId2"/>
          <a:srcRect l="3125" t="6944" r="29166" b="11111"/>
          <a:stretch>
            <a:fillRect/>
          </a:stretch>
        </p:blipFill>
        <p:spPr bwMode="auto">
          <a:xfrm>
            <a:off x="142844" y="2000240"/>
            <a:ext cx="3786214" cy="3436717"/>
          </a:xfrm>
          <a:prstGeom prst="rect">
            <a:avLst/>
          </a:prstGeom>
          <a:noFill/>
        </p:spPr>
      </p:pic>
      <p:pic>
        <p:nvPicPr>
          <p:cNvPr id="21508" name="Picture 4" descr="https://medicine-boy.ru/wp-content/uploads/2018/01/gistologia_ekzamen_1.jpg"/>
          <p:cNvPicPr>
            <a:picLocks noChangeAspect="1" noChangeArrowheads="1"/>
          </p:cNvPicPr>
          <p:nvPr/>
        </p:nvPicPr>
        <p:blipFill>
          <a:blip r:embed="rId3"/>
          <a:srcRect/>
          <a:stretch>
            <a:fillRect/>
          </a:stretch>
        </p:blipFill>
        <p:spPr bwMode="auto">
          <a:xfrm>
            <a:off x="4214810" y="2000240"/>
            <a:ext cx="4741513" cy="34290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500858"/>
          </a:xfrm>
        </p:spPr>
        <p:txBody>
          <a:bodyPr>
            <a:noAutofit/>
          </a:bodyPr>
          <a:lstStyle/>
          <a:p>
            <a:pPr algn="just"/>
            <a:r>
              <a:rPr lang="ru-RU" sz="1800" dirty="0" smtClean="0">
                <a:latin typeface="Times New Roman" pitchFamily="18" charset="0"/>
                <a:cs typeface="Times New Roman" pitchFamily="18" charset="0"/>
              </a:rPr>
              <a:t>Популяция </a:t>
            </a:r>
            <a:r>
              <a:rPr lang="ru-RU" sz="1800" dirty="0" smtClean="0">
                <a:latin typeface="Times New Roman" pitchFamily="18" charset="0"/>
                <a:cs typeface="Times New Roman" pitchFamily="18" charset="0"/>
              </a:rPr>
              <a:t>клеток одного типа может быть рассмотрена как </a:t>
            </a:r>
            <a:r>
              <a:rPr lang="ru-RU" sz="1800" dirty="0" err="1" smtClean="0">
                <a:latin typeface="Times New Roman" pitchFamily="18" charset="0"/>
                <a:cs typeface="Times New Roman" pitchFamily="18" charset="0"/>
              </a:rPr>
              <a:t>дифферон</a:t>
            </a:r>
            <a:r>
              <a:rPr lang="ru-RU" sz="1800" dirty="0" smtClean="0">
                <a:latin typeface="Times New Roman" pitchFamily="18" charset="0"/>
                <a:cs typeface="Times New Roman" pitchFamily="18" charset="0"/>
              </a:rPr>
              <a:t> (гистогенетический ряд). </a:t>
            </a:r>
            <a:r>
              <a:rPr lang="ru-RU" sz="1800" dirty="0" smtClean="0">
                <a:latin typeface="Times New Roman" pitchFamily="18" charset="0"/>
                <a:cs typeface="Times New Roman" pitchFamily="18" charset="0"/>
              </a:rPr>
              <a:t>Обновляющаяся клеточная популяция всегда имеет клетки следующих категорий зрелости: стволовые </a:t>
            </a: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предшественницы </a:t>
            </a:r>
            <a:r>
              <a:rPr lang="ru-RU" sz="1800" dirty="0" smtClean="0">
                <a:latin typeface="Times New Roman" pitchFamily="18" charset="0"/>
                <a:cs typeface="Times New Roman" pitchFamily="18" charset="0"/>
              </a:rPr>
              <a:t>– зрелые.</a:t>
            </a:r>
          </a:p>
          <a:p>
            <a:pPr algn="just"/>
            <a:r>
              <a:rPr lang="ru-RU" sz="1800" dirty="0" smtClean="0">
                <a:latin typeface="Times New Roman" pitchFamily="18" charset="0"/>
                <a:cs typeface="Times New Roman" pitchFamily="18" charset="0"/>
              </a:rPr>
              <a:t>Клон — группа идентичных клеток, происходящая от одной </a:t>
            </a:r>
            <a:r>
              <a:rPr lang="ru-RU" sz="1800" dirty="0" err="1" smtClean="0">
                <a:latin typeface="Times New Roman" pitchFamily="18" charset="0"/>
                <a:cs typeface="Times New Roman" pitchFamily="18" charset="0"/>
              </a:rPr>
              <a:t>родоначальной</a:t>
            </a:r>
            <a:r>
              <a:rPr lang="ru-RU" sz="1800" dirty="0" smtClean="0">
                <a:latin typeface="Times New Roman" pitchFamily="18" charset="0"/>
                <a:cs typeface="Times New Roman" pitchFamily="18" charset="0"/>
              </a:rPr>
              <a:t> клетки-предшественницы</a:t>
            </a:r>
            <a:r>
              <a:rPr lang="ru-RU" sz="1800" dirty="0" smtClean="0">
                <a:latin typeface="Times New Roman" pitchFamily="18" charset="0"/>
                <a:cs typeface="Times New Roman" pitchFamily="18" charset="0"/>
              </a:rPr>
              <a:t>. </a:t>
            </a:r>
            <a:r>
              <a:rPr lang="ru-RU" sz="1800" i="1" dirty="0" smtClean="0"/>
              <a:t>Понятие клон как клеточной популяции часто используется в иммунологии, например, клон Т-лимфоцитов</a:t>
            </a:r>
            <a:r>
              <a:rPr lang="ru-RU" sz="1800" dirty="0" smtClean="0"/>
              <a:t>.</a:t>
            </a:r>
            <a:endParaRPr lang="ru-RU" sz="1800" dirty="0" smtClean="0">
              <a:latin typeface="Times New Roman" pitchFamily="18" charset="0"/>
              <a:cs typeface="Times New Roman" pitchFamily="18" charset="0"/>
            </a:endParaRPr>
          </a:p>
          <a:p>
            <a:pPr algn="just"/>
            <a:r>
              <a:rPr lang="ru-RU" sz="1800" dirty="0" smtClean="0">
                <a:latin typeface="Times New Roman" pitchFamily="18" charset="0"/>
                <a:cs typeface="Times New Roman" pitchFamily="18" charset="0"/>
              </a:rPr>
              <a:t>Адгезия клеток — следствие узнавания клетками друг друга при формировании тканей, органов и их </a:t>
            </a:r>
            <a:r>
              <a:rPr lang="ru-RU" sz="1800" dirty="0" smtClean="0">
                <a:latin typeface="Times New Roman" pitchFamily="18" charset="0"/>
                <a:cs typeface="Times New Roman" pitchFamily="18" charset="0"/>
              </a:rPr>
              <a:t>функционировании</a:t>
            </a:r>
          </a:p>
          <a:p>
            <a:pPr algn="just"/>
            <a:r>
              <a:rPr lang="ru-RU" sz="1800" dirty="0" smtClean="0">
                <a:latin typeface="Times New Roman" pitchFamily="18" charset="0"/>
                <a:cs typeface="Times New Roman" pitchFamily="18" charset="0"/>
              </a:rPr>
              <a:t>Межклеточные контакты: промежуточный, плотный, щелевой, десмосома, </a:t>
            </a:r>
            <a:r>
              <a:rPr lang="ru-RU" sz="1800" dirty="0" smtClean="0">
                <a:latin typeface="Times New Roman" pitchFamily="18" charset="0"/>
                <a:cs typeface="Times New Roman" pitchFamily="18" charset="0"/>
              </a:rPr>
              <a:t>синапс; </a:t>
            </a:r>
            <a:r>
              <a:rPr lang="ru-RU" sz="1800" dirty="0" smtClean="0">
                <a:latin typeface="Times New Roman" pitchFamily="18" charset="0"/>
                <a:cs typeface="Times New Roman" pitchFamily="18" charset="0"/>
              </a:rPr>
              <a:t>они не только скрепляют клетки (однотипные и разнотипные) при формировании тканей и органов, но и позволяют осуществлять информационный обмен (синапс, щелевой контакт</a:t>
            </a:r>
            <a:r>
              <a:rPr lang="ru-RU" sz="1800" dirty="0" smtClean="0">
                <a:latin typeface="Times New Roman" pitchFamily="18" charset="0"/>
                <a:cs typeface="Times New Roman" pitchFamily="18" charset="0"/>
              </a:rPr>
              <a:t>).</a:t>
            </a:r>
          </a:p>
          <a:p>
            <a:pPr algn="just"/>
            <a:r>
              <a:rPr lang="ru-RU" sz="1800" dirty="0" smtClean="0">
                <a:latin typeface="Times New Roman" pitchFamily="18" charset="0"/>
                <a:cs typeface="Times New Roman" pitchFamily="18" charset="0"/>
              </a:rPr>
              <a:t>Информационные межклеточные взаимодействия — диффузные молекулярные сигналы (гуморальные, </a:t>
            </a:r>
            <a:r>
              <a:rPr lang="ru-RU" sz="1800" dirty="0" err="1" smtClean="0">
                <a:latin typeface="Times New Roman" pitchFamily="18" charset="0"/>
                <a:cs typeface="Times New Roman" pitchFamily="18" charset="0"/>
              </a:rPr>
              <a:t>синаптические</a:t>
            </a:r>
            <a:r>
              <a:rPr lang="ru-RU" sz="1800" dirty="0" smtClean="0">
                <a:latin typeface="Times New Roman" pitchFamily="18" charset="0"/>
                <a:cs typeface="Times New Roman" pitchFamily="18" charset="0"/>
              </a:rPr>
              <a:t>), взаимодействия через внеклеточный матрикс и щелевые контакты; определяют и поддерживают как организацию тканей и органов, так и их </a:t>
            </a:r>
            <a:r>
              <a:rPr lang="ru-RU" sz="1800" dirty="0" smtClean="0">
                <a:latin typeface="Times New Roman" pitchFamily="18" charset="0"/>
                <a:cs typeface="Times New Roman" pitchFamily="18" charset="0"/>
              </a:rPr>
              <a:t>функционирование.</a:t>
            </a:r>
          </a:p>
          <a:p>
            <a:pPr algn="just"/>
            <a:r>
              <a:rPr lang="ru-RU" sz="1800" dirty="0" smtClean="0">
                <a:latin typeface="Times New Roman" pitchFamily="18" charset="0"/>
                <a:cs typeface="Times New Roman" pitchFamily="18" charset="0"/>
              </a:rPr>
              <a:t>Запрограммированная гибель клеток </a:t>
            </a:r>
            <a:r>
              <a:rPr lang="ru-RU" sz="1800" dirty="0" smtClean="0">
                <a:latin typeface="Times New Roman" pitchFamily="18" charset="0"/>
                <a:cs typeface="Times New Roman" pitchFamily="18" charset="0"/>
              </a:rPr>
              <a:t>как </a:t>
            </a:r>
            <a:r>
              <a:rPr lang="ru-RU" sz="1800" dirty="0" smtClean="0">
                <a:latin typeface="Times New Roman" pitchFamily="18" charset="0"/>
                <a:cs typeface="Times New Roman" pitchFamily="18" charset="0"/>
              </a:rPr>
              <a:t>завершает жизнь конкретной клетки, так и удаляет из клеточной популяции лишние </a:t>
            </a:r>
            <a:r>
              <a:rPr lang="ru-RU" sz="1800" dirty="0" smtClean="0">
                <a:latin typeface="Times New Roman" pitchFamily="18" charset="0"/>
                <a:cs typeface="Times New Roman" pitchFamily="18" charset="0"/>
              </a:rPr>
              <a:t>клетки (тканевый гомеостаз).</a:t>
            </a:r>
          </a:p>
          <a:p>
            <a:pPr algn="just"/>
            <a:r>
              <a:rPr lang="ru-RU" sz="1800" dirty="0" smtClean="0">
                <a:latin typeface="Times New Roman" pitchFamily="18" charset="0"/>
                <a:cs typeface="Times New Roman" pitchFamily="18" charset="0"/>
              </a:rPr>
              <a:t>Восстановление (регенерация) тканей: физиологическое, </a:t>
            </a:r>
            <a:r>
              <a:rPr lang="ru-RU" sz="1800" dirty="0" err="1" smtClean="0">
                <a:latin typeface="Times New Roman" pitchFamily="18" charset="0"/>
                <a:cs typeface="Times New Roman" pitchFamily="18" charset="0"/>
              </a:rPr>
              <a:t>репаративное</a:t>
            </a:r>
            <a:r>
              <a:rPr lang="ru-RU" sz="1800" dirty="0" smtClean="0">
                <a:latin typeface="Times New Roman" pitchFamily="18" charset="0"/>
                <a:cs typeface="Times New Roman" pitchFamily="18" charset="0"/>
              </a:rPr>
              <a:t>, а также рост и гипертрофия гистологических элементов.</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2"/>
            <a:ext cx="8572560" cy="6429420"/>
          </a:xfrm>
        </p:spPr>
        <p:txBody>
          <a:bodyPr>
            <a:noAutofit/>
          </a:bodyPr>
          <a:lstStyle/>
          <a:p>
            <a:pPr algn="just"/>
            <a:r>
              <a:rPr lang="ru-RU" sz="1800" b="1" dirty="0" smtClean="0">
                <a:latin typeface="Times New Roman" pitchFamily="18" charset="0"/>
                <a:cs typeface="Times New Roman" pitchFamily="18" charset="0"/>
              </a:rPr>
              <a:t>Детерминация </a:t>
            </a:r>
            <a:r>
              <a:rPr lang="ru-RU" sz="1800" dirty="0" smtClean="0">
                <a:latin typeface="Times New Roman" pitchFamily="18" charset="0"/>
                <a:cs typeface="Times New Roman" pitchFamily="18" charset="0"/>
              </a:rPr>
              <a:t>– это процесс, определяющий направление развития клеток, тканей из эмбриональных зачатков. В ходе детерминации клетки получают возможность развиваться в определённом направлении. Уже на ранних стадиях развития, когда происходит дробление, появляются два вида бластомеров: светлые и тёмные. Из светлых бластомеров не смогут впоследствии образоваться, например, </a:t>
            </a:r>
            <a:r>
              <a:rPr lang="ru-RU" sz="1800" dirty="0" err="1" smtClean="0">
                <a:latin typeface="Times New Roman" pitchFamily="18" charset="0"/>
                <a:cs typeface="Times New Roman" pitchFamily="18" charset="0"/>
              </a:rPr>
              <a:t>кардиомиоциты</a:t>
            </a:r>
            <a:r>
              <a:rPr lang="ru-RU" sz="1800" dirty="0" smtClean="0">
                <a:latin typeface="Times New Roman" pitchFamily="18" charset="0"/>
                <a:cs typeface="Times New Roman" pitchFamily="18" charset="0"/>
              </a:rPr>
              <a:t>, нейроны, поскольку они детерминированы и их направление развития — эпителий хориона. У этих клеток сильно ограничены возможности (потенции) развиваться</a:t>
            </a:r>
            <a:r>
              <a:rPr lang="ru-RU" sz="1800" dirty="0" smtClean="0">
                <a:latin typeface="Times New Roman" pitchFamily="18" charset="0"/>
                <a:cs typeface="Times New Roman" pitchFamily="18" charset="0"/>
              </a:rPr>
              <a:t>.</a:t>
            </a:r>
          </a:p>
          <a:p>
            <a:pPr algn="just"/>
            <a:r>
              <a:rPr lang="ru-RU" sz="1800" dirty="0" smtClean="0">
                <a:latin typeface="Times New Roman" pitchFamily="18" charset="0"/>
                <a:cs typeface="Times New Roman" pitchFamily="18" charset="0"/>
              </a:rPr>
              <a:t>Ступенчатое, согласованное с программой развития организма, ограничение возможных путей развития вследствие детерминации называется </a:t>
            </a:r>
            <a:r>
              <a:rPr lang="ru-RU" sz="1800" b="1" i="1" dirty="0" err="1" smtClean="0">
                <a:latin typeface="Times New Roman" pitchFamily="18" charset="0"/>
                <a:cs typeface="Times New Roman" pitchFamily="18" charset="0"/>
              </a:rPr>
              <a:t>коммитированием</a:t>
            </a:r>
            <a:r>
              <a:rPr lang="ru-RU" sz="1800"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Например, если из клеток первичной эктодермы в </a:t>
            </a:r>
            <a:r>
              <a:rPr lang="ru-RU" sz="1800" dirty="0" err="1" smtClean="0">
                <a:latin typeface="Times New Roman" pitchFamily="18" charset="0"/>
                <a:cs typeface="Times New Roman" pitchFamily="18" charset="0"/>
              </a:rPr>
              <a:t>двуслойном</a:t>
            </a:r>
            <a:r>
              <a:rPr lang="ru-RU" sz="1800" dirty="0" smtClean="0">
                <a:latin typeface="Times New Roman" pitchFamily="18" charset="0"/>
                <a:cs typeface="Times New Roman" pitchFamily="18" charset="0"/>
              </a:rPr>
              <a:t> зародыше ещё могут развиться клетки почечной паренхимы, то при дальнейшем развитии и образовании трёхслойного зародыша (экто-, мезо- и энтодерма) из вторичной эктодермы — только нервная ткань, эпидермис кожи и некоторое другое</a:t>
            </a:r>
            <a:r>
              <a:rPr lang="ru-RU" sz="1800" dirty="0" smtClean="0">
                <a:latin typeface="Times New Roman" pitchFamily="18" charset="0"/>
                <a:cs typeface="Times New Roman" pitchFamily="18" charset="0"/>
              </a:rPr>
              <a:t>.</a:t>
            </a:r>
          </a:p>
          <a:p>
            <a:pPr algn="just"/>
            <a:r>
              <a:rPr lang="ru-RU" sz="1800" dirty="0" smtClean="0">
                <a:latin typeface="Times New Roman" pitchFamily="18" charset="0"/>
                <a:cs typeface="Times New Roman" pitchFamily="18" charset="0"/>
              </a:rPr>
              <a:t>Детерминация клеток и тканей в организме, как правило, необратима: клетки мезодермы, которые выселились из первичной полоски для образования почечной паренхимы обратно превратиться в клетки первичной эктодермы не смогут</a:t>
            </a:r>
            <a:r>
              <a:rPr lang="ru-RU" sz="1800" dirty="0" smtClean="0">
                <a:latin typeface="Times New Roman" pitchFamily="18" charset="0"/>
                <a:cs typeface="Times New Roman" pitchFamily="18" charset="0"/>
              </a:rPr>
              <a:t>.</a:t>
            </a:r>
          </a:p>
          <a:p>
            <a:pPr algn="just"/>
            <a:r>
              <a:rPr lang="ru-RU" sz="1800" b="1" i="1" dirty="0" smtClean="0">
                <a:latin typeface="Times New Roman" pitchFamily="18" charset="0"/>
                <a:cs typeface="Times New Roman" pitchFamily="18" charset="0"/>
              </a:rPr>
              <a:t>Дифференцировка</a:t>
            </a:r>
            <a:r>
              <a:rPr lang="ru-RU" sz="1800" dirty="0" smtClean="0">
                <a:latin typeface="Times New Roman" pitchFamily="18" charset="0"/>
                <a:cs typeface="Times New Roman" pitchFamily="18" charset="0"/>
              </a:rPr>
              <a:t> направлена на создание в многоклеточном организме нескольких структурно-функциональных типов клеток. У человека таких типов клеток более 120. В ходе дифференцировки происходит постепенное формирование морфологических и функциональных признаков специализации клеток тканей (образование клеточных типов).</a:t>
            </a:r>
            <a:endParaRPr lang="ru-RU" sz="1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lnSpcReduction="10000"/>
          </a:bodyPr>
          <a:lstStyle/>
          <a:p>
            <a:pPr algn="just"/>
            <a:r>
              <a:rPr lang="ru-RU" sz="1800" i="1" dirty="0" err="1" smtClean="0">
                <a:latin typeface="Times New Roman" pitchFamily="18" charset="0"/>
                <a:cs typeface="Times New Roman" pitchFamily="18" charset="0"/>
              </a:rPr>
              <a:t>Дифферон</a:t>
            </a:r>
            <a:r>
              <a:rPr lang="ru-RU" sz="1800" dirty="0" smtClean="0">
                <a:latin typeface="Times New Roman" pitchFamily="18" charset="0"/>
                <a:cs typeface="Times New Roman" pitchFamily="18" charset="0"/>
              </a:rPr>
              <a:t> – это гистогенетический ряд клеток одного типа, находящихся на разных этапах дифференцировки</a:t>
            </a:r>
            <a:r>
              <a:rPr lang="ru-RU" sz="1800" dirty="0" smtClean="0">
                <a:latin typeface="Times New Roman" pitchFamily="18" charset="0"/>
                <a:cs typeface="Times New Roman" pitchFamily="18" charset="0"/>
              </a:rPr>
              <a:t>.</a:t>
            </a:r>
          </a:p>
          <a:p>
            <a:pPr algn="just"/>
            <a:r>
              <a:rPr lang="ru-RU" sz="1800" dirty="0" smtClean="0">
                <a:latin typeface="Times New Roman" pitchFamily="18" charset="0"/>
                <a:cs typeface="Times New Roman" pitchFamily="18" charset="0"/>
              </a:rPr>
              <a:t>В составе </a:t>
            </a:r>
            <a:r>
              <a:rPr lang="ru-RU" sz="1800" dirty="0" err="1" smtClean="0">
                <a:latin typeface="Times New Roman" pitchFamily="18" charset="0"/>
                <a:cs typeface="Times New Roman" pitchFamily="18" charset="0"/>
              </a:rPr>
              <a:t>дифферона</a:t>
            </a:r>
            <a:r>
              <a:rPr lang="ru-RU" sz="1800" dirty="0" smtClean="0">
                <a:latin typeface="Times New Roman" pitchFamily="18" charset="0"/>
                <a:cs typeface="Times New Roman" pitchFamily="18" charset="0"/>
              </a:rPr>
              <a:t> по степени дифференцировки различают следующие клеточные популяции: а) </a:t>
            </a:r>
            <a:r>
              <a:rPr lang="ru-RU" sz="1800" i="1" dirty="0" smtClean="0">
                <a:latin typeface="Times New Roman" pitchFamily="18" charset="0"/>
                <a:cs typeface="Times New Roman" pitchFamily="18" charset="0"/>
              </a:rPr>
              <a:t>стволовые клетки</a:t>
            </a:r>
            <a:r>
              <a:rPr lang="ru-RU" sz="1800" dirty="0" smtClean="0">
                <a:latin typeface="Times New Roman" pitchFamily="18" charset="0"/>
                <a:cs typeface="Times New Roman" pitchFamily="18" charset="0"/>
              </a:rPr>
              <a:t> -  наименее дифференцированные клетки данной ткани, способные делиться и являющиеся источником развития других её клеток; б) </a:t>
            </a:r>
            <a:r>
              <a:rPr lang="ru-RU" sz="1800" i="1" dirty="0" err="1" smtClean="0">
                <a:latin typeface="Times New Roman" pitchFamily="18" charset="0"/>
                <a:cs typeface="Times New Roman" pitchFamily="18" charset="0"/>
              </a:rPr>
              <a:t>полустволовые</a:t>
            </a:r>
            <a:r>
              <a:rPr lang="ru-RU" sz="1800" i="1" dirty="0" smtClean="0">
                <a:latin typeface="Times New Roman" pitchFamily="18" charset="0"/>
                <a:cs typeface="Times New Roman" pitchFamily="18" charset="0"/>
              </a:rPr>
              <a:t> клетки </a:t>
            </a:r>
            <a:r>
              <a:rPr lang="ru-RU" sz="1800" dirty="0" smtClean="0">
                <a:latin typeface="Times New Roman" pitchFamily="18" charset="0"/>
                <a:cs typeface="Times New Roman" pitchFamily="18" charset="0"/>
              </a:rPr>
              <a:t>- предшественники имеют ограничения в способности формировать различные типы клеток, вследствие </a:t>
            </a:r>
            <a:r>
              <a:rPr lang="ru-RU" sz="1800" dirty="0" err="1" smtClean="0">
                <a:latin typeface="Times New Roman" pitchFamily="18" charset="0"/>
                <a:cs typeface="Times New Roman" pitchFamily="18" charset="0"/>
              </a:rPr>
              <a:t>коммитирования</a:t>
            </a:r>
            <a:r>
              <a:rPr lang="ru-RU" sz="1800" dirty="0" smtClean="0">
                <a:latin typeface="Times New Roman" pitchFamily="18" charset="0"/>
                <a:cs typeface="Times New Roman" pitchFamily="18" charset="0"/>
              </a:rPr>
              <a:t>, но способны к активному размножению; в) </a:t>
            </a:r>
            <a:r>
              <a:rPr lang="ru-RU" sz="1800" i="1" dirty="0" smtClean="0">
                <a:latin typeface="Times New Roman" pitchFamily="18" charset="0"/>
                <a:cs typeface="Times New Roman" pitchFamily="18" charset="0"/>
              </a:rPr>
              <a:t>клетки — </a:t>
            </a:r>
            <a:r>
              <a:rPr lang="ru-RU" sz="1800" i="1" dirty="0" err="1" smtClean="0">
                <a:latin typeface="Times New Roman" pitchFamily="18" charset="0"/>
                <a:cs typeface="Times New Roman" pitchFamily="18" charset="0"/>
              </a:rPr>
              <a:t>бласты</a:t>
            </a:r>
            <a:r>
              <a:rPr lang="ru-RU" sz="1800" dirty="0" smtClean="0">
                <a:latin typeface="Times New Roman" pitchFamily="18" charset="0"/>
                <a:cs typeface="Times New Roman" pitchFamily="18" charset="0"/>
              </a:rPr>
              <a:t>, вступившие  в дифференцировку но сохраняющие способность к делению; г) </a:t>
            </a:r>
            <a:r>
              <a:rPr lang="ru-RU" sz="1800" i="1" dirty="0" smtClean="0">
                <a:latin typeface="Times New Roman" pitchFamily="18" charset="0"/>
                <a:cs typeface="Times New Roman" pitchFamily="18" charset="0"/>
              </a:rPr>
              <a:t>созревающие клетки</a:t>
            </a:r>
            <a:r>
              <a:rPr lang="ru-RU" sz="1800" dirty="0" smtClean="0">
                <a:latin typeface="Times New Roman" pitchFamily="18" charset="0"/>
                <a:cs typeface="Times New Roman" pitchFamily="18" charset="0"/>
              </a:rPr>
              <a:t> — заканчивающие дифференцировку; </a:t>
            </a:r>
            <a:r>
              <a:rPr lang="ru-RU" sz="1800" dirty="0" err="1" smtClean="0">
                <a:latin typeface="Times New Roman" pitchFamily="18" charset="0"/>
                <a:cs typeface="Times New Roman" pitchFamily="18" charset="0"/>
              </a:rPr>
              <a:t>д</a:t>
            </a:r>
            <a:r>
              <a:rPr lang="ru-RU" sz="1800"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зрелые </a:t>
            </a:r>
            <a:r>
              <a:rPr lang="ru-RU" sz="1800" dirty="0" smtClean="0">
                <a:latin typeface="Times New Roman" pitchFamily="18" charset="0"/>
                <a:cs typeface="Times New Roman" pitchFamily="18" charset="0"/>
              </a:rPr>
              <a:t>(дифференцированные) клетки, которые заканчивают гистогенетический ряд, способность к делению у них, как правило, исчезает, в ткани они  активно функционируют; е) </a:t>
            </a:r>
            <a:r>
              <a:rPr lang="ru-RU" sz="1800" i="1" dirty="0" smtClean="0">
                <a:latin typeface="Times New Roman" pitchFamily="18" charset="0"/>
                <a:cs typeface="Times New Roman" pitchFamily="18" charset="0"/>
              </a:rPr>
              <a:t>старые клетки</a:t>
            </a:r>
            <a:r>
              <a:rPr lang="ru-RU" sz="1800" dirty="0" smtClean="0">
                <a:latin typeface="Times New Roman" pitchFamily="18" charset="0"/>
                <a:cs typeface="Times New Roman" pitchFamily="18" charset="0"/>
              </a:rPr>
              <a:t> — закончившие активное функционирование</a:t>
            </a:r>
            <a:r>
              <a:rPr lang="ru-RU" sz="1800" dirty="0" smtClean="0">
                <a:latin typeface="Times New Roman" pitchFamily="18" charset="0"/>
                <a:cs typeface="Times New Roman" pitchFamily="18" charset="0"/>
              </a:rPr>
              <a:t>.</a:t>
            </a:r>
          </a:p>
          <a:p>
            <a:pPr algn="just"/>
            <a:r>
              <a:rPr lang="ru-RU" sz="1800" dirty="0" smtClean="0">
                <a:latin typeface="Times New Roman" pitchFamily="18" charset="0"/>
                <a:cs typeface="Times New Roman" pitchFamily="18" charset="0"/>
              </a:rPr>
              <a:t>Уровень специализации клеток в популяциях </a:t>
            </a:r>
            <a:r>
              <a:rPr lang="ru-RU" sz="1800" dirty="0" err="1" smtClean="0">
                <a:latin typeface="Times New Roman" pitchFamily="18" charset="0"/>
                <a:cs typeface="Times New Roman" pitchFamily="18" charset="0"/>
              </a:rPr>
              <a:t>дифферона</a:t>
            </a:r>
            <a:r>
              <a:rPr lang="ru-RU" sz="1800" dirty="0" smtClean="0">
                <a:latin typeface="Times New Roman" pitchFamily="18" charset="0"/>
                <a:cs typeface="Times New Roman" pitchFamily="18" charset="0"/>
              </a:rPr>
              <a:t> возрастает от стволовых до зрелых клеток. При этом происходят изменения состава и активности ферментов, органоидов клеток. Для гистогенетических рядов </a:t>
            </a:r>
            <a:r>
              <a:rPr lang="ru-RU" sz="1800" dirty="0" err="1" smtClean="0">
                <a:latin typeface="Times New Roman" pitchFamily="18" charset="0"/>
                <a:cs typeface="Times New Roman" pitchFamily="18" charset="0"/>
              </a:rPr>
              <a:t>дифферона</a:t>
            </a:r>
            <a:r>
              <a:rPr lang="ru-RU" sz="1800" dirty="0" smtClean="0">
                <a:latin typeface="Times New Roman" pitchFamily="18" charset="0"/>
                <a:cs typeface="Times New Roman" pitchFamily="18" charset="0"/>
              </a:rPr>
              <a:t> характерен </a:t>
            </a:r>
            <a:r>
              <a:rPr lang="ru-RU" sz="1800" i="1" dirty="0" smtClean="0">
                <a:latin typeface="Times New Roman" pitchFamily="18" charset="0"/>
                <a:cs typeface="Times New Roman" pitchFamily="18" charset="0"/>
              </a:rPr>
              <a:t>принцип необратимости дифференцировки</a:t>
            </a:r>
            <a:r>
              <a:rPr lang="ru-RU" sz="1800" dirty="0" smtClean="0">
                <a:latin typeface="Times New Roman" pitchFamily="18" charset="0"/>
                <a:cs typeface="Times New Roman" pitchFamily="18" charset="0"/>
              </a:rPr>
              <a:t>, т.е. в нормальных условиях переход от более дифференцированного состояния к менее дифференцированному невозможен.</a:t>
            </a:r>
            <a:r>
              <a:rPr lang="ru-RU" sz="1800"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Это свойство </a:t>
            </a:r>
            <a:r>
              <a:rPr lang="ru-RU" sz="1800" dirty="0" err="1" smtClean="0">
                <a:latin typeface="Times New Roman" pitchFamily="18" charset="0"/>
                <a:cs typeface="Times New Roman" pitchFamily="18" charset="0"/>
              </a:rPr>
              <a:t>дифферона</a:t>
            </a:r>
            <a:r>
              <a:rPr lang="ru-RU" sz="1800" dirty="0" smtClean="0">
                <a:latin typeface="Times New Roman" pitchFamily="18" charset="0"/>
                <a:cs typeface="Times New Roman" pitchFamily="18" charset="0"/>
              </a:rPr>
              <a:t> часто нарушается при патологических состояниях (злокачественные опухоли).</a:t>
            </a:r>
            <a:endParaRPr lang="ru-RU" sz="1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slideplayer.com/slide/14059462/86/images/6/Hematopoietic+stem+cell+Neutrophils+Eosinophils+Basophils+Monocytes.jpg"/>
          <p:cNvPicPr>
            <a:picLocks noChangeAspect="1" noChangeArrowheads="1"/>
          </p:cNvPicPr>
          <p:nvPr/>
        </p:nvPicPr>
        <p:blipFill>
          <a:blip r:embed="rId2"/>
          <a:srcRect t="8540"/>
          <a:stretch>
            <a:fillRect/>
          </a:stretch>
        </p:blipFill>
        <p:spPr bwMode="auto">
          <a:xfrm>
            <a:off x="214282" y="357166"/>
            <a:ext cx="8643998" cy="592933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cf.ppt-online.org/files/slide/w/Wjeugocm6nKrJsRfNOM5vba8HACkIh1QPz2lUi/slide-29.jpg"/>
          <p:cNvPicPr>
            <a:picLocks noChangeAspect="1" noChangeArrowheads="1"/>
          </p:cNvPicPr>
          <p:nvPr/>
        </p:nvPicPr>
        <p:blipFill>
          <a:blip r:embed="rId2"/>
          <a:srcRect l="43142" t="19938" r="2931" b="3635"/>
          <a:stretch>
            <a:fillRect/>
          </a:stretch>
        </p:blipFill>
        <p:spPr bwMode="auto">
          <a:xfrm>
            <a:off x="1643042" y="214290"/>
            <a:ext cx="6072230" cy="64459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357982"/>
          </a:xfrm>
        </p:spPr>
        <p:txBody>
          <a:bodyPr>
            <a:normAutofit fontScale="70000" lnSpcReduction="20000"/>
          </a:bodyPr>
          <a:lstStyle/>
          <a:p>
            <a:pPr algn="just" fontAlgn="base"/>
            <a:r>
              <a:rPr lang="ru-RU" i="1" dirty="0" smtClean="0">
                <a:latin typeface="Times New Roman" pitchFamily="18" charset="0"/>
                <a:cs typeface="Times New Roman" pitchFamily="18" charset="0"/>
              </a:rPr>
              <a:t>Клеточные популяции</a:t>
            </a:r>
            <a:r>
              <a:rPr lang="ru-RU" dirty="0" smtClean="0">
                <a:latin typeface="Times New Roman" pitchFamily="18" charset="0"/>
                <a:cs typeface="Times New Roman" pitchFamily="18" charset="0"/>
              </a:rPr>
              <a:t> – это совокупность клеток организма или ткани, сходных между собой по какому-либо признаку. По способности к самообновлению путём деления клеток выделяют 4 категории клеточных популяций (по </a:t>
            </a:r>
            <a:r>
              <a:rPr lang="ru-RU" dirty="0" err="1" smtClean="0">
                <a:latin typeface="Times New Roman" pitchFamily="18" charset="0"/>
                <a:cs typeface="Times New Roman" pitchFamily="18" charset="0"/>
              </a:rPr>
              <a:t>Леблону</a:t>
            </a:r>
            <a:r>
              <a:rPr lang="ru-RU" dirty="0" smtClean="0">
                <a:latin typeface="Times New Roman" pitchFamily="18" charset="0"/>
                <a:cs typeface="Times New Roman" pitchFamily="18" charset="0"/>
              </a:rPr>
              <a:t>):</a:t>
            </a:r>
          </a:p>
          <a:p>
            <a:pPr algn="just" fontAlgn="base"/>
            <a:r>
              <a:rPr lang="ru-RU" i="1" dirty="0" smtClean="0">
                <a:latin typeface="Times New Roman" pitchFamily="18" charset="0"/>
                <a:cs typeface="Times New Roman" pitchFamily="18" charset="0"/>
              </a:rPr>
              <a:t>Эмбриональная</a:t>
            </a:r>
            <a:r>
              <a:rPr lang="ru-RU" dirty="0" smtClean="0">
                <a:latin typeface="Times New Roman" pitchFamily="18" charset="0"/>
                <a:cs typeface="Times New Roman" pitchFamily="18" charset="0"/>
              </a:rPr>
              <a:t> (быстро делящаяся клеточная популяция) – все клетки популяции активно делятся, специализированные элементы отсутствуют.</a:t>
            </a:r>
          </a:p>
          <a:p>
            <a:pPr algn="just" fontAlgn="base"/>
            <a:r>
              <a:rPr lang="ru-RU" i="1" dirty="0" smtClean="0">
                <a:latin typeface="Times New Roman" pitchFamily="18" charset="0"/>
                <a:cs typeface="Times New Roman" pitchFamily="18" charset="0"/>
              </a:rPr>
              <a:t>Стабильная</a:t>
            </a:r>
            <a:r>
              <a:rPr lang="ru-RU" dirty="0" smtClean="0">
                <a:latin typeface="Times New Roman" pitchFamily="18" charset="0"/>
                <a:cs typeface="Times New Roman" pitchFamily="18" charset="0"/>
              </a:rPr>
              <a:t> клеточная популяция – долгоживущие, активно функционирующие клетки, которые вследствие крайней специализации утратили способность к делению. Например, нейроны, </a:t>
            </a:r>
            <a:r>
              <a:rPr lang="ru-RU" dirty="0" err="1" smtClean="0">
                <a:latin typeface="Times New Roman" pitchFamily="18" charset="0"/>
                <a:cs typeface="Times New Roman" pitchFamily="18" charset="0"/>
              </a:rPr>
              <a:t>кардиомиоциты</a:t>
            </a:r>
            <a:r>
              <a:rPr lang="ru-RU" dirty="0" smtClean="0">
                <a:latin typeface="Times New Roman" pitchFamily="18" charset="0"/>
                <a:cs typeface="Times New Roman" pitchFamily="18" charset="0"/>
              </a:rPr>
              <a:t>.</a:t>
            </a:r>
          </a:p>
          <a:p>
            <a:pPr algn="just" fontAlgn="base"/>
            <a:r>
              <a:rPr lang="ru-RU" i="1" dirty="0" smtClean="0">
                <a:latin typeface="Times New Roman" pitchFamily="18" charset="0"/>
                <a:cs typeface="Times New Roman" pitchFamily="18" charset="0"/>
              </a:rPr>
              <a:t>Растущая</a:t>
            </a:r>
            <a:r>
              <a:rPr lang="ru-RU" dirty="0" smtClean="0">
                <a:latin typeface="Times New Roman" pitchFamily="18" charset="0"/>
                <a:cs typeface="Times New Roman" pitchFamily="18" charset="0"/>
              </a:rPr>
              <a:t> (лабильная) клеточная популяция – специализированные клетки которой способны делиться в определённых условиях. Например, эпителии почки, печени.</a:t>
            </a:r>
          </a:p>
          <a:p>
            <a:pPr algn="just" fontAlgn="base"/>
            <a:r>
              <a:rPr lang="ru-RU" i="1" dirty="0" smtClean="0">
                <a:latin typeface="Times New Roman" pitchFamily="18" charset="0"/>
                <a:cs typeface="Times New Roman" pitchFamily="18" charset="0"/>
              </a:rPr>
              <a:t>Обновляющаяся </a:t>
            </a:r>
            <a:r>
              <a:rPr lang="ru-RU" i="1" dirty="0" smtClean="0">
                <a:latin typeface="Times New Roman" pitchFamily="18" charset="0"/>
                <a:cs typeface="Times New Roman" pitchFamily="18" charset="0"/>
              </a:rPr>
              <a:t>популяция</a:t>
            </a:r>
            <a:r>
              <a:rPr lang="ru-RU" dirty="0" smtClean="0">
                <a:latin typeface="Times New Roman" pitchFamily="18" charset="0"/>
                <a:cs typeface="Times New Roman" pitchFamily="18" charset="0"/>
              </a:rPr>
              <a:t> состоит из клеток, постоянно и быстро делящихся, а также специализированных функционирующих потомков этих клеток, продолжительность жизни которых ограничена. Например, эпителии кишечника, кроветворные клетки.</a:t>
            </a:r>
          </a:p>
          <a:p>
            <a:pPr algn="just"/>
            <a:endParaRPr lang="ru-RU"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472518" cy="6286544"/>
          </a:xfrm>
        </p:spPr>
        <p:txBody>
          <a:bodyPr>
            <a:normAutofit fontScale="47500" lnSpcReduction="20000"/>
          </a:bodyPr>
          <a:lstStyle/>
          <a:p>
            <a:pPr algn="just" fontAlgn="base"/>
            <a:r>
              <a:rPr lang="ru-RU" sz="3800" b="1" dirty="0" smtClean="0">
                <a:latin typeface="Times New Roman" pitchFamily="18" charset="0"/>
                <a:cs typeface="Times New Roman" pitchFamily="18" charset="0"/>
              </a:rPr>
              <a:t>Регенерация тканей</a:t>
            </a:r>
            <a:r>
              <a:rPr lang="ru-RU" sz="3800" dirty="0" smtClean="0">
                <a:latin typeface="Times New Roman" pitchFamily="18" charset="0"/>
                <a:cs typeface="Times New Roman" pitchFamily="18" charset="0"/>
              </a:rPr>
              <a:t> – процесс, обеспечивающий её обновление в ходе нормальной жизнедеятельности (физиологическая регенерация) или восстановление после повреждения (</a:t>
            </a:r>
            <a:r>
              <a:rPr lang="ru-RU" sz="3800" dirty="0" err="1" smtClean="0">
                <a:latin typeface="Times New Roman" pitchFamily="18" charset="0"/>
                <a:cs typeface="Times New Roman" pitchFamily="18" charset="0"/>
              </a:rPr>
              <a:t>репаративная</a:t>
            </a:r>
            <a:r>
              <a:rPr lang="ru-RU" sz="3800" dirty="0" smtClean="0">
                <a:latin typeface="Times New Roman" pitchFamily="18" charset="0"/>
                <a:cs typeface="Times New Roman" pitchFamily="18" charset="0"/>
              </a:rPr>
              <a:t> регенерация).</a:t>
            </a:r>
          </a:p>
          <a:p>
            <a:pPr algn="just" fontAlgn="base"/>
            <a:r>
              <a:rPr lang="ru-RU" sz="3800" i="1" dirty="0" smtClean="0">
                <a:latin typeface="Times New Roman" pitchFamily="18" charset="0"/>
                <a:cs typeface="Times New Roman" pitchFamily="18" charset="0"/>
              </a:rPr>
              <a:t>Камбиальные </a:t>
            </a:r>
            <a:r>
              <a:rPr lang="ru-RU" sz="3800" i="1" dirty="0" smtClean="0">
                <a:latin typeface="Times New Roman" pitchFamily="18" charset="0"/>
                <a:cs typeface="Times New Roman" pitchFamily="18" charset="0"/>
              </a:rPr>
              <a:t>элементы </a:t>
            </a:r>
            <a:r>
              <a:rPr lang="ru-RU" sz="3800" dirty="0" smtClean="0">
                <a:latin typeface="Times New Roman" pitchFamily="18" charset="0"/>
                <a:cs typeface="Times New Roman" pitchFamily="18" charset="0"/>
              </a:rPr>
              <a:t>– это популяции стволовых, </a:t>
            </a:r>
            <a:r>
              <a:rPr lang="ru-RU" sz="3800" dirty="0" err="1" smtClean="0">
                <a:latin typeface="Times New Roman" pitchFamily="18" charset="0"/>
                <a:cs typeface="Times New Roman" pitchFamily="18" charset="0"/>
              </a:rPr>
              <a:t>полустволовых</a:t>
            </a:r>
            <a:r>
              <a:rPr lang="ru-RU" sz="3800" dirty="0" smtClean="0">
                <a:latin typeface="Times New Roman" pitchFamily="18" charset="0"/>
                <a:cs typeface="Times New Roman" pitchFamily="18" charset="0"/>
              </a:rPr>
              <a:t> клеток-предшественников, а также </a:t>
            </a:r>
            <a:r>
              <a:rPr lang="ru-RU" sz="3800" dirty="0" err="1" smtClean="0">
                <a:latin typeface="Times New Roman" pitchFamily="18" charset="0"/>
                <a:cs typeface="Times New Roman" pitchFamily="18" charset="0"/>
              </a:rPr>
              <a:t>бластных</a:t>
            </a:r>
            <a:r>
              <a:rPr lang="ru-RU" sz="3800" dirty="0" smtClean="0">
                <a:latin typeface="Times New Roman" pitchFamily="18" charset="0"/>
                <a:cs typeface="Times New Roman" pitchFamily="18" charset="0"/>
              </a:rPr>
              <a:t> клеток данной ткани, деление которых поддерживает необходимое число ее клеток и восполняет убыль популяции зрелых элементов. В тех тканях, в которых не происходит обновления клеток путем их деления, камбий отсутствует. По распределению камбиальных элементов ткани различают несколько  разновидностей камбия:</a:t>
            </a:r>
          </a:p>
          <a:p>
            <a:pPr algn="just" fontAlgn="base"/>
            <a:r>
              <a:rPr lang="ru-RU" sz="3800" i="1" dirty="0" smtClean="0">
                <a:latin typeface="Times New Roman" pitchFamily="18" charset="0"/>
                <a:cs typeface="Times New Roman" pitchFamily="18" charset="0"/>
              </a:rPr>
              <a:t>Локализованный </a:t>
            </a:r>
            <a:r>
              <a:rPr lang="ru-RU" sz="3800" i="1" dirty="0" smtClean="0">
                <a:latin typeface="Times New Roman" pitchFamily="18" charset="0"/>
                <a:cs typeface="Times New Roman" pitchFamily="18" charset="0"/>
              </a:rPr>
              <a:t>камбий</a:t>
            </a:r>
            <a:r>
              <a:rPr lang="ru-RU" sz="3800" dirty="0" smtClean="0">
                <a:latin typeface="Times New Roman" pitchFamily="18" charset="0"/>
                <a:cs typeface="Times New Roman" pitchFamily="18" charset="0"/>
              </a:rPr>
              <a:t> – его элементы сосредоточены в конкретных участках ткани, например, в многослойном эпителии камбий локализован в базальном слое;</a:t>
            </a:r>
          </a:p>
          <a:p>
            <a:pPr algn="just" fontAlgn="base"/>
            <a:r>
              <a:rPr lang="ru-RU" sz="3800" i="1" dirty="0" smtClean="0">
                <a:latin typeface="Times New Roman" pitchFamily="18" charset="0"/>
                <a:cs typeface="Times New Roman" pitchFamily="18" charset="0"/>
              </a:rPr>
              <a:t>Диффузный </a:t>
            </a:r>
            <a:r>
              <a:rPr lang="ru-RU" sz="3800" i="1" dirty="0" smtClean="0">
                <a:latin typeface="Times New Roman" pitchFamily="18" charset="0"/>
                <a:cs typeface="Times New Roman" pitchFamily="18" charset="0"/>
              </a:rPr>
              <a:t>камбий</a:t>
            </a:r>
            <a:r>
              <a:rPr lang="ru-RU" sz="3800" dirty="0" smtClean="0">
                <a:latin typeface="Times New Roman" pitchFamily="18" charset="0"/>
                <a:cs typeface="Times New Roman" pitchFamily="18" charset="0"/>
              </a:rPr>
              <a:t> – его элементы рассеяны в ткани, например, в гладкой мышечной ткани камбиальные элементы рассредоточены среди дифференцированных </a:t>
            </a:r>
            <a:r>
              <a:rPr lang="ru-RU" sz="3800" dirty="0" err="1" smtClean="0">
                <a:latin typeface="Times New Roman" pitchFamily="18" charset="0"/>
                <a:cs typeface="Times New Roman" pitchFamily="18" charset="0"/>
              </a:rPr>
              <a:t>миоцитов</a:t>
            </a:r>
            <a:r>
              <a:rPr lang="ru-RU" sz="3800" dirty="0" smtClean="0">
                <a:latin typeface="Times New Roman" pitchFamily="18" charset="0"/>
                <a:cs typeface="Times New Roman" pitchFamily="18" charset="0"/>
              </a:rPr>
              <a:t>;</a:t>
            </a:r>
          </a:p>
          <a:p>
            <a:pPr algn="just" fontAlgn="base"/>
            <a:r>
              <a:rPr lang="ru-RU" sz="3800" i="1" dirty="0" smtClean="0">
                <a:latin typeface="Times New Roman" pitchFamily="18" charset="0"/>
                <a:cs typeface="Times New Roman" pitchFamily="18" charset="0"/>
              </a:rPr>
              <a:t>Вынесенный </a:t>
            </a:r>
            <a:r>
              <a:rPr lang="ru-RU" sz="3800" i="1" dirty="0" smtClean="0">
                <a:latin typeface="Times New Roman" pitchFamily="18" charset="0"/>
                <a:cs typeface="Times New Roman" pitchFamily="18" charset="0"/>
              </a:rPr>
              <a:t>камбий</a:t>
            </a:r>
            <a:r>
              <a:rPr lang="ru-RU" sz="3800" dirty="0" smtClean="0">
                <a:latin typeface="Times New Roman" pitchFamily="18" charset="0"/>
                <a:cs typeface="Times New Roman" pitchFamily="18" charset="0"/>
              </a:rPr>
              <a:t> – его элементы лежат за пределами ткани и по мере дифференцировки включаются в состав ткани, например, кровь содержит только дифференцированные элементы, элементы камбия находятся в органах кроветворения.</a:t>
            </a:r>
          </a:p>
          <a:p>
            <a:pPr algn="just" fontAlgn="base"/>
            <a:r>
              <a:rPr lang="ru-RU" sz="3800" dirty="0" smtClean="0">
                <a:latin typeface="Times New Roman" pitchFamily="18" charset="0"/>
                <a:cs typeface="Times New Roman" pitchFamily="18" charset="0"/>
              </a:rPr>
              <a:t>Возможность </a:t>
            </a:r>
            <a:r>
              <a:rPr lang="ru-RU" sz="3800" b="1" dirty="0" smtClean="0">
                <a:latin typeface="Times New Roman" pitchFamily="18" charset="0"/>
                <a:cs typeface="Times New Roman" pitchFamily="18" charset="0"/>
              </a:rPr>
              <a:t>регенерации ткани</a:t>
            </a:r>
            <a:r>
              <a:rPr lang="ru-RU" sz="3800" dirty="0" smtClean="0">
                <a:latin typeface="Times New Roman" pitchFamily="18" charset="0"/>
                <a:cs typeface="Times New Roman" pitchFamily="18" charset="0"/>
              </a:rPr>
              <a:t> определяется способностью ее клеток к делению и дифференцировке или уровнем внутриклеточной регенерации. Хорошо регенерируют ткани, которые имеют камбиальные элементы или представляют собой обновляющиеся или растущие клеточные популяции. Активность деления (пролиферации) клеток каждой ткани при регенерации контролируется факторами роста, гормонами, </a:t>
            </a:r>
            <a:r>
              <a:rPr lang="ru-RU" sz="3800" dirty="0" err="1" smtClean="0">
                <a:latin typeface="Times New Roman" pitchFamily="18" charset="0"/>
                <a:cs typeface="Times New Roman" pitchFamily="18" charset="0"/>
              </a:rPr>
              <a:t>цитокинами</a:t>
            </a:r>
            <a:r>
              <a:rPr lang="ru-RU" sz="3800" dirty="0" smtClean="0">
                <a:latin typeface="Times New Roman" pitchFamily="18" charset="0"/>
                <a:cs typeface="Times New Roman" pitchFamily="18" charset="0"/>
              </a:rPr>
              <a:t>, </a:t>
            </a:r>
            <a:r>
              <a:rPr lang="ru-RU" sz="3800" dirty="0" err="1" smtClean="0">
                <a:latin typeface="Times New Roman" pitchFamily="18" charset="0"/>
                <a:cs typeface="Times New Roman" pitchFamily="18" charset="0"/>
              </a:rPr>
              <a:t>кейлонами</a:t>
            </a:r>
            <a:r>
              <a:rPr lang="ru-RU" sz="3800" dirty="0" smtClean="0">
                <a:latin typeface="Times New Roman" pitchFamily="18" charset="0"/>
                <a:cs typeface="Times New Roman" pitchFamily="18" charset="0"/>
              </a:rPr>
              <a:t>, а также характером функциональных нагрузок.</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86874" cy="6500858"/>
          </a:xfrm>
        </p:spPr>
        <p:txBody>
          <a:bodyPr>
            <a:normAutofit fontScale="70000" lnSpcReduction="20000"/>
          </a:bodyPr>
          <a:lstStyle/>
          <a:p>
            <a:pPr algn="just" fontAlgn="base"/>
            <a:r>
              <a:rPr lang="ru-RU" sz="3300" i="1" dirty="0" smtClean="0">
                <a:latin typeface="Times New Roman" pitchFamily="18" charset="0"/>
                <a:cs typeface="Times New Roman" pitchFamily="18" charset="0"/>
              </a:rPr>
              <a:t>внутриклеточная регенерация</a:t>
            </a:r>
            <a:r>
              <a:rPr lang="ru-RU" sz="3300" dirty="0" smtClean="0">
                <a:latin typeface="Times New Roman" pitchFamily="18" charset="0"/>
                <a:cs typeface="Times New Roman" pitchFamily="18" charset="0"/>
              </a:rPr>
              <a:t> — процесс непрерывного обновления или восстановления структурных компонентов клетки после их повреждения. В тех тканях, которые являются стабильными клеточными популяциями и в которых отсутствуют камбиальные элементы (нервная ткань, сердечная мышечная ткань), данный тип регенерации является единственно возможным способом обновления и восстановления их структуры  и функции.</a:t>
            </a:r>
          </a:p>
          <a:p>
            <a:pPr algn="just" fontAlgn="base"/>
            <a:r>
              <a:rPr lang="ru-RU" sz="3300" i="1" dirty="0" smtClean="0">
                <a:latin typeface="Times New Roman" pitchFamily="18" charset="0"/>
                <a:cs typeface="Times New Roman" pitchFamily="18" charset="0"/>
              </a:rPr>
              <a:t>Гипертрофия ткани</a:t>
            </a:r>
            <a:r>
              <a:rPr lang="ru-RU" sz="3300" dirty="0" smtClean="0">
                <a:latin typeface="Times New Roman" pitchFamily="18" charset="0"/>
                <a:cs typeface="Times New Roman" pitchFamily="18" charset="0"/>
              </a:rPr>
              <a:t> – увеличение ее объема, массы  и функциональной активности, — обычно является следствием а) </a:t>
            </a:r>
            <a:r>
              <a:rPr lang="ru-RU" sz="3300" i="1" dirty="0" smtClean="0">
                <a:latin typeface="Times New Roman" pitchFamily="18" charset="0"/>
                <a:cs typeface="Times New Roman" pitchFamily="18" charset="0"/>
              </a:rPr>
              <a:t>гипертрофии клеток</a:t>
            </a:r>
            <a:r>
              <a:rPr lang="ru-RU" sz="3300" dirty="0" smtClean="0">
                <a:latin typeface="Times New Roman" pitchFamily="18" charset="0"/>
                <a:cs typeface="Times New Roman" pitchFamily="18" charset="0"/>
              </a:rPr>
              <a:t> (при неизменном их числе) вследствие усиленной внутриклеточной регенерации; б) </a:t>
            </a:r>
            <a:r>
              <a:rPr lang="ru-RU" sz="3300" i="1" dirty="0" smtClean="0">
                <a:latin typeface="Times New Roman" pitchFamily="18" charset="0"/>
                <a:cs typeface="Times New Roman" pitchFamily="18" charset="0"/>
              </a:rPr>
              <a:t>гиперплазии – </a:t>
            </a:r>
            <a:r>
              <a:rPr lang="ru-RU" sz="3300" dirty="0" smtClean="0">
                <a:latin typeface="Times New Roman" pitchFamily="18" charset="0"/>
                <a:cs typeface="Times New Roman" pitchFamily="18" charset="0"/>
              </a:rPr>
              <a:t>увеличении числа ее клеток путем активации клеточного деления (</a:t>
            </a:r>
            <a:r>
              <a:rPr lang="ru-RU" sz="3300" i="1" dirty="0" smtClean="0">
                <a:latin typeface="Times New Roman" pitchFamily="18" charset="0"/>
                <a:cs typeface="Times New Roman" pitchFamily="18" charset="0"/>
              </a:rPr>
              <a:t>пролиферации</a:t>
            </a:r>
            <a:r>
              <a:rPr lang="ru-RU" sz="3300" dirty="0" smtClean="0">
                <a:latin typeface="Times New Roman" pitchFamily="18" charset="0"/>
                <a:cs typeface="Times New Roman" pitchFamily="18" charset="0"/>
              </a:rPr>
              <a:t>) и (или) в результате ускорения дифференцировки </a:t>
            </a:r>
            <a:r>
              <a:rPr lang="ru-RU" sz="3300" dirty="0" err="1" smtClean="0">
                <a:latin typeface="Times New Roman" pitchFamily="18" charset="0"/>
                <a:cs typeface="Times New Roman" pitchFamily="18" charset="0"/>
              </a:rPr>
              <a:t>новообразующихся</a:t>
            </a:r>
            <a:r>
              <a:rPr lang="ru-RU" sz="3300" dirty="0" smtClean="0">
                <a:latin typeface="Times New Roman" pitchFamily="18" charset="0"/>
                <a:cs typeface="Times New Roman" pitchFamily="18" charset="0"/>
              </a:rPr>
              <a:t> клеток; в) сочетания обоих процессов. </a:t>
            </a:r>
            <a:endParaRPr lang="ru-RU" sz="3300" dirty="0" smtClean="0">
              <a:latin typeface="Times New Roman" pitchFamily="18" charset="0"/>
              <a:cs typeface="Times New Roman" pitchFamily="18" charset="0"/>
            </a:endParaRPr>
          </a:p>
          <a:p>
            <a:pPr algn="just" fontAlgn="base"/>
            <a:r>
              <a:rPr lang="ru-RU" sz="3300" i="1" dirty="0" smtClean="0">
                <a:latin typeface="Times New Roman" pitchFamily="18" charset="0"/>
                <a:cs typeface="Times New Roman" pitchFamily="18" charset="0"/>
              </a:rPr>
              <a:t>Атрофия </a:t>
            </a:r>
            <a:r>
              <a:rPr lang="ru-RU" sz="3300" i="1" dirty="0" smtClean="0">
                <a:latin typeface="Times New Roman" pitchFamily="18" charset="0"/>
                <a:cs typeface="Times New Roman" pitchFamily="18" charset="0"/>
              </a:rPr>
              <a:t>ткани</a:t>
            </a:r>
            <a:r>
              <a:rPr lang="ru-RU" sz="3300" dirty="0" smtClean="0">
                <a:latin typeface="Times New Roman" pitchFamily="18" charset="0"/>
                <a:cs typeface="Times New Roman" pitchFamily="18" charset="0"/>
              </a:rPr>
              <a:t> – снижение ее объема, массы и функциональной активности вследствие а) атрофии ее отдельных клеток вследствие преобладания процессов катаболизма, б) гибели части ее  клеток, в) резкого уменьшения скорости деления и дифференцировки клеток.</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572560" cy="6000792"/>
          </a:xfrm>
        </p:spPr>
        <p:txBody>
          <a:bodyPr>
            <a:normAutofit fontScale="70000" lnSpcReduction="20000"/>
          </a:bodyPr>
          <a:lstStyle/>
          <a:p>
            <a:pPr algn="just"/>
            <a:r>
              <a:rPr lang="ru-RU" b="1" dirty="0" smtClean="0">
                <a:latin typeface="Times New Roman" pitchFamily="18" charset="0"/>
                <a:cs typeface="Times New Roman" pitchFamily="18" charset="0"/>
              </a:rPr>
              <a:t>Межтканевые и межклеточные отношения</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Ткань </a:t>
            </a:r>
            <a:r>
              <a:rPr lang="ru-RU" dirty="0" smtClean="0">
                <a:latin typeface="Times New Roman" pitchFamily="18" charset="0"/>
                <a:cs typeface="Times New Roman" pitchFamily="18" charset="0"/>
              </a:rPr>
              <a:t>поддерживает постоянство своей структурно-функциональной организации (гомеостаз) как единого целого только при условии постоянного влияния гистологических элементов друг на друга (внутритканевые взаимодействия), а также одних тканей на другие (межтканевые взаимодействия</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Эти влияния можно рассматривать как процессы взаимного узнавания элементов, образования контактов и обмена информацией между ними. При этом формируются самые различные структурно-пространственные объединения.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Клетки </a:t>
            </a:r>
            <a:r>
              <a:rPr lang="ru-RU" dirty="0" smtClean="0">
                <a:latin typeface="Times New Roman" pitchFamily="18" charset="0"/>
                <a:cs typeface="Times New Roman" pitchFamily="18" charset="0"/>
              </a:rPr>
              <a:t>в ткани могут находиться на расстоянии и взаимодействовать друг с другом через межклеточное вещество (соединительные ткани), соприкасаться отростками, иногда достигающими значительной длины (нервная ткань), или образовывать плотно контактирующие клеточные пласты (эпителий).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Совокупность </a:t>
            </a:r>
            <a:r>
              <a:rPr lang="ru-RU" dirty="0" smtClean="0">
                <a:latin typeface="Times New Roman" pitchFamily="18" charset="0"/>
                <a:cs typeface="Times New Roman" pitchFamily="18" charset="0"/>
              </a:rPr>
              <a:t>тканей, объединенных в единое структурное целое соединительной тканью, координированное функционирование которого обеспечивается нервными и гуморальными факторами, образует органы и системы органов целого организма.</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s://studfile.net/html/2706/9/html_P0K8EMtN3q.RnkV/htmlconvd-x8kSep_html_717ff56558f77b41.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0" name="Picture 4" descr="C:\Users\Максим\Desktop\лекции 2020\Цитология и гистология\htmlconvd-x8kSep_html_717ff56558f77b41.png"/>
          <p:cNvPicPr>
            <a:picLocks noChangeAspect="1" noChangeArrowheads="1"/>
          </p:cNvPicPr>
          <p:nvPr/>
        </p:nvPicPr>
        <p:blipFill>
          <a:blip r:embed="rId2"/>
          <a:srcRect/>
          <a:stretch>
            <a:fillRect/>
          </a:stretch>
        </p:blipFill>
        <p:spPr bwMode="auto">
          <a:xfrm>
            <a:off x="714348" y="142852"/>
            <a:ext cx="7666031" cy="2827108"/>
          </a:xfrm>
          <a:prstGeom prst="rect">
            <a:avLst/>
          </a:prstGeom>
          <a:noFill/>
        </p:spPr>
      </p:pic>
      <p:pic>
        <p:nvPicPr>
          <p:cNvPr id="4102" name="Picture 6" descr="https://cloud.prezentacii.org/18/11/93803/images/screen44.jpg"/>
          <p:cNvPicPr>
            <a:picLocks noChangeAspect="1" noChangeArrowheads="1"/>
          </p:cNvPicPr>
          <p:nvPr/>
        </p:nvPicPr>
        <p:blipFill>
          <a:blip r:embed="rId3"/>
          <a:srcRect t="21978"/>
          <a:stretch>
            <a:fillRect/>
          </a:stretch>
        </p:blipFill>
        <p:spPr bwMode="auto">
          <a:xfrm>
            <a:off x="1285852" y="3000372"/>
            <a:ext cx="6143668" cy="35950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lnSpcReduction="20000"/>
          </a:bodyPr>
          <a:lstStyle/>
          <a:p>
            <a:pPr algn="just"/>
            <a:r>
              <a:rPr lang="ru-RU" sz="2800" dirty="0" smtClean="0">
                <a:latin typeface="Times New Roman" pitchFamily="18" charset="0"/>
                <a:cs typeface="Times New Roman" pitchFamily="18" charset="0"/>
              </a:rPr>
              <a:t>Ткань — система клеток и их производных, специализированная на выполнении определенных </a:t>
            </a:r>
            <a:r>
              <a:rPr lang="ru-RU" sz="2800" dirty="0" smtClean="0">
                <a:latin typeface="Times New Roman" pitchFamily="18" charset="0"/>
                <a:cs typeface="Times New Roman" pitchFamily="18" charset="0"/>
              </a:rPr>
              <a:t>функций (по Быкову, 2002);</a:t>
            </a:r>
          </a:p>
          <a:p>
            <a:pPr algn="just"/>
            <a:r>
              <a:rPr lang="ru-RU" sz="2800" dirty="0" smtClean="0">
                <a:latin typeface="Times New Roman" pitchFamily="18" charset="0"/>
                <a:cs typeface="Times New Roman" pitchFamily="18" charset="0"/>
              </a:rPr>
              <a:t>Ткани - филогенетически </a:t>
            </a:r>
            <a:r>
              <a:rPr lang="ru-RU" sz="2800" dirty="0" smtClean="0">
                <a:latin typeface="Times New Roman" pitchFamily="18" charset="0"/>
                <a:cs typeface="Times New Roman" pitchFamily="18" charset="0"/>
              </a:rPr>
              <a:t>сложившиеся, топографически и функционально связанные клеточные системы и их </a:t>
            </a:r>
            <a:r>
              <a:rPr lang="ru-RU" sz="2800" dirty="0" smtClean="0">
                <a:latin typeface="Times New Roman" pitchFamily="18" charset="0"/>
                <a:cs typeface="Times New Roman" pitchFamily="18" charset="0"/>
              </a:rPr>
              <a:t>производные (по Афанасьевой, Юрьевой, 2014);</a:t>
            </a:r>
          </a:p>
          <a:p>
            <a:pPr algn="just"/>
            <a:r>
              <a:rPr lang="ru-RU" sz="2800" dirty="0" smtClean="0">
                <a:latin typeface="Times New Roman" pitchFamily="18" charset="0"/>
                <a:cs typeface="Times New Roman" pitchFamily="18" charset="0"/>
              </a:rPr>
              <a:t>Ткань - система гистологических элементов, объединённых общей структурой, функцией и </a:t>
            </a:r>
            <a:r>
              <a:rPr lang="ru-RU" sz="2800" dirty="0" smtClean="0">
                <a:latin typeface="Times New Roman" pitchFamily="18" charset="0"/>
                <a:cs typeface="Times New Roman" pitchFamily="18" charset="0"/>
              </a:rPr>
              <a:t>происхождением (</a:t>
            </a:r>
            <a:r>
              <a:rPr lang="ru-RU" sz="2800" dirty="0" err="1" smtClean="0">
                <a:latin typeface="Times New Roman" pitchFamily="18" charset="0"/>
                <a:cs typeface="Times New Roman" pitchFamily="18" charset="0"/>
              </a:rPr>
              <a:t>Улумбеков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Челышев</a:t>
            </a:r>
            <a:r>
              <a:rPr lang="ru-RU" sz="2800" dirty="0" smtClean="0">
                <a:latin typeface="Times New Roman" pitchFamily="18" charset="0"/>
                <a:cs typeface="Times New Roman" pitchFamily="18" charset="0"/>
              </a:rPr>
              <a:t>, 1997);</a:t>
            </a:r>
          </a:p>
          <a:p>
            <a:pPr algn="just"/>
            <a:r>
              <a:rPr lang="ru-RU" sz="2800" dirty="0" smtClean="0">
                <a:latin typeface="Times New Roman" pitchFamily="18" charset="0"/>
                <a:cs typeface="Times New Roman" pitchFamily="18" charset="0"/>
              </a:rPr>
              <a:t>Ткани - это исторически (филогенетически) сложившиеся системы клеток и неклеточных структур, обладающих общностью строения, в ряде случаев - общностью происхождения, и специализированные на выполнении определенных </a:t>
            </a:r>
            <a:r>
              <a:rPr lang="ru-RU" sz="2800" dirty="0" smtClean="0">
                <a:latin typeface="Times New Roman" pitchFamily="18" charset="0"/>
                <a:cs typeface="Times New Roman" pitchFamily="18" charset="0"/>
              </a:rPr>
              <a:t>функций</a:t>
            </a:r>
            <a:r>
              <a:rPr lang="ru-RU" sz="2800" i="1" dirty="0" smtClean="0">
                <a:latin typeface="Times New Roman" pitchFamily="18" charset="0"/>
                <a:cs typeface="Times New Roman" pitchFamily="18" charset="0"/>
              </a:rPr>
              <a:t>.</a:t>
            </a:r>
            <a:r>
              <a:rPr lang="ru-RU" sz="2800" i="1" dirty="0" smtClean="0">
                <a:latin typeface="Times New Roman" pitchFamily="18" charset="0"/>
                <a:cs typeface="Times New Roman" pitchFamily="18" charset="0"/>
              </a:rPr>
              <a:t> </a:t>
            </a:r>
            <a:endParaRPr lang="ru-RU" sz="2800" i="1"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2357454"/>
          </a:xfrm>
        </p:spPr>
        <p:txBody>
          <a:bodyPr>
            <a:noAutofit/>
          </a:bodyPr>
          <a:lstStyle/>
          <a:p>
            <a:pPr algn="just" fontAlgn="base"/>
            <a:r>
              <a:rPr lang="ru-RU" sz="1600" dirty="0" smtClean="0">
                <a:latin typeface="Times New Roman" pitchFamily="18" charset="0"/>
                <a:cs typeface="Times New Roman" pitchFamily="18" charset="0"/>
              </a:rPr>
              <a:t>Для образования ткани необходимо, чтобы клетки объединились и были связаны между собой в клеточные ансамбли. Способность клеток избирательно прикрепляться друг к другу или к компонентам межклеточного вещества осуществляется с помощью процессов узнавания и адгезии, которые являются необходимым условием поддержания тканевой структуры. Реакции узнавания и адгезии происходят вследствие взаимодействия макромолекул специфических мембранных гликопротеидов, получивших название </a:t>
            </a:r>
            <a:r>
              <a:rPr lang="ru-RU" sz="1600" i="1" dirty="0" smtClean="0">
                <a:latin typeface="Times New Roman" pitchFamily="18" charset="0"/>
                <a:cs typeface="Times New Roman" pitchFamily="18" charset="0"/>
              </a:rPr>
              <a:t>молекул адгезии</a:t>
            </a:r>
            <a:r>
              <a:rPr lang="ru-RU" sz="1600" dirty="0" smtClean="0">
                <a:latin typeface="Times New Roman" pitchFamily="18" charset="0"/>
                <a:cs typeface="Times New Roman" pitchFamily="18" charset="0"/>
              </a:rPr>
              <a:t>. Прикрепление происходит с помощью особых субклеточных структур</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кадгерины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интергрины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селектины</a:t>
            </a:r>
            <a:r>
              <a:rPr lang="ru-RU" sz="1600" dirty="0" smtClean="0">
                <a:latin typeface="Times New Roman" pitchFamily="18" charset="0"/>
                <a:cs typeface="Times New Roman" pitchFamily="18" charset="0"/>
              </a:rPr>
              <a:t>, контакты могут быть </a:t>
            </a:r>
            <a:r>
              <a:rPr lang="ru-RU" sz="1600" dirty="0" err="1" smtClean="0">
                <a:latin typeface="Times New Roman" pitchFamily="18" charset="0"/>
                <a:cs typeface="Times New Roman" pitchFamily="18" charset="0"/>
              </a:rPr>
              <a:t>гомофильные</a:t>
            </a:r>
            <a:r>
              <a:rPr lang="ru-RU" sz="1600" dirty="0" smtClean="0">
                <a:latin typeface="Times New Roman" pitchFamily="18" charset="0"/>
                <a:cs typeface="Times New Roman" pitchFamily="18" charset="0"/>
              </a:rPr>
              <a:t>, и гетерофильные. При этом имеются точечные </a:t>
            </a:r>
            <a:r>
              <a:rPr lang="ru-RU" sz="1600" dirty="0" err="1" smtClean="0">
                <a:latin typeface="Times New Roman" pitchFamily="18" charset="0"/>
                <a:cs typeface="Times New Roman" pitchFamily="18" charset="0"/>
              </a:rPr>
              <a:t>адгезионые</a:t>
            </a:r>
            <a:r>
              <a:rPr lang="ru-RU" sz="1600" dirty="0" smtClean="0">
                <a:latin typeface="Times New Roman" pitchFamily="18" charset="0"/>
                <a:cs typeface="Times New Roman" pitchFamily="18" charset="0"/>
              </a:rPr>
              <a:t> контакты, и межклеточные контакты.</a:t>
            </a:r>
            <a:endParaRPr lang="ru-RU" sz="1600" dirty="0" smtClean="0">
              <a:latin typeface="Times New Roman" pitchFamily="18" charset="0"/>
              <a:cs typeface="Times New Roman" pitchFamily="18" charset="0"/>
            </a:endParaRPr>
          </a:p>
        </p:txBody>
      </p:sp>
      <p:pic>
        <p:nvPicPr>
          <p:cNvPr id="3074" name="Picture 2" descr="https://myslide.ru/documents_3/a6c469f9e46834cc293eac85c937f550/img11.jpg"/>
          <p:cNvPicPr>
            <a:picLocks noChangeAspect="1" noChangeArrowheads="1"/>
          </p:cNvPicPr>
          <p:nvPr/>
        </p:nvPicPr>
        <p:blipFill>
          <a:blip r:embed="rId2"/>
          <a:srcRect l="2812" t="16250" r="47500" b="12499"/>
          <a:stretch>
            <a:fillRect/>
          </a:stretch>
        </p:blipFill>
        <p:spPr bwMode="auto">
          <a:xfrm>
            <a:off x="285720" y="2571744"/>
            <a:ext cx="3786214" cy="4071966"/>
          </a:xfrm>
          <a:prstGeom prst="rect">
            <a:avLst/>
          </a:prstGeom>
          <a:noFill/>
        </p:spPr>
      </p:pic>
      <p:pic>
        <p:nvPicPr>
          <p:cNvPr id="3076" name="Picture 4" descr="https://myslide.ru/documents_3/a6c469f9e46834cc293eac85c937f550/img11.jpg"/>
          <p:cNvPicPr>
            <a:picLocks noChangeAspect="1" noChangeArrowheads="1"/>
          </p:cNvPicPr>
          <p:nvPr/>
        </p:nvPicPr>
        <p:blipFill>
          <a:blip r:embed="rId2"/>
          <a:srcRect l="54375" t="66250" r="2499" b="6249"/>
          <a:stretch>
            <a:fillRect/>
          </a:stretch>
        </p:blipFill>
        <p:spPr bwMode="auto">
          <a:xfrm>
            <a:off x="4929190" y="2714620"/>
            <a:ext cx="3286148" cy="15716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1643074"/>
          </a:xfrm>
        </p:spPr>
        <p:txBody>
          <a:bodyPr>
            <a:normAutofit fontScale="92500" lnSpcReduction="20000"/>
          </a:bodyPr>
          <a:lstStyle/>
          <a:p>
            <a:pPr algn="just"/>
            <a:r>
              <a:rPr lang="ru-RU" sz="2300" i="1" dirty="0" smtClean="0">
                <a:latin typeface="Times New Roman" pitchFamily="18" charset="0"/>
                <a:cs typeface="Times New Roman" pitchFamily="18" charset="0"/>
              </a:rPr>
              <a:t>Межклеточные соединения</a:t>
            </a:r>
            <a:r>
              <a:rPr lang="ru-RU" sz="2300" dirty="0" smtClean="0">
                <a:latin typeface="Times New Roman" pitchFamily="18" charset="0"/>
                <a:cs typeface="Times New Roman" pitchFamily="18" charset="0"/>
              </a:rPr>
              <a:t> — специализированные структуры клеток, с помощью которых они механически скрепляются между собой, а также создают барьеры и каналы проницаемости для межклеточной коммуникации. Различают: 1) </a:t>
            </a:r>
            <a:r>
              <a:rPr lang="ru-RU" sz="2300" i="1" dirty="0" err="1" smtClean="0">
                <a:latin typeface="Times New Roman" pitchFamily="18" charset="0"/>
                <a:cs typeface="Times New Roman" pitchFamily="18" charset="0"/>
              </a:rPr>
              <a:t>адгезионные</a:t>
            </a:r>
            <a:r>
              <a:rPr lang="ru-RU" sz="2300" i="1" dirty="0" smtClean="0">
                <a:latin typeface="Times New Roman" pitchFamily="18" charset="0"/>
                <a:cs typeface="Times New Roman" pitchFamily="18" charset="0"/>
              </a:rPr>
              <a:t> клеточные соединения</a:t>
            </a:r>
            <a:r>
              <a:rPr lang="ru-RU" sz="2300" dirty="0" smtClean="0">
                <a:latin typeface="Times New Roman" pitchFamily="18" charset="0"/>
                <a:cs typeface="Times New Roman" pitchFamily="18" charset="0"/>
              </a:rPr>
              <a:t>, </a:t>
            </a:r>
            <a:r>
              <a:rPr lang="ru-RU" sz="2300" dirty="0" smtClean="0">
                <a:latin typeface="Times New Roman" pitchFamily="18" charset="0"/>
                <a:cs typeface="Times New Roman" pitchFamily="18" charset="0"/>
              </a:rPr>
              <a:t>выполняющие функцию межклеточного </a:t>
            </a:r>
            <a:r>
              <a:rPr lang="ru-RU" sz="2300" dirty="0" smtClean="0">
                <a:latin typeface="Times New Roman" pitchFamily="18" charset="0"/>
                <a:cs typeface="Times New Roman" pitchFamily="18" charset="0"/>
              </a:rPr>
              <a:t>сцепления (десмосома</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полудесмасома</a:t>
            </a:r>
            <a:r>
              <a:rPr lang="ru-RU" sz="2300" dirty="0" smtClean="0">
                <a:latin typeface="Times New Roman" pitchFamily="18" charset="0"/>
                <a:cs typeface="Times New Roman" pitchFamily="18" charset="0"/>
              </a:rPr>
              <a:t>)</a:t>
            </a:r>
            <a:endParaRPr lang="ru-RU" sz="2300" dirty="0" smtClean="0">
              <a:latin typeface="Times New Roman" pitchFamily="18" charset="0"/>
              <a:cs typeface="Times New Roman" pitchFamily="18" charset="0"/>
            </a:endParaRPr>
          </a:p>
          <a:p>
            <a:endParaRPr lang="ru-RU" dirty="0"/>
          </a:p>
        </p:txBody>
      </p:sp>
      <p:pic>
        <p:nvPicPr>
          <p:cNvPr id="2051" name="Picture 3" descr="https://cf2.ppt-online.org/files2/slide/r/rTloXf7t3uxLqCzVZ80mePdSAFnOJkpGKhBERI/slide-47.jpg"/>
          <p:cNvPicPr>
            <a:picLocks noChangeAspect="1" noChangeArrowheads="1"/>
          </p:cNvPicPr>
          <p:nvPr/>
        </p:nvPicPr>
        <p:blipFill>
          <a:blip r:embed="rId2"/>
          <a:srcRect t="30403"/>
          <a:stretch>
            <a:fillRect/>
          </a:stretch>
        </p:blipFill>
        <p:spPr bwMode="auto">
          <a:xfrm>
            <a:off x="4399902" y="1928802"/>
            <a:ext cx="4744098" cy="2473101"/>
          </a:xfrm>
          <a:prstGeom prst="rect">
            <a:avLst/>
          </a:prstGeom>
          <a:noFill/>
        </p:spPr>
      </p:pic>
      <p:pic>
        <p:nvPicPr>
          <p:cNvPr id="2053" name="Picture 5" descr="https://cf.ppt-online.org/files/slide/h/H4QmYIwShgotGk5P0B73nraCxLJV1ulUKMFeZb/slide-20.jpg"/>
          <p:cNvPicPr>
            <a:picLocks noChangeAspect="1" noChangeArrowheads="1"/>
          </p:cNvPicPr>
          <p:nvPr/>
        </p:nvPicPr>
        <p:blipFill>
          <a:blip r:embed="rId3"/>
          <a:srcRect l="12048" t="24097" r="13253" b="18072"/>
          <a:stretch>
            <a:fillRect/>
          </a:stretch>
        </p:blipFill>
        <p:spPr bwMode="auto">
          <a:xfrm>
            <a:off x="0" y="4000504"/>
            <a:ext cx="4429156" cy="2571768"/>
          </a:xfrm>
          <a:prstGeom prst="rect">
            <a:avLst/>
          </a:prstGeom>
          <a:noFill/>
        </p:spPr>
      </p:pic>
      <p:pic>
        <p:nvPicPr>
          <p:cNvPr id="2055" name="Picture 7" descr="https://present5.com/presentation/3/295553817_450457736.pdf-img/295553817_450457736.pdf-51.jpg"/>
          <p:cNvPicPr>
            <a:picLocks noChangeAspect="1" noChangeArrowheads="1"/>
          </p:cNvPicPr>
          <p:nvPr/>
        </p:nvPicPr>
        <p:blipFill>
          <a:blip r:embed="rId4"/>
          <a:srcRect l="4167" t="19445" r="71875" b="47222"/>
          <a:stretch>
            <a:fillRect/>
          </a:stretch>
        </p:blipFill>
        <p:spPr bwMode="auto">
          <a:xfrm>
            <a:off x="1357290" y="2143116"/>
            <a:ext cx="1500198" cy="156542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714379"/>
          </a:xfrm>
        </p:spPr>
        <p:txBody>
          <a:bodyPr>
            <a:normAutofit fontScale="62500" lnSpcReduction="20000"/>
          </a:bodyPr>
          <a:lstStyle/>
          <a:p>
            <a:r>
              <a:rPr lang="ru-RU" dirty="0" smtClean="0">
                <a:latin typeface="Times New Roman" pitchFamily="18" charset="0"/>
                <a:cs typeface="Times New Roman" pitchFamily="18" charset="0"/>
              </a:rPr>
              <a:t>2)</a:t>
            </a:r>
            <a:r>
              <a:rPr lang="ru-RU" i="1" dirty="0" smtClean="0">
                <a:latin typeface="Times New Roman" pitchFamily="18" charset="0"/>
                <a:cs typeface="Times New Roman" pitchFamily="18" charset="0"/>
              </a:rPr>
              <a:t> замыкающие контакты</a:t>
            </a:r>
            <a:r>
              <a:rPr lang="ru-RU" dirty="0" smtClean="0">
                <a:latin typeface="Times New Roman" pitchFamily="18" charset="0"/>
                <a:cs typeface="Times New Roman" pitchFamily="18" charset="0"/>
              </a:rPr>
              <a:t>, функция которых — образование барьера, задерживающего даже малые молекулы (плотный контакт)</a:t>
            </a:r>
            <a:endParaRPr lang="ru-RU" dirty="0"/>
          </a:p>
        </p:txBody>
      </p:sp>
      <p:pic>
        <p:nvPicPr>
          <p:cNvPr id="1027" name="Picture 3" descr="https://studfile.net/html/2706/987/html_Pni3GuwbUa.DACS/img-XdIAfc.jpg"/>
          <p:cNvPicPr>
            <a:picLocks noChangeAspect="1" noChangeArrowheads="1"/>
          </p:cNvPicPr>
          <p:nvPr/>
        </p:nvPicPr>
        <p:blipFill>
          <a:blip r:embed="rId2"/>
          <a:srcRect/>
          <a:stretch>
            <a:fillRect/>
          </a:stretch>
        </p:blipFill>
        <p:spPr bwMode="auto">
          <a:xfrm>
            <a:off x="428596" y="928670"/>
            <a:ext cx="5143536" cy="53876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285728"/>
            <a:ext cx="8501122" cy="646331"/>
          </a:xfrm>
          <a:prstGeom prst="rect">
            <a:avLst/>
          </a:prstGeom>
        </p:spPr>
        <p:txBody>
          <a:bodyPr wrap="square">
            <a:spAutoFit/>
          </a:bodyPr>
          <a:lstStyle/>
          <a:p>
            <a:r>
              <a:rPr lang="ru-RU" dirty="0" smtClean="0">
                <a:latin typeface="Times New Roman" pitchFamily="18" charset="0"/>
                <a:cs typeface="Times New Roman" pitchFamily="18" charset="0"/>
              </a:rPr>
              <a:t>3) </a:t>
            </a:r>
            <a:r>
              <a:rPr lang="ru-RU" i="1" dirty="0" smtClean="0">
                <a:latin typeface="Times New Roman" pitchFamily="18" charset="0"/>
                <a:cs typeface="Times New Roman" pitchFamily="18" charset="0"/>
              </a:rPr>
              <a:t>проводящие (коммуникационные) контакты</a:t>
            </a:r>
            <a:r>
              <a:rPr lang="ru-RU" dirty="0" smtClean="0">
                <a:latin typeface="Times New Roman" pitchFamily="18" charset="0"/>
                <a:cs typeface="Times New Roman" pitchFamily="18" charset="0"/>
              </a:rPr>
              <a:t>, функция которых состоит в передаче сигналов от клетки к клетке (щелевой контакт, синапс).</a:t>
            </a:r>
            <a:endParaRPr lang="ru-RU" dirty="0"/>
          </a:p>
        </p:txBody>
      </p:sp>
      <p:pic>
        <p:nvPicPr>
          <p:cNvPr id="35843" name="Picture 3" descr="https://m.studme.org/htm/img/32/1718/108.png"/>
          <p:cNvPicPr>
            <a:picLocks noChangeAspect="1" noChangeArrowheads="1"/>
          </p:cNvPicPr>
          <p:nvPr/>
        </p:nvPicPr>
        <p:blipFill>
          <a:blip r:embed="rId2"/>
          <a:srcRect/>
          <a:stretch>
            <a:fillRect/>
          </a:stretch>
        </p:blipFill>
        <p:spPr bwMode="auto">
          <a:xfrm>
            <a:off x="0" y="1071546"/>
            <a:ext cx="4894628" cy="4644716"/>
          </a:xfrm>
          <a:prstGeom prst="rect">
            <a:avLst/>
          </a:prstGeom>
          <a:noFill/>
        </p:spPr>
      </p:pic>
      <p:pic>
        <p:nvPicPr>
          <p:cNvPr id="35845" name="Picture 5" descr="https://cf.ppt-online.org/files/slide/n/nTsq3FX9VR07zaKvGpSeIY8DOkPHAj4moEL2Wh/slide-30.jpg"/>
          <p:cNvPicPr>
            <a:picLocks noChangeAspect="1" noChangeArrowheads="1"/>
          </p:cNvPicPr>
          <p:nvPr/>
        </p:nvPicPr>
        <p:blipFill>
          <a:blip r:embed="rId3"/>
          <a:srcRect l="14203" t="27273" r="9532" b="7273"/>
          <a:stretch>
            <a:fillRect/>
          </a:stretch>
        </p:blipFill>
        <p:spPr bwMode="auto">
          <a:xfrm>
            <a:off x="4929190" y="1071546"/>
            <a:ext cx="4000528" cy="2571768"/>
          </a:xfrm>
          <a:prstGeom prst="rect">
            <a:avLst/>
          </a:prstGeom>
          <a:noFill/>
        </p:spPr>
      </p:pic>
      <p:pic>
        <p:nvPicPr>
          <p:cNvPr id="35847" name="Picture 7" descr="https://cf2.ppt-online.org/files2/slide/h/hzn94ZFWVcJBaDrwo7sqPl2vLbEuQ1yg5OSMdNTxjt/slide-12.jpg"/>
          <p:cNvPicPr>
            <a:picLocks noChangeAspect="1" noChangeArrowheads="1"/>
          </p:cNvPicPr>
          <p:nvPr/>
        </p:nvPicPr>
        <p:blipFill>
          <a:blip r:embed="rId4"/>
          <a:srcRect t="25000" b="28333"/>
          <a:stretch>
            <a:fillRect/>
          </a:stretch>
        </p:blipFill>
        <p:spPr bwMode="auto">
          <a:xfrm>
            <a:off x="4929190" y="4000504"/>
            <a:ext cx="4071966" cy="14251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2"/>
            <a:ext cx="8715436" cy="5983311"/>
          </a:xfrm>
        </p:spPr>
        <p:txBody>
          <a:bodyPr>
            <a:normAutofit fontScale="47500" lnSpcReduction="20000"/>
          </a:bodyPr>
          <a:lstStyle/>
          <a:p>
            <a:pPr algn="just" fontAlgn="base"/>
            <a:r>
              <a:rPr lang="ru-RU" sz="3800" dirty="0" smtClean="0">
                <a:latin typeface="Times New Roman" pitchFamily="18" charset="0"/>
                <a:cs typeface="Times New Roman" pitchFamily="18" charset="0"/>
              </a:rPr>
              <a:t>Регуляция жизнедеятельности тканей. В основе регуляции тканей – три системы: нервная, эндокринная и иммунная. Гуморальные факторы, обеспечивающие межклеточное взаимодействие в тканях и их метаболизм, включают в себя разнообразные клеточные метаболиты, гормоны, медиаторы, а также </a:t>
            </a:r>
            <a:r>
              <a:rPr lang="ru-RU" sz="3800" dirty="0" err="1" smtClean="0">
                <a:latin typeface="Times New Roman" pitchFamily="18" charset="0"/>
                <a:cs typeface="Times New Roman" pitchFamily="18" charset="0"/>
              </a:rPr>
              <a:t>цитокины</a:t>
            </a:r>
            <a:r>
              <a:rPr lang="ru-RU" sz="3800" dirty="0" smtClean="0">
                <a:latin typeface="Times New Roman" pitchFamily="18" charset="0"/>
                <a:cs typeface="Times New Roman" pitchFamily="18" charset="0"/>
              </a:rPr>
              <a:t> и </a:t>
            </a:r>
            <a:r>
              <a:rPr lang="ru-RU" sz="3800" dirty="0" err="1" smtClean="0">
                <a:latin typeface="Times New Roman" pitchFamily="18" charset="0"/>
                <a:cs typeface="Times New Roman" pitchFamily="18" charset="0"/>
              </a:rPr>
              <a:t>кейлоны</a:t>
            </a:r>
            <a:r>
              <a:rPr lang="ru-RU" sz="3800" dirty="0" smtClean="0">
                <a:latin typeface="Times New Roman" pitchFamily="18" charset="0"/>
                <a:cs typeface="Times New Roman" pitchFamily="18" charset="0"/>
              </a:rPr>
              <a:t>.</a:t>
            </a:r>
          </a:p>
          <a:p>
            <a:pPr algn="just" fontAlgn="base"/>
            <a:r>
              <a:rPr lang="ru-RU" sz="3800" dirty="0" err="1" smtClean="0">
                <a:latin typeface="Times New Roman" pitchFamily="18" charset="0"/>
                <a:cs typeface="Times New Roman" pitchFamily="18" charset="0"/>
              </a:rPr>
              <a:t>Цитокины</a:t>
            </a:r>
            <a:r>
              <a:rPr lang="ru-RU" sz="3800" i="1" dirty="0" smtClean="0">
                <a:latin typeface="Times New Roman" pitchFamily="18" charset="0"/>
                <a:cs typeface="Times New Roman" pitchFamily="18" charset="0"/>
              </a:rPr>
              <a:t> </a:t>
            </a:r>
            <a:r>
              <a:rPr lang="ru-RU" sz="3800" dirty="0" smtClean="0">
                <a:latin typeface="Times New Roman" pitchFamily="18" charset="0"/>
                <a:cs typeface="Times New Roman" pitchFamily="18" charset="0"/>
              </a:rPr>
              <a:t>являются наиболее универсальным классом внутри- и межтканевых регуляторных веществ. Они представляют собой гликопротеиды, которые в очень низких концентрациях оказывают влияние на реакции клеточного роста, пролиферации и дифференцировки. Действие </a:t>
            </a:r>
            <a:r>
              <a:rPr lang="ru-RU" sz="3800" dirty="0" err="1" smtClean="0">
                <a:latin typeface="Times New Roman" pitchFamily="18" charset="0"/>
                <a:cs typeface="Times New Roman" pitchFamily="18" charset="0"/>
              </a:rPr>
              <a:t>цитокинов</a:t>
            </a:r>
            <a:r>
              <a:rPr lang="ru-RU" sz="3800" dirty="0" smtClean="0">
                <a:latin typeface="Times New Roman" pitchFamily="18" charset="0"/>
                <a:cs typeface="Times New Roman" pitchFamily="18" charset="0"/>
              </a:rPr>
              <a:t> обусловлено наличием рецепторов к ним на плазмолемме клеток-мишеней. Эти вещества переносятся кровью и обладают </a:t>
            </a:r>
            <a:r>
              <a:rPr lang="ru-RU" sz="3800" dirty="0" err="1" smtClean="0">
                <a:latin typeface="Times New Roman" pitchFamily="18" charset="0"/>
                <a:cs typeface="Times New Roman" pitchFamily="18" charset="0"/>
              </a:rPr>
              <a:t>дистантным</a:t>
            </a:r>
            <a:r>
              <a:rPr lang="ru-RU" sz="3800" dirty="0" smtClean="0">
                <a:latin typeface="Times New Roman" pitchFamily="18" charset="0"/>
                <a:cs typeface="Times New Roman" pitchFamily="18" charset="0"/>
              </a:rPr>
              <a:t> (эндокринным) действием, а также распространяются по межклеточному веществу и действуют локально (</a:t>
            </a:r>
            <a:r>
              <a:rPr lang="ru-RU" sz="3800" dirty="0" err="1" smtClean="0">
                <a:latin typeface="Times New Roman" pitchFamily="18" charset="0"/>
                <a:cs typeface="Times New Roman" pitchFamily="18" charset="0"/>
              </a:rPr>
              <a:t>ауто</a:t>
            </a:r>
            <a:r>
              <a:rPr lang="ru-RU" sz="3800" dirty="0" smtClean="0">
                <a:latin typeface="Times New Roman" pitchFamily="18" charset="0"/>
                <a:cs typeface="Times New Roman" pitchFamily="18" charset="0"/>
              </a:rPr>
              <a:t>- или </a:t>
            </a:r>
            <a:r>
              <a:rPr lang="ru-RU" sz="3800" dirty="0" err="1" smtClean="0">
                <a:latin typeface="Times New Roman" pitchFamily="18" charset="0"/>
                <a:cs typeface="Times New Roman" pitchFamily="18" charset="0"/>
              </a:rPr>
              <a:t>паракринно</a:t>
            </a:r>
            <a:r>
              <a:rPr lang="ru-RU" sz="3800" dirty="0" smtClean="0">
                <a:latin typeface="Times New Roman" pitchFamily="18" charset="0"/>
                <a:cs typeface="Times New Roman" pitchFamily="18" charset="0"/>
              </a:rPr>
              <a:t>). Важнейшими </a:t>
            </a:r>
            <a:r>
              <a:rPr lang="ru-RU" sz="3800" dirty="0" err="1" smtClean="0">
                <a:latin typeface="Times New Roman" pitchFamily="18" charset="0"/>
                <a:cs typeface="Times New Roman" pitchFamily="18" charset="0"/>
              </a:rPr>
              <a:t>цитокинами</a:t>
            </a:r>
            <a:r>
              <a:rPr lang="ru-RU" sz="3800" dirty="0" smtClean="0">
                <a:latin typeface="Times New Roman" pitchFamily="18" charset="0"/>
                <a:cs typeface="Times New Roman" pitchFamily="18" charset="0"/>
              </a:rPr>
              <a:t> являются </a:t>
            </a:r>
            <a:r>
              <a:rPr lang="ru-RU" sz="3800" i="1" dirty="0" err="1" smtClean="0">
                <a:latin typeface="Times New Roman" pitchFamily="18" charset="0"/>
                <a:cs typeface="Times New Roman" pitchFamily="18" charset="0"/>
              </a:rPr>
              <a:t>интерлейкины</a:t>
            </a:r>
            <a:r>
              <a:rPr lang="ru-RU" sz="3800" i="1" dirty="0" smtClean="0">
                <a:latin typeface="Times New Roman" pitchFamily="18" charset="0"/>
                <a:cs typeface="Times New Roman" pitchFamily="18" charset="0"/>
              </a:rPr>
              <a:t> </a:t>
            </a:r>
            <a:r>
              <a:rPr lang="ru-RU" sz="3800" dirty="0" smtClean="0">
                <a:latin typeface="Times New Roman" pitchFamily="18" charset="0"/>
                <a:cs typeface="Times New Roman" pitchFamily="18" charset="0"/>
              </a:rPr>
              <a:t>(ИЛ), </a:t>
            </a:r>
            <a:r>
              <a:rPr lang="ru-RU" sz="3800" i="1" dirty="0" smtClean="0">
                <a:latin typeface="Times New Roman" pitchFamily="18" charset="0"/>
                <a:cs typeface="Times New Roman" pitchFamily="18" charset="0"/>
              </a:rPr>
              <a:t>факторы роста</a:t>
            </a:r>
            <a:r>
              <a:rPr lang="ru-RU" sz="3800" dirty="0" smtClean="0">
                <a:latin typeface="Times New Roman" pitchFamily="18" charset="0"/>
                <a:cs typeface="Times New Roman" pitchFamily="18" charset="0"/>
              </a:rPr>
              <a:t>, </a:t>
            </a:r>
            <a:r>
              <a:rPr lang="ru-RU" sz="3800" i="1" dirty="0" err="1" smtClean="0">
                <a:latin typeface="Times New Roman" pitchFamily="18" charset="0"/>
                <a:cs typeface="Times New Roman" pitchFamily="18" charset="0"/>
              </a:rPr>
              <a:t>колониестимулирующие</a:t>
            </a:r>
            <a:r>
              <a:rPr lang="ru-RU" sz="3800" i="1" dirty="0" smtClean="0">
                <a:latin typeface="Times New Roman" pitchFamily="18" charset="0"/>
                <a:cs typeface="Times New Roman" pitchFamily="18" charset="0"/>
              </a:rPr>
              <a:t> факторы</a:t>
            </a:r>
            <a:r>
              <a:rPr lang="ru-RU" sz="3800" dirty="0" smtClean="0">
                <a:latin typeface="Times New Roman" pitchFamily="18" charset="0"/>
                <a:cs typeface="Times New Roman" pitchFamily="18" charset="0"/>
              </a:rPr>
              <a:t> (КСФ), </a:t>
            </a:r>
            <a:r>
              <a:rPr lang="ru-RU" sz="3800" i="1" dirty="0" smtClean="0">
                <a:latin typeface="Times New Roman" pitchFamily="18" charset="0"/>
                <a:cs typeface="Times New Roman" pitchFamily="18" charset="0"/>
              </a:rPr>
              <a:t>фактор некроза опухоли</a:t>
            </a:r>
            <a:r>
              <a:rPr lang="ru-RU" sz="3800" dirty="0" smtClean="0">
                <a:latin typeface="Times New Roman" pitchFamily="18" charset="0"/>
                <a:cs typeface="Times New Roman" pitchFamily="18" charset="0"/>
              </a:rPr>
              <a:t> (ФНО), </a:t>
            </a:r>
            <a:r>
              <a:rPr lang="ru-RU" sz="3800" i="1" dirty="0" smtClean="0">
                <a:latin typeface="Times New Roman" pitchFamily="18" charset="0"/>
                <a:cs typeface="Times New Roman" pitchFamily="18" charset="0"/>
              </a:rPr>
              <a:t>интерферон</a:t>
            </a:r>
            <a:r>
              <a:rPr lang="ru-RU" sz="3800" dirty="0" smtClean="0">
                <a:latin typeface="Times New Roman" pitchFamily="18" charset="0"/>
                <a:cs typeface="Times New Roman" pitchFamily="18" charset="0"/>
              </a:rPr>
              <a:t>. Клетки различных тканей обладают большим количеством рецепторов к разнообразным </a:t>
            </a:r>
            <a:r>
              <a:rPr lang="ru-RU" sz="3800" dirty="0" err="1" smtClean="0">
                <a:latin typeface="Times New Roman" pitchFamily="18" charset="0"/>
                <a:cs typeface="Times New Roman" pitchFamily="18" charset="0"/>
              </a:rPr>
              <a:t>цитокинам</a:t>
            </a:r>
            <a:r>
              <a:rPr lang="ru-RU" sz="3800" dirty="0" smtClean="0">
                <a:latin typeface="Times New Roman" pitchFamily="18" charset="0"/>
                <a:cs typeface="Times New Roman" pitchFamily="18" charset="0"/>
              </a:rPr>
              <a:t> (от 10 до 10000 на клетку), эффекты которых нередко взаимно перекрываются, что обеспечивает высокую надёжность функционирования этой системы внутриклеточной регуляции.</a:t>
            </a:r>
          </a:p>
          <a:p>
            <a:pPr algn="just" fontAlgn="base"/>
            <a:r>
              <a:rPr lang="ru-RU" sz="3800" i="1" dirty="0" err="1" smtClean="0">
                <a:latin typeface="Times New Roman" pitchFamily="18" charset="0"/>
                <a:cs typeface="Times New Roman" pitchFamily="18" charset="0"/>
              </a:rPr>
              <a:t>Кейлоны</a:t>
            </a:r>
            <a:r>
              <a:rPr lang="ru-RU" sz="3800" dirty="0" smtClean="0">
                <a:latin typeface="Times New Roman" pitchFamily="18" charset="0"/>
                <a:cs typeface="Times New Roman" pitchFamily="18" charset="0"/>
              </a:rPr>
              <a:t> – </a:t>
            </a:r>
            <a:r>
              <a:rPr lang="ru-RU" sz="3800" dirty="0" err="1" smtClean="0">
                <a:latin typeface="Times New Roman" pitchFamily="18" charset="0"/>
                <a:cs typeface="Times New Roman" pitchFamily="18" charset="0"/>
              </a:rPr>
              <a:t>гормоноподобные</a:t>
            </a:r>
            <a:r>
              <a:rPr lang="ru-RU" sz="3800" dirty="0" smtClean="0">
                <a:latin typeface="Times New Roman" pitchFamily="18" charset="0"/>
                <a:cs typeface="Times New Roman" pitchFamily="18" charset="0"/>
              </a:rPr>
              <a:t> регуляторы пролиферации клеток: тормозят митозы и стимулируют дифференцировку клеток. </a:t>
            </a:r>
            <a:r>
              <a:rPr lang="ru-RU" sz="3800" dirty="0" err="1" smtClean="0">
                <a:latin typeface="Times New Roman" pitchFamily="18" charset="0"/>
                <a:cs typeface="Times New Roman" pitchFamily="18" charset="0"/>
              </a:rPr>
              <a:t>Кейлоны</a:t>
            </a:r>
            <a:r>
              <a:rPr lang="ru-RU" sz="3800" dirty="0" smtClean="0">
                <a:latin typeface="Times New Roman" pitchFamily="18" charset="0"/>
                <a:cs typeface="Times New Roman" pitchFamily="18" charset="0"/>
              </a:rPr>
              <a:t> действуют по принципу обратной связи: при уменьшении количества зрелых клеток (например, потеря эпидермиса при травме) количество </a:t>
            </a:r>
            <a:r>
              <a:rPr lang="ru-RU" sz="3800" dirty="0" err="1" smtClean="0">
                <a:latin typeface="Times New Roman" pitchFamily="18" charset="0"/>
                <a:cs typeface="Times New Roman" pitchFamily="18" charset="0"/>
              </a:rPr>
              <a:t>кейлонов</a:t>
            </a:r>
            <a:r>
              <a:rPr lang="ru-RU" sz="3800" dirty="0" smtClean="0">
                <a:latin typeface="Times New Roman" pitchFamily="18" charset="0"/>
                <a:cs typeface="Times New Roman" pitchFamily="18" charset="0"/>
              </a:rPr>
              <a:t> уменьшается, а деление малодифференцированных камбиальных клеток усиливается, что проводит к регенерации ткани.</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572560" cy="6143668"/>
          </a:xfrm>
        </p:spPr>
        <p:txBody>
          <a:bodyPr>
            <a:normAutofit/>
          </a:bodyPr>
          <a:lstStyle/>
          <a:p>
            <a:pPr algn="ctr"/>
            <a:r>
              <a:rPr lang="ru-RU" b="1" dirty="0" smtClean="0">
                <a:latin typeface="Times New Roman" pitchFamily="18" charset="0"/>
                <a:cs typeface="Times New Roman" pitchFamily="18" charset="0"/>
              </a:rPr>
              <a:t>Классификация тканей</a:t>
            </a:r>
            <a:r>
              <a:rPr lang="ru-RU" dirty="0" smtClean="0">
                <a:latin typeface="Times New Roman" pitchFamily="18" charset="0"/>
                <a:cs typeface="Times New Roman" pitchFamily="18" charset="0"/>
              </a:rPr>
              <a:t>. В соответствии с </a:t>
            </a:r>
            <a:r>
              <a:rPr lang="ru-RU" i="1" dirty="0" smtClean="0">
                <a:latin typeface="Times New Roman" pitchFamily="18" charset="0"/>
                <a:cs typeface="Times New Roman" pitchFamily="18" charset="0"/>
              </a:rPr>
              <a:t>морфофункциональной классификацией</a:t>
            </a:r>
            <a:r>
              <a:rPr lang="ru-RU" dirty="0" smtClean="0">
                <a:latin typeface="Times New Roman" pitchFamily="18" charset="0"/>
                <a:cs typeface="Times New Roman" pitchFamily="18" charset="0"/>
              </a:rPr>
              <a:t> тканей различают: </a:t>
            </a: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 эпителиальные ткани, </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ткани внутренней среды: соединительные и кроветворные, </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мышечные</a:t>
            </a:r>
          </a:p>
          <a:p>
            <a:pPr algn="ctr"/>
            <a:r>
              <a:rPr lang="ru-RU"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 нервную ткань.</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43998" cy="6429420"/>
          </a:xfrm>
        </p:spPr>
        <p:txBody>
          <a:bodyPr>
            <a:normAutofit fontScale="92500" lnSpcReduction="20000"/>
          </a:bodyPr>
          <a:lstStyle/>
          <a:p>
            <a:pPr algn="just"/>
            <a:r>
              <a:rPr lang="ru-RU" sz="2400" dirty="0" smtClean="0">
                <a:latin typeface="Times New Roman" pitchFamily="18" charset="0"/>
                <a:cs typeface="Times New Roman" pitchFamily="18" charset="0"/>
              </a:rPr>
              <a:t>Система </a:t>
            </a:r>
            <a:r>
              <a:rPr lang="ru-RU" sz="2400" dirty="0" smtClean="0">
                <a:latin typeface="Times New Roman" pitchFamily="18" charset="0"/>
                <a:cs typeface="Times New Roman" pitchFamily="18" charset="0"/>
              </a:rPr>
              <a:t>гистологических элементов конструируется, обновляется и функционирует лишь при условии их взаимного узнавания, образования контактов между ними и информационных взаимоотношений, т.е. множества процессов, объединяемых термином межклеточные </a:t>
            </a:r>
            <a:r>
              <a:rPr lang="ru-RU" sz="2400" dirty="0" smtClean="0">
                <a:latin typeface="Times New Roman" pitchFamily="18" charset="0"/>
                <a:cs typeface="Times New Roman" pitchFamily="18" charset="0"/>
              </a:rPr>
              <a:t>взаимодействия.</a:t>
            </a:r>
          </a:p>
          <a:p>
            <a:pPr algn="just"/>
            <a:r>
              <a:rPr lang="ru-RU" sz="2400" dirty="0" smtClean="0">
                <a:latin typeface="Times New Roman" pitchFamily="18" charset="0"/>
                <a:cs typeface="Times New Roman" pitchFamily="18" charset="0"/>
              </a:rPr>
              <a:t>Структурно-функциональные единицы, образующие ткани, –</a:t>
            </a:r>
            <a:r>
              <a:rPr lang="ru-RU" sz="2400" dirty="0" smtClean="0">
                <a:latin typeface="Times New Roman" pitchFamily="18" charset="0"/>
                <a:cs typeface="Times New Roman" pitchFamily="18" charset="0"/>
              </a:rPr>
              <a:t>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гистологические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элементы</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Клетка</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главная </a:t>
            </a:r>
            <a:r>
              <a:rPr lang="ru-RU" sz="2400" dirty="0" err="1" smtClean="0">
                <a:latin typeface="Times New Roman" pitchFamily="18" charset="0"/>
                <a:cs typeface="Times New Roman" pitchFamily="18" charset="0"/>
              </a:rPr>
              <a:t>тканеобразующая</a:t>
            </a:r>
            <a:r>
              <a:rPr lang="ru-RU" sz="2400" dirty="0" smtClean="0">
                <a:latin typeface="Times New Roman" pitchFamily="18" charset="0"/>
                <a:cs typeface="Times New Roman" pitchFamily="18" charset="0"/>
              </a:rPr>
              <a:t> единица. </a:t>
            </a:r>
            <a:r>
              <a:rPr lang="ru-RU" sz="2400" b="1" dirty="0" smtClean="0">
                <a:latin typeface="Times New Roman" pitchFamily="18" charset="0"/>
                <a:cs typeface="Times New Roman" pitchFamily="18" charset="0"/>
              </a:rPr>
              <a:t>Другие</a:t>
            </a:r>
            <a:r>
              <a:rPr lang="ru-RU" sz="2400" dirty="0" smtClean="0">
                <a:latin typeface="Times New Roman" pitchFamily="18" charset="0"/>
                <a:cs typeface="Times New Roman" pitchFamily="18" charset="0"/>
              </a:rPr>
              <a:t> гистологические элементы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симпласт</a:t>
            </a:r>
            <a:r>
              <a:rPr lang="ru-RU" sz="2400" dirty="0" smtClean="0">
                <a:latin typeface="Times New Roman" pitchFamily="18" charset="0"/>
                <a:cs typeface="Times New Roman" pitchFamily="18" charset="0"/>
              </a:rPr>
              <a:t>, синцитий, компоненты </a:t>
            </a:r>
            <a:r>
              <a:rPr lang="ru-RU" sz="2400" dirty="0" smtClean="0">
                <a:latin typeface="Times New Roman" pitchFamily="18" charset="0"/>
                <a:cs typeface="Times New Roman" pitchFamily="18" charset="0"/>
              </a:rPr>
              <a:t>матрикса (межклеточное вещество) – производные </a:t>
            </a:r>
            <a:r>
              <a:rPr lang="ru-RU" sz="2400" dirty="0" smtClean="0">
                <a:latin typeface="Times New Roman" pitchFamily="18" charset="0"/>
                <a:cs typeface="Times New Roman" pitchFamily="18" charset="0"/>
              </a:rPr>
              <a:t>клетки</a:t>
            </a:r>
            <a:r>
              <a:rPr lang="ru-RU" sz="2400" dirty="0" smtClean="0">
                <a:latin typeface="Times New Roman" pitchFamily="18" charset="0"/>
                <a:cs typeface="Times New Roman" pitchFamily="18" charset="0"/>
              </a:rPr>
              <a:t>.</a:t>
            </a:r>
          </a:p>
          <a:p>
            <a:pPr algn="just"/>
            <a:r>
              <a:rPr lang="ru-RU" sz="2400" b="1" dirty="0" smtClean="0">
                <a:latin typeface="Times New Roman" pitchFamily="18" charset="0"/>
                <a:cs typeface="Times New Roman" pitchFamily="18" charset="0"/>
              </a:rPr>
              <a:t>Системный принцип</a:t>
            </a:r>
            <a:r>
              <a:rPr lang="ru-RU" sz="2400" dirty="0" smtClean="0">
                <a:latin typeface="Times New Roman" pitchFamily="18" charset="0"/>
                <a:cs typeface="Times New Roman" pitchFamily="18" charset="0"/>
              </a:rPr>
              <a:t> организации тканей проявляется в том, что каждая ткань представляет собой систему (</a:t>
            </a:r>
            <a:r>
              <a:rPr lang="ru-RU" sz="2400" i="1" dirty="0" smtClean="0">
                <a:latin typeface="Times New Roman" pitchFamily="18" charset="0"/>
                <a:cs typeface="Times New Roman" pitchFamily="18" charset="0"/>
              </a:rPr>
              <a:t>а не простую сумму</a:t>
            </a:r>
            <a:r>
              <a:rPr lang="ru-RU" sz="2400" dirty="0" smtClean="0">
                <a:latin typeface="Times New Roman" pitchFamily="18" charset="0"/>
                <a:cs typeface="Times New Roman" pitchFamily="18" charset="0"/>
              </a:rPr>
              <a:t>) клеток и их производных, поэтому она характеризуется рядом свойств, которые отсутствуют у отдельных клеток. </a:t>
            </a:r>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Вместе </a:t>
            </a:r>
            <a:r>
              <a:rPr lang="ru-RU" sz="2400" dirty="0" smtClean="0">
                <a:latin typeface="Times New Roman" pitchFamily="18" charset="0"/>
                <a:cs typeface="Times New Roman" pitchFamily="18" charset="0"/>
              </a:rPr>
              <a:t>с тем, сами </a:t>
            </a:r>
            <a:r>
              <a:rPr lang="ru-RU" sz="2400" b="1" dirty="0" smtClean="0">
                <a:latin typeface="Times New Roman" pitchFamily="18" charset="0"/>
                <a:cs typeface="Times New Roman" pitchFamily="18" charset="0"/>
              </a:rPr>
              <a:t>ткани входят в качестве элементов</a:t>
            </a:r>
            <a:r>
              <a:rPr lang="ru-RU" sz="2400" dirty="0" smtClean="0">
                <a:latin typeface="Times New Roman" pitchFamily="18" charset="0"/>
                <a:cs typeface="Times New Roman" pitchFamily="18" charset="0"/>
              </a:rPr>
              <a:t> в системы более высокого уровня — органы, обладающие признаками, которыми не располагают отдельные ткани. Между тканевым и органным уровнями в ряде случаев выделяют уровень морфофункциональных единиц — мельчайших повторяющихся </a:t>
            </a:r>
            <a:r>
              <a:rPr lang="ru-RU" sz="2400" b="1" dirty="0" smtClean="0">
                <a:latin typeface="Times New Roman" pitchFamily="18" charset="0"/>
                <a:cs typeface="Times New Roman" pitchFamily="18" charset="0"/>
              </a:rPr>
              <a:t>структурных образований органа</a:t>
            </a:r>
            <a:r>
              <a:rPr lang="ru-RU" sz="2400" dirty="0" smtClean="0">
                <a:latin typeface="Times New Roman" pitchFamily="18" charset="0"/>
                <a:cs typeface="Times New Roman" pitchFamily="18" charset="0"/>
              </a:rPr>
              <a:t>, выполняющих его функцию (например, нефрон, фолликул щитовидной железы или печеночная долька).</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Максим\Desktop\лекции 2020\Цитология и гистология\ЦиТ.jpg"/>
          <p:cNvPicPr>
            <a:picLocks noGrp="1" noChangeAspect="1" noChangeArrowheads="1"/>
          </p:cNvPicPr>
          <p:nvPr>
            <p:ph idx="1"/>
          </p:nvPr>
        </p:nvPicPr>
        <p:blipFill>
          <a:blip r:embed="rId2"/>
          <a:srcRect/>
          <a:stretch>
            <a:fillRect/>
          </a:stretch>
        </p:blipFill>
        <p:spPr bwMode="auto">
          <a:xfrm>
            <a:off x="357188" y="843855"/>
            <a:ext cx="8501062" cy="531316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7"/>
            <a:ext cx="8229600" cy="1285884"/>
          </a:xfrm>
        </p:spPr>
        <p:txBody>
          <a:bodyPr>
            <a:normAutofit/>
          </a:bodyPr>
          <a:lstStyle/>
          <a:p>
            <a:pPr algn="just"/>
            <a:r>
              <a:rPr lang="ru-RU" sz="2000" i="1" dirty="0" err="1" smtClean="0">
                <a:latin typeface="Times New Roman" pitchFamily="18" charset="0"/>
                <a:cs typeface="Times New Roman" pitchFamily="18" charset="0"/>
              </a:rPr>
              <a:t>Постклеточные</a:t>
            </a:r>
            <a:r>
              <a:rPr lang="ru-RU" sz="2000" i="1" dirty="0" smtClean="0">
                <a:latin typeface="Times New Roman" pitchFamily="18" charset="0"/>
                <a:cs typeface="Times New Roman" pitchFamily="18" charset="0"/>
              </a:rPr>
              <a:t> структуры</a:t>
            </a:r>
            <a:r>
              <a:rPr lang="ru-RU" sz="2000" dirty="0" smtClean="0">
                <a:latin typeface="Times New Roman" pitchFamily="18" charset="0"/>
                <a:cs typeface="Times New Roman" pitchFamily="18" charset="0"/>
              </a:rPr>
              <a:t>, в которых утеряны важнейшие для клеток признаки (ядро, органоиды), например: эритроциты, роговые чешуйки эпидермиса, а также </a:t>
            </a:r>
            <a:r>
              <a:rPr lang="ru-RU" sz="2000" dirty="0" smtClean="0">
                <a:latin typeface="Times New Roman" pitchFamily="18" charset="0"/>
                <a:cs typeface="Times New Roman" pitchFamily="18" charset="0"/>
              </a:rPr>
              <a:t>тромбоциты.</a:t>
            </a:r>
            <a:endParaRPr lang="ru-RU" sz="2000" dirty="0">
              <a:latin typeface="Times New Roman" pitchFamily="18" charset="0"/>
              <a:cs typeface="Times New Roman" pitchFamily="18" charset="0"/>
            </a:endParaRPr>
          </a:p>
        </p:txBody>
      </p:sp>
      <p:pic>
        <p:nvPicPr>
          <p:cNvPr id="17410" name="Picture 2" descr="https://cf.ppt-online.org/files/slide/c/cQSeO1NxBTulGbF86qMhZKJr4W9CzD2yA7dXIg/slide-9.jpg"/>
          <p:cNvPicPr>
            <a:picLocks noChangeAspect="1" noChangeArrowheads="1"/>
          </p:cNvPicPr>
          <p:nvPr/>
        </p:nvPicPr>
        <p:blipFill>
          <a:blip r:embed="rId2"/>
          <a:srcRect t="15502"/>
          <a:stretch>
            <a:fillRect/>
          </a:stretch>
        </p:blipFill>
        <p:spPr bwMode="auto">
          <a:xfrm>
            <a:off x="1643042" y="1785926"/>
            <a:ext cx="6152400" cy="38939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7"/>
            <a:ext cx="8229600" cy="1357322"/>
          </a:xfrm>
        </p:spPr>
        <p:txBody>
          <a:bodyPr>
            <a:normAutofit/>
          </a:bodyPr>
          <a:lstStyle/>
          <a:p>
            <a:pPr algn="just"/>
            <a:r>
              <a:rPr lang="ru-RU" sz="2000" i="1" dirty="0" err="1" smtClean="0">
                <a:latin typeface="Times New Roman" pitchFamily="18" charset="0"/>
                <a:cs typeface="Times New Roman" pitchFamily="18" charset="0"/>
              </a:rPr>
              <a:t>Симпласты</a:t>
            </a:r>
            <a:r>
              <a:rPr lang="ru-RU" sz="2000" dirty="0" smtClean="0">
                <a:latin typeface="Times New Roman" pitchFamily="18" charset="0"/>
                <a:cs typeface="Times New Roman" pitchFamily="18" charset="0"/>
              </a:rPr>
              <a:t> – структуры, образованные в результате слияния отдельных клеток в единую цитоплазматическую массу с множеством ядер и общей плазмолеммой, например: волокно скелетной мышечной ткани, </a:t>
            </a:r>
            <a:r>
              <a:rPr lang="ru-RU" sz="2000" dirty="0" smtClean="0">
                <a:latin typeface="Times New Roman" pitchFamily="18" charset="0"/>
                <a:cs typeface="Times New Roman" pitchFamily="18" charset="0"/>
              </a:rPr>
              <a:t>остеокласт.</a:t>
            </a:r>
            <a:endParaRPr lang="ru-RU" sz="2000" dirty="0">
              <a:latin typeface="Times New Roman" pitchFamily="18" charset="0"/>
              <a:cs typeface="Times New Roman" pitchFamily="18" charset="0"/>
            </a:endParaRPr>
          </a:p>
        </p:txBody>
      </p:sp>
      <p:pic>
        <p:nvPicPr>
          <p:cNvPr id="16386" name="Picture 2" descr="https://topuch.ru/nazvanie-fotografii/6642_html_m5f731ba8.jpg"/>
          <p:cNvPicPr>
            <a:picLocks noChangeAspect="1" noChangeArrowheads="1"/>
          </p:cNvPicPr>
          <p:nvPr/>
        </p:nvPicPr>
        <p:blipFill>
          <a:blip r:embed="rId2"/>
          <a:srcRect/>
          <a:stretch>
            <a:fillRect/>
          </a:stretch>
        </p:blipFill>
        <p:spPr bwMode="auto">
          <a:xfrm>
            <a:off x="1571604" y="1857364"/>
            <a:ext cx="6691306" cy="44748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1328734"/>
          </a:xfrm>
        </p:spPr>
        <p:txBody>
          <a:bodyPr>
            <a:normAutofit/>
          </a:bodyPr>
          <a:lstStyle/>
          <a:p>
            <a:r>
              <a:rPr lang="ru-RU" sz="2000" i="1" dirty="0" smtClean="0">
                <a:latin typeface="Times New Roman" pitchFamily="18" charset="0"/>
                <a:cs typeface="Times New Roman" pitchFamily="18" charset="0"/>
              </a:rPr>
              <a:t>Синцитий</a:t>
            </a:r>
            <a:r>
              <a:rPr lang="ru-RU" sz="2000" dirty="0" smtClean="0">
                <a:latin typeface="Times New Roman" pitchFamily="18" charset="0"/>
                <a:cs typeface="Times New Roman" pitchFamily="18" charset="0"/>
              </a:rPr>
              <a:t> – структуры, состоящие из клеток, объединенных в единую сеть цитоплазматическими мостиками вследствие неполного разделения, например: </a:t>
            </a:r>
            <a:r>
              <a:rPr lang="ru-RU" sz="2000" dirty="0" err="1" smtClean="0">
                <a:latin typeface="Times New Roman" pitchFamily="18" charset="0"/>
                <a:cs typeface="Times New Roman" pitchFamily="18" charset="0"/>
              </a:rPr>
              <a:t>миокардиоциты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ретикулоциты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5363" name="Picture 3" descr="http://www.5y.ru/img/B5361p138-a1.jpg"/>
          <p:cNvPicPr>
            <a:picLocks noChangeAspect="1" noChangeArrowheads="1"/>
          </p:cNvPicPr>
          <p:nvPr/>
        </p:nvPicPr>
        <p:blipFill>
          <a:blip r:embed="rId2"/>
          <a:srcRect/>
          <a:stretch>
            <a:fillRect/>
          </a:stretch>
        </p:blipFill>
        <p:spPr bwMode="auto">
          <a:xfrm>
            <a:off x="4500562" y="1857364"/>
            <a:ext cx="4450617" cy="3038467"/>
          </a:xfrm>
          <a:prstGeom prst="rect">
            <a:avLst/>
          </a:prstGeom>
          <a:noFill/>
        </p:spPr>
      </p:pic>
      <p:pic>
        <p:nvPicPr>
          <p:cNvPr id="15366" name="Picture 6"/>
          <p:cNvPicPr>
            <a:picLocks noChangeAspect="1" noChangeArrowheads="1"/>
          </p:cNvPicPr>
          <p:nvPr/>
        </p:nvPicPr>
        <p:blipFill>
          <a:blip r:embed="rId3"/>
          <a:srcRect l="17541" t="14033" r="67110" b="43867"/>
          <a:stretch>
            <a:fillRect/>
          </a:stretch>
        </p:blipFill>
        <p:spPr bwMode="auto">
          <a:xfrm>
            <a:off x="500034" y="1357298"/>
            <a:ext cx="2928958" cy="5021071"/>
          </a:xfrm>
          <a:prstGeom prst="rect">
            <a:avLst/>
          </a:prstGeom>
          <a:noFill/>
          <a:ln w="9525">
            <a:noFill/>
            <a:miter lim="800000"/>
            <a:headEnd/>
            <a:tailEnd/>
          </a:ln>
          <a:effectLst/>
        </p:spPr>
      </p:pic>
      <p:sp>
        <p:nvSpPr>
          <p:cNvPr id="9" name="Прямоугольник 8"/>
          <p:cNvSpPr/>
          <p:nvPr/>
        </p:nvSpPr>
        <p:spPr>
          <a:xfrm>
            <a:off x="3929058" y="5286388"/>
            <a:ext cx="4572000" cy="1384995"/>
          </a:xfrm>
          <a:prstGeom prst="rect">
            <a:avLst/>
          </a:prstGeom>
        </p:spPr>
        <p:txBody>
          <a:bodyPr>
            <a:spAutoFit/>
          </a:bodyPr>
          <a:lstStyle/>
          <a:p>
            <a:pPr algn="just"/>
            <a:r>
              <a:rPr lang="ru-RU" sz="1400" b="1" dirty="0" smtClean="0">
                <a:latin typeface="Times New Roman" pitchFamily="18" charset="0"/>
                <a:cs typeface="Times New Roman" pitchFamily="18" charset="0"/>
              </a:rPr>
              <a:t>Функциональный синцитий</a:t>
            </a:r>
            <a:r>
              <a:rPr lang="ru-RU" sz="1400" dirty="0" smtClean="0">
                <a:latin typeface="Times New Roman" pitchFamily="18" charset="0"/>
                <a:cs typeface="Times New Roman" pitchFamily="18" charset="0"/>
              </a:rPr>
              <a:t>. Этот термин применяют по отношению к гистологическим элементам, связанным щелевыми контактами, что позволяет всей совокупности клеток функционировать как единое целое (например, рабочие </a:t>
            </a:r>
            <a:r>
              <a:rPr lang="ru-RU" sz="1400" dirty="0" err="1" smtClean="0">
                <a:latin typeface="Times New Roman" pitchFamily="18" charset="0"/>
                <a:cs typeface="Times New Roman" pitchFamily="18" charset="0"/>
              </a:rPr>
              <a:t>кардиомиоциты</a:t>
            </a:r>
            <a:r>
              <a:rPr lang="ru-RU" sz="1400" dirty="0" smtClean="0">
                <a:latin typeface="Times New Roman" pitchFamily="18" charset="0"/>
                <a:cs typeface="Times New Roman" pitchFamily="18" charset="0"/>
              </a:rPr>
              <a:t> объединены в </a:t>
            </a:r>
            <a:r>
              <a:rPr lang="ru-RU" sz="1400" dirty="0" err="1" smtClean="0">
                <a:latin typeface="Times New Roman" pitchFamily="18" charset="0"/>
                <a:cs typeface="Times New Roman" pitchFamily="18" charset="0"/>
              </a:rPr>
              <a:t>анастомозирующую</a:t>
            </a:r>
            <a:r>
              <a:rPr lang="ru-RU" sz="1400" dirty="0" smtClean="0">
                <a:latin typeface="Times New Roman" pitchFamily="18" charset="0"/>
                <a:cs typeface="Times New Roman" pitchFamily="18" charset="0"/>
              </a:rPr>
              <a:t> сеть т.н. волокон).</a:t>
            </a:r>
            <a:endParaRPr lang="ru-RU" sz="1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5"/>
            <a:ext cx="8229600" cy="2928958"/>
          </a:xfrm>
        </p:spPr>
        <p:txBody>
          <a:bodyPr>
            <a:normAutofit/>
          </a:bodyPr>
          <a:lstStyle/>
          <a:p>
            <a:pPr algn="just"/>
            <a:r>
              <a:rPr lang="ru-RU" sz="1800" i="1" dirty="0" smtClean="0">
                <a:latin typeface="Times New Roman" pitchFamily="18" charset="0"/>
                <a:cs typeface="Times New Roman" pitchFamily="18" charset="0"/>
              </a:rPr>
              <a:t>Аморфное (основное) вещество –</a:t>
            </a:r>
            <a:r>
              <a:rPr lang="ru-RU" sz="1800" dirty="0" smtClean="0">
                <a:latin typeface="Times New Roman" pitchFamily="18" charset="0"/>
                <a:cs typeface="Times New Roman" pitchFamily="18" charset="0"/>
              </a:rPr>
              <a:t> представлено бесструктурным скоплением органических (гликопротеины, </a:t>
            </a:r>
            <a:r>
              <a:rPr lang="ru-RU" sz="1800" dirty="0" err="1" smtClean="0">
                <a:latin typeface="Times New Roman" pitchFamily="18" charset="0"/>
                <a:cs typeface="Times New Roman" pitchFamily="18" charset="0"/>
              </a:rPr>
              <a:t>гликозоаминогликаны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протеогликаны</a:t>
            </a:r>
            <a:r>
              <a:rPr lang="ru-RU" sz="1800" dirty="0" smtClean="0">
                <a:latin typeface="Times New Roman" pitchFamily="18" charset="0"/>
                <a:cs typeface="Times New Roman" pitchFamily="18" charset="0"/>
              </a:rPr>
              <a:t>) и неорганических (соли) веществ, находящихся между клетками ткани в жидком, гелеобразном или твердом, иногда  кристаллизованном состоянии (основное вещество костной ткани</a:t>
            </a:r>
            <a:r>
              <a:rPr lang="ru-RU" sz="1800" dirty="0" smtClean="0">
                <a:latin typeface="Times New Roman" pitchFamily="18" charset="0"/>
                <a:cs typeface="Times New Roman" pitchFamily="18" charset="0"/>
              </a:rPr>
              <a:t>).</a:t>
            </a:r>
          </a:p>
          <a:p>
            <a:pPr algn="just"/>
            <a:r>
              <a:rPr lang="ru-RU" sz="1800" i="1" dirty="0" smtClean="0">
                <a:latin typeface="Times New Roman" pitchFamily="18" charset="0"/>
                <a:cs typeface="Times New Roman" pitchFamily="18" charset="0"/>
              </a:rPr>
              <a:t>Волокна</a:t>
            </a:r>
            <a:r>
              <a:rPr lang="ru-RU" sz="1800"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состоят из фибриллярных белков (эластин, различные виды коллагена), часто образующих в аморфном веществе пучки разной толщины. Среди них различают: </a:t>
            </a:r>
            <a:r>
              <a:rPr lang="ru-RU" sz="1800" i="1" dirty="0" smtClean="0">
                <a:latin typeface="Times New Roman" pitchFamily="18" charset="0"/>
                <a:cs typeface="Times New Roman" pitchFamily="18" charset="0"/>
              </a:rPr>
              <a:t>1) </a:t>
            </a:r>
            <a:r>
              <a:rPr lang="ru-RU" sz="1800" i="1" dirty="0" err="1" smtClean="0">
                <a:latin typeface="Times New Roman" pitchFamily="18" charset="0"/>
                <a:cs typeface="Times New Roman" pitchFamily="18" charset="0"/>
              </a:rPr>
              <a:t>коллагеновые</a:t>
            </a:r>
            <a:r>
              <a:rPr lang="ru-RU" sz="1800" i="1" dirty="0" smtClean="0">
                <a:latin typeface="Times New Roman" pitchFamily="18" charset="0"/>
                <a:cs typeface="Times New Roman" pitchFamily="18" charset="0"/>
              </a:rPr>
              <a:t>, 2) ретикулярные и 3) эластические волокна</a:t>
            </a:r>
            <a:r>
              <a:rPr lang="ru-RU" sz="1800" dirty="0" smtClean="0">
                <a:latin typeface="Times New Roman" pitchFamily="18" charset="0"/>
                <a:cs typeface="Times New Roman" pitchFamily="18" charset="0"/>
              </a:rPr>
              <a:t>. Фибриллярные белки участвуют также в формировании капсул клеток (хрящи, кости) и базальных мембран (эпителии)</a:t>
            </a:r>
            <a:endParaRPr lang="ru-RU" sz="1800" dirty="0">
              <a:latin typeface="Times New Roman" pitchFamily="18" charset="0"/>
              <a:cs typeface="Times New Roman" pitchFamily="18" charset="0"/>
            </a:endParaRPr>
          </a:p>
        </p:txBody>
      </p:sp>
      <p:sp>
        <p:nvSpPr>
          <p:cNvPr id="14338" name="AutoShape 2" descr="https://images.fineartamerica.com/images-medium-large-5/4-areolar-connective-tissue-lm-science-stock-photography.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39" name="Picture 3"/>
          <p:cNvPicPr>
            <a:picLocks noChangeAspect="1" noChangeArrowheads="1"/>
          </p:cNvPicPr>
          <p:nvPr/>
        </p:nvPicPr>
        <p:blipFill>
          <a:blip r:embed="rId2"/>
          <a:srcRect l="8771" t="14047" r="36412" b="29820"/>
          <a:stretch>
            <a:fillRect/>
          </a:stretch>
        </p:blipFill>
        <p:spPr bwMode="auto">
          <a:xfrm>
            <a:off x="642910" y="3429000"/>
            <a:ext cx="3571900" cy="2286016"/>
          </a:xfrm>
          <a:prstGeom prst="rect">
            <a:avLst/>
          </a:prstGeom>
          <a:noFill/>
          <a:ln w="9525">
            <a:noFill/>
            <a:miter lim="800000"/>
            <a:headEnd/>
            <a:tailEnd/>
          </a:ln>
          <a:effectLst/>
        </p:spPr>
      </p:pic>
      <p:pic>
        <p:nvPicPr>
          <p:cNvPr id="14340" name="Picture 4" descr="C:\Users\Максим\Desktop\лекции 2020\Цитология и гистология\kollagen_sintez.jpg"/>
          <p:cNvPicPr>
            <a:picLocks noChangeAspect="1" noChangeArrowheads="1"/>
          </p:cNvPicPr>
          <p:nvPr/>
        </p:nvPicPr>
        <p:blipFill>
          <a:blip r:embed="rId3"/>
          <a:srcRect/>
          <a:stretch>
            <a:fillRect/>
          </a:stretch>
        </p:blipFill>
        <p:spPr bwMode="auto">
          <a:xfrm>
            <a:off x="4357686" y="3429000"/>
            <a:ext cx="4216101" cy="26797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sitekid.ru/imgn/138/49.jpg"/>
          <p:cNvPicPr>
            <a:picLocks noChangeAspect="1" noChangeArrowheads="1"/>
          </p:cNvPicPr>
          <p:nvPr/>
        </p:nvPicPr>
        <p:blipFill>
          <a:blip r:embed="rId2"/>
          <a:srcRect/>
          <a:stretch>
            <a:fillRect/>
          </a:stretch>
        </p:blipFill>
        <p:spPr bwMode="auto">
          <a:xfrm>
            <a:off x="428596" y="785794"/>
            <a:ext cx="3929090" cy="5494927"/>
          </a:xfrm>
          <a:prstGeom prst="rect">
            <a:avLst/>
          </a:prstGeom>
          <a:noFill/>
        </p:spPr>
      </p:pic>
      <p:pic>
        <p:nvPicPr>
          <p:cNvPr id="34822" name="Picture 6" descr="http://www.licey.net/bio/img/zoology/trematoda1.png"/>
          <p:cNvPicPr>
            <a:picLocks noChangeAspect="1" noChangeArrowheads="1"/>
          </p:cNvPicPr>
          <p:nvPr/>
        </p:nvPicPr>
        <p:blipFill>
          <a:blip r:embed="rId3"/>
          <a:srcRect/>
          <a:stretch>
            <a:fillRect/>
          </a:stretch>
        </p:blipFill>
        <p:spPr bwMode="auto">
          <a:xfrm>
            <a:off x="5429256" y="2000240"/>
            <a:ext cx="2571768" cy="345902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637</Words>
  <PresentationFormat>Экран (4:3)</PresentationFormat>
  <Paragraphs>61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ТКАНИ ОБЩАЯ ХАРАКТЕРИСТИКА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ТКАНИ ОБЩАЯ ХАРАКТЕРИСТИКА</dc:title>
  <dc:creator>Максим</dc:creator>
  <cp:lastModifiedBy>Максим</cp:lastModifiedBy>
  <cp:revision>20</cp:revision>
  <dcterms:created xsi:type="dcterms:W3CDTF">2020-12-16T17:02:44Z</dcterms:created>
  <dcterms:modified xsi:type="dcterms:W3CDTF">2020-12-16T20:20:36Z</dcterms:modified>
</cp:coreProperties>
</file>