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73" r:id="rId10"/>
    <p:sldId id="265" r:id="rId11"/>
    <p:sldId id="266" r:id="rId12"/>
    <p:sldId id="274" r:id="rId13"/>
    <p:sldId id="275" r:id="rId14"/>
    <p:sldId id="267" r:id="rId15"/>
    <p:sldId id="268" r:id="rId16"/>
    <p:sldId id="269" r:id="rId17"/>
    <p:sldId id="271" r:id="rId18"/>
    <p:sldId id="272" r:id="rId19"/>
    <p:sldId id="276" r:id="rId20"/>
    <p:sldId id="277" r:id="rId21"/>
    <p:sldId id="278" r:id="rId22"/>
    <p:sldId id="279" r:id="rId23"/>
    <p:sldId id="280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1565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5800" y="1346947"/>
            <a:ext cx="7772400" cy="80683"/>
          </a:xfrm>
          <a:prstGeom prst="rect">
            <a:avLst/>
          </a:prstGeom>
          <a:blipFill dpi="0" rotWithShape="1">
            <a:blip r:embed="rId2" cstate="print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685800" y="4282763"/>
            <a:ext cx="7772400" cy="80683"/>
          </a:xfrm>
          <a:prstGeom prst="rect">
            <a:avLst/>
          </a:prstGeom>
          <a:blipFill dpi="0" rotWithShape="1">
            <a:blip r:embed="rId2" cstate="print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685800" y="1484779"/>
            <a:ext cx="7772400" cy="2743200"/>
          </a:xfrm>
          <a:prstGeom prst="rect">
            <a:avLst/>
          </a:prstGeom>
          <a:blipFill dpi="0" rotWithShape="1">
            <a:blip r:embed="rId2" cstate="print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>
            <a:grpSpLocks noChangeAspect="1"/>
          </p:cNvGrpSpPr>
          <p:nvPr/>
        </p:nvGrpSpPr>
        <p:grpSpPr>
          <a:xfrm>
            <a:off x="7234780" y="4107023"/>
            <a:ext cx="914400" cy="914400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 cstate="print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8670" y="1432223"/>
            <a:ext cx="759333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6400" b="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2386" y="4389120"/>
            <a:ext cx="5918454" cy="1069848"/>
          </a:xfrm>
        </p:spPr>
        <p:txBody>
          <a:bodyPr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29FC6-D8AD-4425-A9C1-F0AF1A64CEFD}" type="datetimeFigureOut">
              <a:rPr lang="ru-RU" smtClean="0"/>
              <a:pPr/>
              <a:t>23.10.2022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12805" y="6272785"/>
            <a:ext cx="4745736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44280" y="4227195"/>
            <a:ext cx="895401" cy="640080"/>
          </a:xfrm>
        </p:spPr>
        <p:txBody>
          <a:bodyPr/>
          <a:lstStyle>
            <a:lvl1pPr>
              <a:defRPr sz="2800" b="1"/>
            </a:lvl1pPr>
          </a:lstStyle>
          <a:p>
            <a:fld id="{74639C25-4AF0-48D9-91AD-C1E5B0AC2F0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17614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29FC6-D8AD-4425-A9C1-F0AF1A64CEFD}" type="datetimeFigureOut">
              <a:rPr lang="ru-RU" smtClean="0"/>
              <a:pPr/>
              <a:t>23.10.2022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39C25-4AF0-48D9-91AD-C1E5B0AC2F0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82654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533400"/>
            <a:ext cx="1914525" cy="5638800"/>
          </a:xfrm>
        </p:spPr>
        <p:txBody>
          <a:bodyPr vert="eaVert"/>
          <a:lstStyle>
            <a:lvl1pPr>
              <a:defRPr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533400"/>
            <a:ext cx="5629275" cy="56388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29FC6-D8AD-4425-A9C1-F0AF1A64CEFD}" type="datetimeFigureOut">
              <a:rPr lang="ru-RU" smtClean="0"/>
              <a:pPr/>
              <a:t>23.10.2022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39C25-4AF0-48D9-91AD-C1E5B0AC2F0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98122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29FC6-D8AD-4425-A9C1-F0AF1A64CEFD}" type="datetimeFigureOut">
              <a:rPr lang="ru-RU" smtClean="0"/>
              <a:pPr/>
              <a:t>23.10.2022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39C25-4AF0-48D9-91AD-C1E5B0AC2F0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892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9144000" cy="1940010"/>
          </a:xfrm>
          <a:prstGeom prst="rect">
            <a:avLst/>
          </a:prstGeom>
          <a:blipFill dpi="0" rotWithShape="1">
            <a:blip r:embed="rId2" cstate="print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346" y="1225296"/>
            <a:ext cx="696087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6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4330" y="5020056"/>
            <a:ext cx="6789420" cy="1066800"/>
          </a:xfrm>
        </p:spPr>
        <p:txBody>
          <a:bodyPr anchor="t">
            <a:normAutofit/>
          </a:bodyPr>
          <a:lstStyle>
            <a:lvl1pPr marL="0" indent="0">
              <a:buNone/>
              <a:defRPr sz="1800" b="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45251" y="6272785"/>
            <a:ext cx="1983232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D2929FC6-D8AD-4425-A9C1-F0AF1A64CEFD}" type="datetimeFigureOut">
              <a:rPr lang="ru-RU" smtClean="0"/>
              <a:pPr/>
              <a:t>23.10.2022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36099" y="6272784"/>
            <a:ext cx="4745736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633862" y="2430623"/>
            <a:ext cx="914400" cy="914400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 cstate="print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450" y="2508607"/>
            <a:ext cx="891224" cy="720332"/>
          </a:xfrm>
        </p:spPr>
        <p:txBody>
          <a:bodyPr/>
          <a:lstStyle>
            <a:lvl1pPr>
              <a:defRPr sz="2800"/>
            </a:lvl1pPr>
          </a:lstStyle>
          <a:p>
            <a:fld id="{74639C25-4AF0-48D9-91AD-C1E5B0AC2F0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293942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2218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29FC6-D8AD-4425-A9C1-F0AF1A64CEFD}" type="datetimeFigureOut">
              <a:rPr lang="ru-RU" smtClean="0"/>
              <a:pPr/>
              <a:t>23.10.2022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39C25-4AF0-48D9-91AD-C1E5B0AC2F0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68249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0793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0793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29FC6-D8AD-4425-A9C1-F0AF1A64CEFD}" type="datetimeFigureOut">
              <a:rPr lang="ru-RU" smtClean="0"/>
              <a:pPr/>
              <a:t>23.10.2022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39C25-4AF0-48D9-91AD-C1E5B0AC2F0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70481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D2929FC6-D8AD-4425-A9C1-F0AF1A64CEFD}" type="datetimeFigureOut">
              <a:rPr lang="ru-RU" smtClean="0"/>
              <a:pPr/>
              <a:t>23.10.2022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39C25-4AF0-48D9-91AD-C1E5B0AC2F0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303251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29FC6-D8AD-4425-A9C1-F0AF1A64CEFD}" type="datetimeFigureOut">
              <a:rPr lang="ru-RU" smtClean="0"/>
              <a:pPr/>
              <a:t>23.10.2022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39C25-4AF0-48D9-91AD-C1E5B0AC2F0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31738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 cstate="print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685800"/>
            <a:ext cx="5033772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 cstate="print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29FC6-D8AD-4425-A9C1-F0AF1A64CEFD}" type="datetimeFigureOut">
              <a:rPr lang="ru-RU" smtClean="0"/>
              <a:pPr/>
              <a:t>23.10.2022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39C25-4AF0-48D9-91AD-C1E5B0AC2F0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77407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 cstate="print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6227805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 cstate="print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29FC6-D8AD-4425-A9C1-F0AF1A64CEFD}" type="datetimeFigureOut">
              <a:rPr lang="ru-RU" smtClean="0"/>
              <a:pPr/>
              <a:t>23.10.2022</a:t>
            </a:fld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39C25-4AF0-48D9-91AD-C1E5B0AC2F0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28063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8" name="Oval 7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13" cstate="print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21408"/>
            <a:ext cx="7772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2368" y="6272785"/>
            <a:ext cx="245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D2929FC6-D8AD-4425-A9C1-F0AF1A64CEFD}" type="datetimeFigureOut">
              <a:rPr lang="ru-RU" smtClean="0"/>
              <a:pPr/>
              <a:t>23.10.2022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272785"/>
            <a:ext cx="47457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83346" y="6272785"/>
            <a:ext cx="4800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 spc="-7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74639C25-4AF0-48D9-91AD-C1E5B0AC2F0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86190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b="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postnauka.ru/video/75095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4400" dirty="0" smtClean="0"/>
              <a:t>НЕЙРОФИЗИОЛОГИЧЕСКИЕ ОСНОВЫ ПАМЯТИ И ОБУЧЕНИЯ</a:t>
            </a:r>
            <a:endParaRPr lang="ru-RU" sz="4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https://postnauka.ru/video/75095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память как единовременный процесс формирования и закрепления </a:t>
            </a:r>
            <a:r>
              <a:rPr lang="ru-RU" dirty="0" err="1" smtClean="0"/>
              <a:t>энграммы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Физиологической основой памяти являются следы нервных процессов, сохраняющихся в коре. Любой нервный процесс, будь то возбуждение или торможение, оставляет свой след в виде определенных функциональных изменений, которые в случае повторного раздражения облегчают течение соответствующих нервных процессов.</a:t>
            </a:r>
          </a:p>
          <a:p>
            <a:r>
              <a:rPr lang="ru-RU" dirty="0"/>
              <a:t>Нейрофизиологи называют такие следы “</a:t>
            </a:r>
            <a:r>
              <a:rPr lang="ru-RU" dirty="0" err="1"/>
              <a:t>энграммами</a:t>
            </a:r>
            <a:r>
              <a:rPr lang="ru-RU" dirty="0"/>
              <a:t>”. </a:t>
            </a:r>
            <a:r>
              <a:rPr lang="ru-RU" dirty="0" err="1"/>
              <a:t>Энграмма</a:t>
            </a:r>
            <a:r>
              <a:rPr lang="ru-RU" dirty="0"/>
              <a:t> — это след памяти, сформированный в результате обучения. С точки зрения науки, </a:t>
            </a:r>
            <a:r>
              <a:rPr lang="ru-RU" dirty="0" err="1"/>
              <a:t>энграммы</a:t>
            </a:r>
            <a:r>
              <a:rPr lang="ru-RU" dirty="0"/>
              <a:t> — это биохимические и биофизические изменения в мозге, появившиеся в результате внешнего воздействия; благодаря им мы способны хранить информацию. Существование </a:t>
            </a:r>
            <a:r>
              <a:rPr lang="ru-RU" dirty="0" err="1"/>
              <a:t>энграмм</a:t>
            </a:r>
            <a:r>
              <a:rPr lang="ru-RU" dirty="0"/>
              <a:t> — это одна из множества современных теорий, связанных с механизмами памяти, однако у данной теории довольно много научных оснований и, </a:t>
            </a:r>
            <a:r>
              <a:rPr lang="ru-RU" dirty="0" err="1"/>
              <a:t>вследствии</a:t>
            </a:r>
            <a:r>
              <a:rPr lang="ru-RU" dirty="0"/>
              <a:t> этого, приверженцев среди ученых.</a:t>
            </a:r>
          </a:p>
          <a:p>
            <a:r>
              <a:rPr lang="ru-RU" dirty="0" smtClean="0"/>
              <a:t>Эта </a:t>
            </a:r>
            <a:r>
              <a:rPr lang="ru-RU" dirty="0" err="1" smtClean="0"/>
              <a:t>энграмма</a:t>
            </a:r>
            <a:r>
              <a:rPr lang="ru-RU" dirty="0" smtClean="0"/>
              <a:t> сама по себе недолговечна и закрепляется лишь при достаточной интенсивности модулирующих процессов, вызванных воздействием сопутствующих неспецифических реакций (ориентировочных, эмоциональных). </a:t>
            </a:r>
          </a:p>
          <a:p>
            <a:r>
              <a:rPr lang="ru-RU" dirty="0" smtClean="0"/>
              <a:t>Закрепление осуществляется параллельно через соответствующие </a:t>
            </a:r>
            <a:r>
              <a:rPr lang="ru-RU" dirty="0" err="1" smtClean="0"/>
              <a:t>структурнобиохимические</a:t>
            </a:r>
            <a:r>
              <a:rPr lang="ru-RU" dirty="0" smtClean="0"/>
              <a:t> изменения на клеточном, субклеточном и молекулярном уровнях.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5800" y="484632"/>
            <a:ext cx="7772400" cy="5687568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фиксация следа памяти происходит «мгновенно», по типу </a:t>
            </a:r>
            <a:r>
              <a:rPr lang="ru-RU" dirty="0" err="1" smtClean="0"/>
              <a:t>импринтирования</a:t>
            </a:r>
            <a:r>
              <a:rPr lang="ru-RU" dirty="0" smtClean="0"/>
              <a:t> (запечатления, одномоментного обучения), а время, необходимое для упрочения знаний, требуется главным образом для формирования программы воспроизведения. </a:t>
            </a:r>
          </a:p>
          <a:p>
            <a:r>
              <a:rPr lang="ru-RU" dirty="0"/>
              <a:t>С точки зрения этой гипотезы кратковременная память представляет собой процесс затухания (при условии отсутствия или слабости неспецифической активации). Она участвует в закреплении </a:t>
            </a:r>
            <a:r>
              <a:rPr lang="ru-RU" dirty="0" err="1"/>
              <a:t>энграммы</a:t>
            </a:r>
            <a:r>
              <a:rPr lang="ru-RU" dirty="0"/>
              <a:t> за счет преобразования синапсов (избирательное повышение эффективности </a:t>
            </a:r>
            <a:r>
              <a:rPr lang="ru-RU" dirty="0" err="1"/>
              <a:t>синаптической</a:t>
            </a:r>
            <a:r>
              <a:rPr lang="ru-RU" dirty="0"/>
              <a:t> передачи), а также повышении возбудимости постсинаптических нейронов, задействованных данной информацией.</a:t>
            </a:r>
          </a:p>
          <a:p>
            <a:r>
              <a:rPr lang="ru-RU" dirty="0" smtClean="0"/>
              <a:t>Кратковременная память представляет собой следовое воспроизведение материала, уже зафиксированного в памяти (т. е. это тот этап, когда человек осознает информацию). </a:t>
            </a:r>
          </a:p>
          <a:p>
            <a:r>
              <a:rPr lang="ru-RU" dirty="0" smtClean="0"/>
              <a:t>В программу воспроизведения должны быть включены оценочные признаки (значимые, ситуационные, временные), а также эмоциональные характеристики информации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55976" y="484632"/>
            <a:ext cx="4102224" cy="5824688"/>
          </a:xfrm>
        </p:spPr>
        <p:txBody>
          <a:bodyPr>
            <a:normAutofit fontScale="90000"/>
          </a:bodyPr>
          <a:lstStyle/>
          <a:p>
            <a:r>
              <a:rPr lang="ru-RU" sz="2000" dirty="0"/>
              <a:t>На основе теории </a:t>
            </a:r>
            <a:r>
              <a:rPr lang="ru-RU" sz="2000" dirty="0" err="1"/>
              <a:t>энграмм</a:t>
            </a:r>
            <a:r>
              <a:rPr lang="ru-RU" sz="2000" dirty="0"/>
              <a:t> строится гипотеза консолидации следа памяти. Консолидация — это процесс, приводящий к закреплению </a:t>
            </a:r>
            <a:r>
              <a:rPr lang="ru-RU" sz="2000" dirty="0" err="1"/>
              <a:t>энграммы</a:t>
            </a:r>
            <a:r>
              <a:rPr lang="ru-RU" sz="2000" dirty="0"/>
              <a:t>, который реализуется </a:t>
            </a:r>
            <a:r>
              <a:rPr lang="ru-RU" sz="2000" dirty="0" err="1"/>
              <a:t>засчет</a:t>
            </a:r>
            <a:r>
              <a:rPr lang="ru-RU" sz="2000" dirty="0"/>
              <a:t> реверберации — многократного </a:t>
            </a:r>
            <a:r>
              <a:rPr lang="ru-RU" sz="2000" dirty="0" err="1"/>
              <a:t>циркулирования</a:t>
            </a:r>
            <a:r>
              <a:rPr lang="ru-RU" sz="2000" dirty="0"/>
              <a:t> импульса по замкнутым цепям нейронов. Центральные понятия данной гипотезы — это кратковременная и долговременная память. Согласно мнению ученых, при фиксации информации происходит переход с одной формы </a:t>
            </a:r>
            <a:r>
              <a:rPr lang="ru-RU" sz="2000" dirty="0" err="1"/>
              <a:t>энграмм</a:t>
            </a:r>
            <a:r>
              <a:rPr lang="ru-RU" sz="2000" dirty="0"/>
              <a:t> на другую.</a:t>
            </a:r>
            <a:br>
              <a:rPr lang="ru-RU" sz="2000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3074" name="Picture 2" descr="https://www.fleming.pro/wp-content/uploads/2016/09/image04-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515676"/>
            <a:ext cx="3888432" cy="29163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698420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620688"/>
            <a:ext cx="7990656" cy="5551512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Ранее </a:t>
            </a:r>
            <a:r>
              <a:rPr lang="ru-RU" dirty="0"/>
              <a:t>считалось, что след памяти в своем развитии проходит два этапа: сначала этап кратковременной памяти, затем долговременной. Благодаря реверберации след сохраняется в кратковременной памяти на небольшой промежуток времени (предполагалось, не больше нескольких минут). </a:t>
            </a:r>
            <a:endParaRPr lang="ru-RU" dirty="0" smtClean="0"/>
          </a:p>
          <a:p>
            <a:r>
              <a:rPr lang="ru-RU" dirty="0" smtClean="0"/>
              <a:t>Нейрофизиолог </a:t>
            </a:r>
            <a:r>
              <a:rPr lang="ru-RU" dirty="0"/>
              <a:t>Дональд </a:t>
            </a:r>
            <a:r>
              <a:rPr lang="ru-RU" dirty="0" err="1"/>
              <a:t>Хебб</a:t>
            </a:r>
            <a:r>
              <a:rPr lang="ru-RU" dirty="0"/>
              <a:t> высказал предположение, что в процесс обучения вовлекаются только определенные нейроны, которые при многократном повторении одного и того же стимула формируют устойчивые замкнутые “клеточные ансамбли”, по цепи которых постоянно проходит электрический импульс, в результате которого происходят морфофункциональные и биохимические изменения синапсов (консолидация). При многократном использовании одних и тех же </a:t>
            </a:r>
            <a:r>
              <a:rPr lang="ru-RU" dirty="0" err="1"/>
              <a:t>синаптических</a:t>
            </a:r>
            <a:r>
              <a:rPr lang="ru-RU" dirty="0"/>
              <a:t> контактов происходит улучшение проведения импульса и формирование специфических белков.</a:t>
            </a:r>
          </a:p>
          <a:p>
            <a:r>
              <a:rPr lang="ru-RU" dirty="0"/>
              <a:t>В том случае, если процесс реверберации импульса будет прерван или предотвращен, переход </a:t>
            </a:r>
            <a:r>
              <a:rPr lang="ru-RU" dirty="0" err="1"/>
              <a:t>энграммы</a:t>
            </a:r>
            <a:r>
              <a:rPr lang="ru-RU" dirty="0"/>
              <a:t> из кратковременной памяти в долговременную окажется невозможным.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784079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Структурно-функциональные основы памяти и обучения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Каждый вид памяти (сенсорная, кратковременная и долговременная) с функциональной точки зрения обеспечивается мозговыми процессами разной сложности и механизмами, связанными с деятельностью различных систем мозга, которые в свою очередь связаны как структурно, так и функционально.</a:t>
            </a:r>
          </a:p>
          <a:p>
            <a:r>
              <a:rPr lang="ru-RU" dirty="0"/>
              <a:t>Формирование </a:t>
            </a:r>
            <a:r>
              <a:rPr lang="ru-RU" dirty="0" err="1"/>
              <a:t>энграммы</a:t>
            </a:r>
            <a:r>
              <a:rPr lang="ru-RU" dirty="0"/>
              <a:t> есть сложная динамическая структура, в которой участвует обширный круг мозговых образований, но каждое из них играет особую роль в реализации тех или иных видов нервной деятельности, осуществляя свой временной и функциональный вклад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Предполагается, что в процессе обучения в корково-подкорковых структурах формируется модель пространственного распределения </a:t>
            </a:r>
            <a:r>
              <a:rPr lang="ru-RU" dirty="0" err="1" smtClean="0"/>
              <a:t>совозбужденных</a:t>
            </a:r>
            <a:r>
              <a:rPr lang="ru-RU" dirty="0" smtClean="0"/>
              <a:t> структур и при включении пускового стимула (условного, обстановочного, мотивационного, словесного и др.) воспроизводится </a:t>
            </a:r>
            <a:r>
              <a:rPr lang="ru-RU" dirty="0" err="1" smtClean="0"/>
              <a:t>энграмма</a:t>
            </a:r>
            <a:r>
              <a:rPr lang="ru-RU" dirty="0" smtClean="0"/>
              <a:t> </a:t>
            </a:r>
            <a:r>
              <a:rPr lang="ru-RU" dirty="0" err="1" smtClean="0"/>
              <a:t>совозбужденных</a:t>
            </a:r>
            <a:r>
              <a:rPr lang="ru-RU" dirty="0" smtClean="0"/>
              <a:t> пунктов, определяющая конечный специфический результат </a:t>
            </a:r>
            <a:r>
              <a:rPr lang="ru-RU" dirty="0" err="1" smtClean="0"/>
              <a:t>условнорефлекторной</a:t>
            </a:r>
            <a:r>
              <a:rPr lang="ru-RU" dirty="0" smtClean="0"/>
              <a:t> деятельности.</a:t>
            </a:r>
          </a:p>
          <a:p>
            <a:r>
              <a:rPr lang="ru-RU" dirty="0" smtClean="0"/>
              <a:t>Выделены структуры, </a:t>
            </a:r>
            <a:r>
              <a:rPr lang="ru-RU" dirty="0"/>
              <a:t>которые входят в собственно систему памяти, т. е. участвующих в хранении запомненной информации, и систему структур, образующих регуляторную (модулирующую) систему памяти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836712"/>
            <a:ext cx="7772400" cy="6695680"/>
          </a:xfrm>
        </p:spPr>
        <p:txBody>
          <a:bodyPr>
            <a:normAutofit/>
          </a:bodyPr>
          <a:lstStyle/>
          <a:p>
            <a:r>
              <a:rPr lang="ru-RU" dirty="0" smtClean="0"/>
              <a:t>Система регуляции памяти включает два уровня: </a:t>
            </a:r>
          </a:p>
          <a:p>
            <a:r>
              <a:rPr lang="ru-RU" dirty="0" smtClean="0"/>
              <a:t>неспецифический («общемозговой»)). К модально-специфическому уровню модуляции памяти относят различные отделы новой коры, за исключением лобной коры. </a:t>
            </a:r>
          </a:p>
          <a:p>
            <a:r>
              <a:rPr lang="ru-RU" dirty="0" smtClean="0"/>
              <a:t> </a:t>
            </a:r>
            <a:r>
              <a:rPr lang="ru-RU" dirty="0"/>
              <a:t>модально-специфический (« региональный</a:t>
            </a:r>
            <a:r>
              <a:rPr lang="ru-RU" dirty="0" smtClean="0"/>
              <a:t>»). К неспецифическому уровню регуляции процессов памяти относят ретикулярную формацию (мезэнцефалическую), гипоталамус, таламус, </a:t>
            </a:r>
            <a:r>
              <a:rPr lang="ru-RU" dirty="0" err="1" smtClean="0"/>
              <a:t>гиппокамп</a:t>
            </a:r>
            <a:r>
              <a:rPr lang="ru-RU" dirty="0" smtClean="0"/>
              <a:t> и лобную кору.</a:t>
            </a:r>
          </a:p>
          <a:p>
            <a:endParaRPr lang="ru-RU" dirty="0"/>
          </a:p>
          <a:p>
            <a:r>
              <a:rPr lang="ru-RU" dirty="0"/>
              <a:t>Первый этап формирования </a:t>
            </a:r>
            <a:r>
              <a:rPr lang="ru-RU" dirty="0" err="1"/>
              <a:t>энграммы</a:t>
            </a:r>
            <a:r>
              <a:rPr lang="ru-RU" dirty="0"/>
              <a:t> связан с возникновением сенсорных следов, составляющих содержание сенсорной памяти. Они возникают за счет деятельности сенсорных систем, анализаторов, оптимальный уровень функционирования которых обеспечивается активирующими системами мозга.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99592" y="764704"/>
            <a:ext cx="7558608" cy="5407496"/>
          </a:xfrm>
        </p:spPr>
        <p:txBody>
          <a:bodyPr>
            <a:normAutofit/>
          </a:bodyPr>
          <a:lstStyle/>
          <a:p>
            <a:r>
              <a:rPr lang="ru-RU" dirty="0" smtClean="0"/>
              <a:t>Одновременно с приходом сенсорной информации в корковые зоны наступает второй этап, определяющий кратковременную память. На данном этапе осуществляется процесс сортировки сенсорных сигналов, выделения из них новой для организма информации. </a:t>
            </a:r>
          </a:p>
          <a:p>
            <a:r>
              <a:rPr lang="ru-RU" dirty="0" smtClean="0"/>
              <a:t>Это происходит через включение механизма ориентировочного рефлекса, который в основном обеспечивает взаимодействие модально-специфических (анализаторных) систем с </a:t>
            </a:r>
            <a:r>
              <a:rPr lang="ru-RU" dirty="0" err="1" smtClean="0"/>
              <a:t>гиппокампальной</a:t>
            </a:r>
            <a:r>
              <a:rPr lang="ru-RU" dirty="0" smtClean="0"/>
              <a:t> формацией с ее большим и малым </a:t>
            </a:r>
            <a:r>
              <a:rPr lang="ru-RU" dirty="0" err="1" smtClean="0"/>
              <a:t>лимбическими</a:t>
            </a:r>
            <a:r>
              <a:rPr lang="ru-RU" dirty="0" smtClean="0"/>
              <a:t> кругами. </a:t>
            </a:r>
          </a:p>
          <a:p>
            <a:r>
              <a:rPr lang="ru-RU" dirty="0" smtClean="0"/>
              <a:t>По концепции О.С. Виноградовой, </a:t>
            </a:r>
            <a:r>
              <a:rPr lang="ru-RU" dirty="0" err="1" smtClean="0"/>
              <a:t>гиппокампальная</a:t>
            </a:r>
            <a:r>
              <a:rPr lang="ru-RU" dirty="0" smtClean="0"/>
              <a:t> система выполняет роль специального предварительного устройства, не допускающего жесткой фиксации всех случайных следов и способствующего наилучшей организации классификационной системы хранения следов в долговременной памяти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620688"/>
            <a:ext cx="8424936" cy="3297302"/>
          </a:xfrm>
        </p:spPr>
        <p:txBody>
          <a:bodyPr>
            <a:normAutofit lnSpcReduction="10000"/>
          </a:bodyPr>
          <a:lstStyle/>
          <a:p>
            <a:pPr algn="just">
              <a:spcBef>
                <a:spcPts val="0"/>
              </a:spcBef>
            </a:pPr>
            <a:r>
              <a:rPr lang="ru-RU" dirty="0" smtClean="0"/>
              <a:t>В долговременной памяти (третий этап) в основном фиксируются события, значимые для организма. Отбор значимых событий среди новых, выделенных </a:t>
            </a:r>
            <a:r>
              <a:rPr lang="ru-RU" dirty="0" err="1" smtClean="0"/>
              <a:t>гиппокампальной</a:t>
            </a:r>
            <a:r>
              <a:rPr lang="ru-RU" dirty="0" smtClean="0"/>
              <a:t> системой, осуществляет система подкрепления, которая представлена сложным эмоционально-мотивационным аппаратом. </a:t>
            </a:r>
          </a:p>
          <a:p>
            <a:pPr algn="just">
              <a:spcBef>
                <a:spcPts val="0"/>
              </a:spcBef>
            </a:pPr>
            <a:r>
              <a:rPr lang="ru-RU" dirty="0" smtClean="0"/>
              <a:t>Долговременная память формируется при непременном участии систем подкрепления, т. е. она имеет </a:t>
            </a:r>
            <a:r>
              <a:rPr lang="ru-RU" dirty="0" err="1" smtClean="0"/>
              <a:t>условнорефлекторную</a:t>
            </a:r>
            <a:r>
              <a:rPr lang="ru-RU" dirty="0" smtClean="0"/>
              <a:t> природу.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dirty="0" smtClean="0"/>
              <a:t>Долговременная память активно вовлекается в деятельностный процесс в период выделения </a:t>
            </a:r>
            <a:r>
              <a:rPr lang="ru-RU" dirty="0" err="1" smtClean="0"/>
              <a:t>гиппокампальной</a:t>
            </a:r>
            <a:r>
              <a:rPr lang="ru-RU" dirty="0" smtClean="0"/>
              <a:t> системой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dirty="0" smtClean="0"/>
              <a:t>новых сигналов, сфокусированных в текущем «поле сознания»,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dirty="0" smtClean="0"/>
              <a:t> и оценивает значимость этих сигналов в отношении их способности к удовлетворению потребностей организма.</a:t>
            </a:r>
            <a:endParaRPr lang="ru-RU" dirty="0"/>
          </a:p>
        </p:txBody>
      </p:sp>
      <p:pic>
        <p:nvPicPr>
          <p:cNvPr id="4098" name="Picture 2" descr="https://v-nayke.ru/wp-content/uploads/2019/02/amygd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21054" y="4077072"/>
            <a:ext cx="4625413" cy="2775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567817" y="3840751"/>
            <a:ext cx="4257327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Значимое в положительном или отрицательном отношении фиксируется в долговременной памяти. На этом последнем этапе следовые процессы переходят в устойчивую структуру. В этом звене фиксации </a:t>
            </a:r>
            <a:r>
              <a:rPr lang="ru-RU" dirty="0" err="1"/>
              <a:t>энграммы</a:t>
            </a:r>
            <a:r>
              <a:rPr lang="ru-RU" dirty="0"/>
              <a:t> молекулярные процессы на клеточном и субклеточном уровне играют ключевую роль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/>
              <a:t>В отношении мозгового аппарата памяти сложилось представление -память организована по </a:t>
            </a:r>
            <a:r>
              <a:rPr lang="ru-RU" sz="3200" dirty="0" err="1"/>
              <a:t>полисистемному</a:t>
            </a:r>
            <a:r>
              <a:rPr lang="ru-RU" sz="3200" dirty="0"/>
              <a:t> принципу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dirty="0" smtClean="0"/>
              <a:t>Выявлено, что повреждение </a:t>
            </a:r>
            <a:r>
              <a:rPr lang="ru-RU" dirty="0"/>
              <a:t>или удаление участков </a:t>
            </a:r>
            <a:r>
              <a:rPr lang="ru-RU" dirty="0" err="1"/>
              <a:t>конвекситальной</a:t>
            </a:r>
            <a:r>
              <a:rPr lang="ru-RU" dirty="0"/>
              <a:t> мозговой коры приводит к развитию избирательных, </a:t>
            </a:r>
            <a:r>
              <a:rPr lang="ru-RU" dirty="0" err="1"/>
              <a:t>модальноспецифических</a:t>
            </a:r>
            <a:r>
              <a:rPr lang="ru-RU" dirty="0"/>
              <a:t> дефектов памяти, касающихся только тех видов стимулов, которые воспринимаются, перерабатываются и, возможно, сохраняются в корковом поле анализатора. </a:t>
            </a:r>
            <a:endParaRPr lang="ru-RU" dirty="0" smtClean="0"/>
          </a:p>
          <a:p>
            <a:r>
              <a:rPr lang="ru-RU" dirty="0" smtClean="0"/>
              <a:t>При </a:t>
            </a:r>
            <a:r>
              <a:rPr lang="ru-RU" dirty="0"/>
              <a:t>локальных поражениях ассоциативных корковых зон наблюдаются частичные двигательные, зрительные, слуховые и другие амнезии, в основе которых лежит распад ранее упроченных </a:t>
            </a:r>
            <a:r>
              <a:rPr lang="ru-RU" dirty="0" err="1"/>
              <a:t>условнорефлекторных</a:t>
            </a:r>
            <a:r>
              <a:rPr lang="ru-RU" dirty="0"/>
              <a:t> связей</a:t>
            </a:r>
          </a:p>
        </p:txBody>
      </p:sp>
    </p:spTree>
    <p:extLst>
      <p:ext uri="{BB962C8B-B14F-4D97-AF65-F5344CB8AC3E}">
        <p14:creationId xmlns:p14="http://schemas.microsoft.com/office/powerpoint/2010/main" xmlns="" val="3514314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/>
              <a:t>Основу адаптивного (индивидуального) поведения составляют два процесса — обучение и </a:t>
            </a:r>
            <a:r>
              <a:rPr lang="ru-RU" sz="2800" dirty="0" smtClean="0"/>
              <a:t>память. 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В </a:t>
            </a:r>
            <a:r>
              <a:rPr lang="ru-RU" dirty="0" err="1" smtClean="0"/>
              <a:t>нейрологической</a:t>
            </a:r>
            <a:r>
              <a:rPr lang="ru-RU" dirty="0" smtClean="0"/>
              <a:t> памяти выделяют: </a:t>
            </a:r>
          </a:p>
          <a:p>
            <a:r>
              <a:rPr lang="ru-RU" dirty="0" smtClean="0"/>
              <a:t>генотипическую (врожденную) память, которая обусловливает становление безусловных рефлексов, инстинктов, импринтинга, </a:t>
            </a:r>
            <a:endParaRPr lang="ru-RU" dirty="0"/>
          </a:p>
          <a:p>
            <a:r>
              <a:rPr lang="ru-RU" dirty="0" smtClean="0"/>
              <a:t>фенотипическую память, мозговые механизмы которой обеспечивают обработку и хранение информации, приобретаемой живым существом в процессе индивидуального развития. </a:t>
            </a:r>
          </a:p>
          <a:p>
            <a:r>
              <a:rPr lang="ru-RU" dirty="0" smtClean="0"/>
              <a:t>Обучение и память считают неотделимыми процессами. Обучение обеспечивает постоянное пополнение и изменение знаний, приобретение новых навыков. </a:t>
            </a:r>
          </a:p>
          <a:p>
            <a:r>
              <a:rPr lang="ru-RU" dirty="0" smtClean="0"/>
              <a:t>С физиологической точки зрения </a:t>
            </a:r>
            <a:r>
              <a:rPr lang="ru-RU" dirty="0" err="1" smtClean="0"/>
              <a:t>научение</a:t>
            </a:r>
            <a:r>
              <a:rPr lang="ru-RU" dirty="0" smtClean="0"/>
              <a:t> — это результат совпадения двух сознательных или бессознательных процессов в головном мозге.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800" y="620688"/>
            <a:ext cx="7772400" cy="5551512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Установлено, что при поражении коры особенно затруднено запоминание и хранение более сложного и менее эмоционально значимого материала. Предполагается, что височная ассоциативная кора, нейронам которой свойственны гностические характеристики (унитарное восприятие), может принимать участие в формировании и, возможно, хранении образной памяти</a:t>
            </a:r>
            <a:r>
              <a:rPr lang="ru-RU" dirty="0" smtClean="0"/>
              <a:t>.</a:t>
            </a:r>
          </a:p>
          <a:p>
            <a:r>
              <a:rPr lang="ru-RU" dirty="0"/>
              <a:t>Взгляд на мозговую кору как основной субстрат долговременной памяти большинством исследователей считается достаточно обоснованным. В то же время дефекты памяти, возникающие при поражениях корковых участков, могут объясняться не только разрушением хранящихся в них следов, но и затруднением воспроизведения. В значительной степени это замечание касается височной коры и лобных долей мозга. </a:t>
            </a:r>
            <a:endParaRPr lang="ru-RU" dirty="0" smtClean="0"/>
          </a:p>
          <a:p>
            <a:r>
              <a:rPr lang="ru-RU" dirty="0" smtClean="0"/>
              <a:t>Так</a:t>
            </a:r>
            <a:r>
              <a:rPr lang="ru-RU" dirty="0"/>
              <a:t>, при «лобном синдроме» наблюдается затруднение активной организации действий, инертность стереотипов, легкая отвлекаемость. Все это приводит к невозможности избирательного воспроизведения следов текущего события и прошлого опыта. По-видимому, это связано с тем, что в лобную и фронтальную кору поступает мотивационное возбуждение из </a:t>
            </a:r>
            <a:r>
              <a:rPr lang="ru-RU" dirty="0" err="1"/>
              <a:t>лимбической</a:t>
            </a:r>
            <a:r>
              <a:rPr lang="ru-RU" dirty="0"/>
              <a:t> системы. Фронтальная кора производит селекцию </a:t>
            </a:r>
            <a:r>
              <a:rPr lang="ru-RU" dirty="0" err="1"/>
              <a:t>высокозначимых</a:t>
            </a:r>
            <a:r>
              <a:rPr lang="ru-RU" dirty="0"/>
              <a:t> сигналов, отсеивая второстепенные для данного момента стимулы. После удаления фронтальных отделов </a:t>
            </a:r>
            <a:r>
              <a:rPr lang="ru-RU" dirty="0" err="1"/>
              <a:t>неокортекса</a:t>
            </a:r>
            <a:r>
              <a:rPr lang="ru-RU" dirty="0"/>
              <a:t> значение сигналов (часто и редко подкрепляемых) уравновешивается, все </a:t>
            </a:r>
            <a:r>
              <a:rPr lang="ru-RU" dirty="0" smtClean="0"/>
              <a:t>сигналы </a:t>
            </a:r>
            <a:r>
              <a:rPr lang="ru-RU" dirty="0"/>
              <a:t>становятся одинаково эффективными</a:t>
            </a:r>
          </a:p>
        </p:txBody>
      </p:sp>
    </p:spTree>
    <p:extLst>
      <p:ext uri="{BB962C8B-B14F-4D97-AF65-F5344CB8AC3E}">
        <p14:creationId xmlns:p14="http://schemas.microsoft.com/office/powerpoint/2010/main" xmlns="" val="479340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Лобные отделы коры имеют разную функциональную причастность. Дорсальные области (связаны анатомически с </a:t>
            </a:r>
            <a:r>
              <a:rPr lang="ru-RU" dirty="0" err="1"/>
              <a:t>гиппокампом</a:t>
            </a:r>
            <a:r>
              <a:rPr lang="ru-RU" dirty="0"/>
              <a:t>) обнаруживают преимущественную причастность к «информационным» системам мозговых образований, а вентральные отделы (связанные с миндалиной) в большей степени причастны, к «мотивационной» системе. Лобная кора может влиять на </a:t>
            </a:r>
            <a:r>
              <a:rPr lang="ru-RU" dirty="0" err="1"/>
              <a:t>гиппокамп</a:t>
            </a:r>
            <a:r>
              <a:rPr lang="ru-RU" dirty="0"/>
              <a:t>, участвующий в селекции стимулов в процессе ориентировочно-исследовательской деятельности</a:t>
            </a:r>
          </a:p>
        </p:txBody>
      </p:sp>
    </p:spTree>
    <p:extLst>
      <p:ext uri="{BB962C8B-B14F-4D97-AF65-F5344CB8AC3E}">
        <p14:creationId xmlns:p14="http://schemas.microsoft.com/office/powerpoint/2010/main" xmlns="" val="1313240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800" y="1124744"/>
            <a:ext cx="7772400" cy="5047456"/>
          </a:xfrm>
        </p:spPr>
        <p:txBody>
          <a:bodyPr>
            <a:normAutofit/>
          </a:bodyPr>
          <a:lstStyle/>
          <a:p>
            <a:r>
              <a:rPr lang="ru-RU" dirty="0"/>
              <a:t>В обеспечении памяти и в генезе ее </a:t>
            </a:r>
            <a:r>
              <a:rPr lang="ru-RU" dirty="0" smtClean="0"/>
              <a:t>нарушений </a:t>
            </a:r>
            <a:r>
              <a:rPr lang="ru-RU" dirty="0"/>
              <a:t>значительная роль отводится </a:t>
            </a:r>
            <a:r>
              <a:rPr lang="ru-RU" dirty="0" err="1"/>
              <a:t>гиппокампу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Существует </a:t>
            </a:r>
            <a:r>
              <a:rPr lang="ru-RU" dirty="0"/>
              <a:t>две гипотезы. </a:t>
            </a:r>
            <a:endParaRPr lang="ru-RU" dirty="0" smtClean="0"/>
          </a:p>
          <a:p>
            <a:r>
              <a:rPr lang="ru-RU" dirty="0" smtClean="0"/>
              <a:t>Согласно </a:t>
            </a:r>
            <a:r>
              <a:rPr lang="ru-RU" dirty="0"/>
              <a:t>одной из них </a:t>
            </a:r>
            <a:r>
              <a:rPr lang="ru-RU" dirty="0" err="1"/>
              <a:t>гиппокамп</a:t>
            </a:r>
            <a:r>
              <a:rPr lang="ru-RU" dirty="0"/>
              <a:t> оказывает косвенное влияние на механизмы обучения путем регуляции бодрствования, направленного внимания, </a:t>
            </a:r>
            <a:r>
              <a:rPr lang="ru-RU" dirty="0" smtClean="0"/>
              <a:t>эмоционально-мотивационного </a:t>
            </a:r>
            <a:r>
              <a:rPr lang="ru-RU" dirty="0"/>
              <a:t>возбуждения. </a:t>
            </a:r>
            <a:endParaRPr lang="ru-RU" dirty="0" smtClean="0"/>
          </a:p>
          <a:p>
            <a:r>
              <a:rPr lang="ru-RU" dirty="0" smtClean="0"/>
              <a:t>По </a:t>
            </a:r>
            <a:r>
              <a:rPr lang="ru-RU" dirty="0"/>
              <a:t>второй гипотезе, получившей в последние годы широкое признание, </a:t>
            </a:r>
            <a:r>
              <a:rPr lang="ru-RU" dirty="0" err="1"/>
              <a:t>гиппокамп</a:t>
            </a:r>
            <a:r>
              <a:rPr lang="ru-RU" dirty="0"/>
              <a:t> непосредственно связан с механизмами кодирования и классификации материала, его временной организации, т. е. регулирующая функция </a:t>
            </a:r>
            <a:r>
              <a:rPr lang="ru-RU" dirty="0" err="1"/>
              <a:t>гиппокампа</a:t>
            </a:r>
            <a:r>
              <a:rPr lang="ru-RU" dirty="0"/>
              <a:t> способствует усилению и удлинению этого процесса и, вероятно, предохраняет следы памяти от интерферирующих воздействий, в результате создаются оптимальные условия консолидации этих следов в долговременную память. </a:t>
            </a:r>
          </a:p>
        </p:txBody>
      </p:sp>
    </p:spTree>
    <p:extLst>
      <p:ext uri="{BB962C8B-B14F-4D97-AF65-F5344CB8AC3E}">
        <p14:creationId xmlns:p14="http://schemas.microsoft.com/office/powerpoint/2010/main" xmlns="" val="4102841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2420888"/>
            <a:ext cx="7772400" cy="4050792"/>
          </a:xfrm>
        </p:spPr>
        <p:txBody>
          <a:bodyPr/>
          <a:lstStyle/>
          <a:p>
            <a:r>
              <a:rPr lang="ru-RU" dirty="0"/>
              <a:t>Будучи структурой, где мотивационное возбуждение заднего и переднелатерального гипоталамуса сопоставляется с информацией, поступающей из внешней </a:t>
            </a:r>
            <a:r>
              <a:rPr lang="ru-RU" dirty="0" smtClean="0"/>
              <a:t>среды, </a:t>
            </a:r>
            <a:r>
              <a:rPr lang="ru-RU" dirty="0"/>
              <a:t>равно как и со следами ранее накопленного опыта (из коры), </a:t>
            </a:r>
            <a:r>
              <a:rPr lang="ru-RU" dirty="0" err="1"/>
              <a:t>гиппокамп</a:t>
            </a:r>
            <a:r>
              <a:rPr lang="ru-RU" dirty="0"/>
              <a:t>, по-видимому, осуществляет двойную функцию. </a:t>
            </a:r>
            <a:endParaRPr lang="ru-RU" dirty="0" smtClean="0"/>
          </a:p>
          <a:p>
            <a:r>
              <a:rPr lang="ru-RU" dirty="0" smtClean="0"/>
              <a:t>Прежде </a:t>
            </a:r>
            <a:r>
              <a:rPr lang="ru-RU" dirty="0"/>
              <a:t>всего он играет роль селективного входного фильтра, канализирующего насущные стимулы, подлежащие регистрации в долговременной памяти, и угашающего реакции на посторонние раздражители в данный момент. </a:t>
            </a:r>
            <a:endParaRPr lang="ru-RU" dirty="0" smtClean="0"/>
          </a:p>
          <a:p>
            <a:r>
              <a:rPr lang="ru-RU" dirty="0" smtClean="0"/>
              <a:t>В </a:t>
            </a:r>
            <a:r>
              <a:rPr lang="ru-RU" dirty="0"/>
              <a:t>то же время </a:t>
            </a:r>
            <a:r>
              <a:rPr lang="ru-RU" dirty="0" err="1"/>
              <a:t>гиппокамп</a:t>
            </a:r>
            <a:r>
              <a:rPr lang="ru-RU" dirty="0"/>
              <a:t> участвует в извлечении следов из памяти под влиянием мотивационного возбуждения. </a:t>
            </a:r>
          </a:p>
        </p:txBody>
      </p:sp>
      <p:pic>
        <p:nvPicPr>
          <p:cNvPr id="5122" name="Picture 2" descr="https://yestherapyhelps.com/images/neurociencias/699/hipocampo-funciones-y-estructura-del-organo-de-la-memori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144886"/>
            <a:ext cx="2616225" cy="19765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93070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5800" y="692696"/>
            <a:ext cx="7772400" cy="5479504"/>
          </a:xfrm>
        </p:spPr>
        <p:txBody>
          <a:bodyPr>
            <a:normAutofit/>
          </a:bodyPr>
          <a:lstStyle/>
          <a:p>
            <a:r>
              <a:rPr lang="ru-RU" dirty="0" smtClean="0"/>
              <a:t>В отличие от обучения процессы памяти ответственны не только за усвоение (фиксацию) информации, ее сохранение, но и включают механизм воспроизведения (извлечения) информации. </a:t>
            </a:r>
          </a:p>
          <a:p>
            <a:r>
              <a:rPr lang="ru-RU" dirty="0" smtClean="0"/>
              <a:t>Благодаря механизму воспроизведения обеспечивается доступ и использование хранящейся информации. </a:t>
            </a:r>
            <a:endParaRPr lang="en-US" dirty="0" smtClean="0"/>
          </a:p>
          <a:p>
            <a:r>
              <a:rPr lang="ru-RU" dirty="0" smtClean="0"/>
              <a:t>О механизме извлечения информации известно лишь то, что он основан на ассоциациях, подобных тем, какие образуются при научении.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918648" cy="100015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Временная организация памяти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916832"/>
            <a:ext cx="8391876" cy="4584002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Первоначально по длительности хранения прошедших событий память рассматривали как два последовательных этапа — кратковременная память (КП) и долговременная память (ДП) и связывающий их процесс консолидации (постепенное </a:t>
            </a:r>
            <a:r>
              <a:rPr lang="ru-RU" dirty="0" err="1" smtClean="0"/>
              <a:t>самоусиление</a:t>
            </a:r>
            <a:r>
              <a:rPr lang="ru-RU" dirty="0" smtClean="0"/>
              <a:t> следа).</a:t>
            </a:r>
          </a:p>
          <a:p>
            <a:r>
              <a:rPr lang="ru-RU" dirty="0" smtClean="0"/>
              <a:t>Психологические исследования показали, что у человека процессы памяти проявляются в двух формах: логически-смысловой и чувственно-образной. Первая оперирует в основном понятиями и является высшей, вторая — представлениями. </a:t>
            </a:r>
          </a:p>
          <a:p>
            <a:r>
              <a:rPr lang="ru-RU" dirty="0"/>
              <a:t>Ч</a:t>
            </a:r>
            <a:r>
              <a:rPr lang="ru-RU" dirty="0" smtClean="0"/>
              <a:t>увственно-образная память подразделяется на зрительную, слуховую, вкусовую, обонятельную и другие виды. </a:t>
            </a:r>
          </a:p>
          <a:p>
            <a:r>
              <a:rPr lang="ru-RU" dirty="0" smtClean="0"/>
              <a:t>Кроме </a:t>
            </a:r>
            <a:r>
              <a:rPr lang="ru-RU" dirty="0" err="1" smtClean="0"/>
              <a:t>перцептивной</a:t>
            </a:r>
            <a:r>
              <a:rPr lang="ru-RU" dirty="0" smtClean="0"/>
              <a:t>, кратковременной и долговременной видов памяти была выделена промежуточная, или лабильная память, в которой осуществляется избирательное удержание информации на время, необходимое для выполнения текущей деятельности. Таким образом, процессы памяти человека проходят по крайней мере четыре стадии.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052736"/>
            <a:ext cx="8147248" cy="5590974"/>
          </a:xfrm>
        </p:spPr>
        <p:txBody>
          <a:bodyPr>
            <a:normAutofit/>
          </a:bodyPr>
          <a:lstStyle/>
          <a:p>
            <a:r>
              <a:rPr lang="ru-RU" dirty="0" smtClean="0"/>
              <a:t>Сенсорная память связана с удержанием сенсорной информации (доли секунд) и служит первичному анализу и дальнейшей обработке сенсорных событий. </a:t>
            </a:r>
          </a:p>
          <a:p>
            <a:r>
              <a:rPr lang="ru-RU" dirty="0" smtClean="0"/>
              <a:t>Во время этой стадии непрерывный поток сигналов организуется в отдельные информационные единицы (через гностические нейроны), часть из которых получает доступ (ввод) в долговременную память, где она сохраняется неопределенно длительное время.</a:t>
            </a:r>
          </a:p>
          <a:p>
            <a:r>
              <a:rPr lang="ru-RU" dirty="0" smtClean="0"/>
              <a:t>Остальная информация из сенсорной памяти устраняется путем спонтанного разрушения или «стирания» при поступлении повой. Сенсорный след занимает больше времени, чем само воздействие, из-за задержек и переключений в центральной нервной системе. Поэтому длительность сохранения следов в сенсорной памяти составляет 0,1—0,5 с.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55576" y="484632"/>
            <a:ext cx="7702624" cy="5687568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Судьба отобранного для хранения материала определяется его характером. </a:t>
            </a:r>
            <a:endParaRPr lang="en-US" dirty="0" smtClean="0"/>
          </a:p>
          <a:p>
            <a:r>
              <a:rPr lang="ru-RU" dirty="0" smtClean="0"/>
              <a:t>Невербальная </a:t>
            </a:r>
            <a:r>
              <a:rPr lang="ru-RU" dirty="0"/>
              <a:t>информация из сенсорной памяти поступает во вторичную память (промежуточную), где она может храниться от нескольких минут до нескольких лет. </a:t>
            </a:r>
            <a:endParaRPr lang="en-US" dirty="0" smtClean="0"/>
          </a:p>
          <a:p>
            <a:r>
              <a:rPr lang="ru-RU" dirty="0" smtClean="0"/>
              <a:t>Вербальная </a:t>
            </a:r>
            <a:r>
              <a:rPr lang="ru-RU" dirty="0"/>
              <a:t>(речевая) информация передается в первичную (кратковременную) память — систему хранения (на период в несколько секунд) с ограниченной емкостью (примерно 7+2 бита). Вербальный материал требует более длительной «активации», повторения и, лишь пройдя повторные циклы через первичную память, поступает во вторичное хранилище. </a:t>
            </a:r>
            <a:endParaRPr lang="en-US" dirty="0" smtClean="0"/>
          </a:p>
          <a:p>
            <a:r>
              <a:rPr lang="ru-RU" dirty="0" smtClean="0"/>
              <a:t>Эффективность </a:t>
            </a:r>
            <a:r>
              <a:rPr lang="ru-RU" dirty="0"/>
              <a:t>переноса возрастает с увеличением времени обработки информации в первичной памяти. Существенным фактором в организации вторичной памяти является значимость информации для индивидуума.</a:t>
            </a:r>
          </a:p>
          <a:p>
            <a:r>
              <a:rPr lang="ru-RU" dirty="0" smtClean="0"/>
              <a:t>Во вторичной памяти фиксируются пространственно-временные отношения элементов материала, поступающего на хранение.</a:t>
            </a:r>
          </a:p>
          <a:p>
            <a:r>
              <a:rPr lang="ru-RU" dirty="0" smtClean="0"/>
              <a:t>Наиболее прочное удержание информации обеспечивает третичная (долговременная) память. Здесь фиксируются персональные данные, способность к чтению, письму, профессиональные навыки. Этот вид памяти более устойчив к мозговым повреждениям.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5800" y="908720"/>
            <a:ext cx="7772400" cy="5263480"/>
          </a:xfrm>
        </p:spPr>
        <p:txBody>
          <a:bodyPr>
            <a:normAutofit/>
          </a:bodyPr>
          <a:lstStyle/>
          <a:p>
            <a:r>
              <a:rPr lang="ru-RU" dirty="0" smtClean="0"/>
              <a:t>Психологические исследования последних лет подтверждают существование промежуточной или лабильной памяти. Действительно, как уже указывалось, объем краткосрочной памяти весьма невелик (7±2 единицы), хотя эти информационные единицы могут меняться в зависимости от организации материала; объем краткосрочной памяти явно недостаточен для обеспечения записи в долговременную память непрерывного потока важной внешней и внутренней информации.</a:t>
            </a:r>
          </a:p>
          <a:p>
            <a:r>
              <a:rPr lang="ru-RU" dirty="0" smtClean="0"/>
              <a:t> Принято считать, что промежуточная память обладает большей емкостью, чем кратковременная, и сохраняют информацию в течение нескольких часов без повторения.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 физиологической точки зрения память стали рассматривать как развернутый во времени процесс, развивающийся в виде последовательности двух этапов кратковременной и долговременной памяти. Кратковременная память представляется как период </a:t>
            </a:r>
            <a:r>
              <a:rPr lang="ru-RU" dirty="0" err="1" smtClean="0"/>
              <a:t>неупроченных</a:t>
            </a:r>
            <a:r>
              <a:rPr lang="ru-RU" dirty="0" smtClean="0"/>
              <a:t> следов в нервной системе, подверженных «необратимым» разрушениям </a:t>
            </a:r>
            <a:r>
              <a:rPr lang="ru-RU" dirty="0" err="1" smtClean="0"/>
              <a:t>амнестическими</a:t>
            </a:r>
            <a:r>
              <a:rPr lang="ru-RU" dirty="0" smtClean="0"/>
              <a:t> воздействиями. Тот период времени, в течение которого след упрочивается, становится нечувствительным к внешним и интерферирующим воздействиям, составляет период консолидации.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Картинки по запросу &quot;энграмма памяти это&quot;&quot;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2348880"/>
            <a:ext cx="8511346" cy="36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817653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Дерево">
  <a:themeElements>
    <a:clrScheme name="Дерево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Дерево">
      <a:majorFont>
        <a:latin typeface="Rockwell Condensed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Дерево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TM03090434[[fn=Дерево]]</Template>
  <TotalTime>131</TotalTime>
  <Words>2159</Words>
  <Application>Microsoft Office PowerPoint</Application>
  <PresentationFormat>Экран (4:3)</PresentationFormat>
  <Paragraphs>75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Дерево</vt:lpstr>
      <vt:lpstr>НЕЙРОФИЗИОЛОГИЧЕСКИЕ ОСНОВЫ ПАМЯТИ И ОБУЧЕНИЯ</vt:lpstr>
      <vt:lpstr>Основу адаптивного (индивидуального) поведения составляют два процесса — обучение и память.  </vt:lpstr>
      <vt:lpstr>Слайд 3</vt:lpstr>
      <vt:lpstr>Временная организация памяти</vt:lpstr>
      <vt:lpstr>Слайд 5</vt:lpstr>
      <vt:lpstr>Слайд 6</vt:lpstr>
      <vt:lpstr>Слайд 7</vt:lpstr>
      <vt:lpstr>Слайд 8</vt:lpstr>
      <vt:lpstr>Слайд 9</vt:lpstr>
      <vt:lpstr>память как единовременный процесс формирования и закрепления энграммы</vt:lpstr>
      <vt:lpstr>Слайд 11</vt:lpstr>
      <vt:lpstr>На основе теории энграмм строится гипотеза консолидации следа памяти. Консолидация — это процесс, приводящий к закреплению энграммы, который реализуется засчет реверберации — многократного циркулирования импульса по замкнутым цепям нейронов. Центральные понятия данной гипотезы — это кратковременная и долговременная память. Согласно мнению ученых, при фиксации информации происходит переход с одной формы энграмм на другую.  </vt:lpstr>
      <vt:lpstr>Слайд 13</vt:lpstr>
      <vt:lpstr>Структурно-функциональные основы памяти и обучения</vt:lpstr>
      <vt:lpstr>Слайд 15</vt:lpstr>
      <vt:lpstr>Слайд 16</vt:lpstr>
      <vt:lpstr>Слайд 17</vt:lpstr>
      <vt:lpstr>Слайд 18</vt:lpstr>
      <vt:lpstr>В отношении мозгового аппарата памяти сложилось представление -память организована по полисистемному принципу</vt:lpstr>
      <vt:lpstr>Слайд 20</vt:lpstr>
      <vt:lpstr>Слайд 21</vt:lpstr>
      <vt:lpstr>Слайд 22</vt:lpstr>
      <vt:lpstr>Слайд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НЕЙРОФИЗИОЛОГИЧЕСКИЕ ОСНОВЫ ПАМЯТИ И ОБУЧЕНИЯ</dc:title>
  <dc:creator>user</dc:creator>
  <cp:lastModifiedBy>Бэла</cp:lastModifiedBy>
  <cp:revision>17</cp:revision>
  <dcterms:created xsi:type="dcterms:W3CDTF">2019-12-16T09:03:02Z</dcterms:created>
  <dcterms:modified xsi:type="dcterms:W3CDTF">2022-10-23T21:03:19Z</dcterms:modified>
</cp:coreProperties>
</file>