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59" r:id="rId5"/>
    <p:sldId id="257" r:id="rId6"/>
    <p:sldId id="266" r:id="rId7"/>
    <p:sldId id="258" r:id="rId8"/>
    <p:sldId id="260" r:id="rId9"/>
    <p:sldId id="269" r:id="rId10"/>
    <p:sldId id="261" r:id="rId11"/>
    <p:sldId id="262" r:id="rId12"/>
    <p:sldId id="263" r:id="rId13"/>
    <p:sldId id="264" r:id="rId14"/>
    <p:sldId id="272" r:id="rId15"/>
    <p:sldId id="273" r:id="rId16"/>
    <p:sldId id="271" r:id="rId17"/>
    <p:sldId id="270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Целомические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животные,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Annelida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Spiralia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s://i1.wp.com/batrachospermum.ru/wp-content/uploads/2017/10/Hermodice-carunculata-Paracentrotus-lividus.jpg?resize=680%2C510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2381"/>
          <a:stretch>
            <a:fillRect/>
          </a:stretch>
        </p:blipFill>
        <p:spPr bwMode="auto">
          <a:xfrm>
            <a:off x="285720" y="1500174"/>
            <a:ext cx="4143404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http://www.planetanovosti.com/_pu/33/89854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94" y="1428736"/>
            <a:ext cx="4643406" cy="2611916"/>
          </a:xfrm>
          <a:prstGeom prst="rect">
            <a:avLst/>
          </a:prstGeom>
          <a:noFill/>
        </p:spPr>
      </p:pic>
      <p:pic>
        <p:nvPicPr>
          <p:cNvPr id="9222" name="Picture 6" descr="https://animalreader.ru/wp-content/uploads/2015/12/kolchatye-chervi-foto-opisanie-i-obraz-zhizni-animal-reader.-ru-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857628"/>
            <a:ext cx="4230000" cy="280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ЛБШ 2020\image064.jpg"/>
          <p:cNvPicPr>
            <a:picLocks noChangeAspect="1" noChangeArrowheads="1"/>
          </p:cNvPicPr>
          <p:nvPr/>
        </p:nvPicPr>
        <p:blipFill>
          <a:blip r:embed="rId2"/>
          <a:srcRect t="28991" r="35902" b="27679"/>
          <a:stretch>
            <a:fillRect/>
          </a:stretch>
        </p:blipFill>
        <p:spPr bwMode="auto">
          <a:xfrm>
            <a:off x="214282" y="142852"/>
            <a:ext cx="4724407" cy="285752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41348" t="43353" r="32026" b="40359"/>
          <a:stretch>
            <a:fillRect/>
          </a:stretch>
        </p:blipFill>
        <p:spPr bwMode="auto">
          <a:xfrm>
            <a:off x="4000496" y="2928934"/>
            <a:ext cx="48577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143372" y="50006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Параподия</a:t>
            </a:r>
            <a:r>
              <a:rPr lang="ru-RU" dirty="0" smtClean="0"/>
              <a:t> </a:t>
            </a:r>
            <a:r>
              <a:rPr lang="en-US" i="1" dirty="0" err="1" smtClean="0"/>
              <a:t>Pelagobia</a:t>
            </a:r>
            <a:r>
              <a:rPr lang="en-US" i="1" dirty="0" smtClean="0"/>
              <a:t> cf. </a:t>
            </a:r>
            <a:r>
              <a:rPr lang="en-US" i="1" dirty="0" err="1" smtClean="0"/>
              <a:t>longicirrata</a:t>
            </a:r>
            <a:r>
              <a:rPr lang="ru-RU" i="1" dirty="0" smtClean="0"/>
              <a:t> </a:t>
            </a:r>
            <a:r>
              <a:rPr lang="ru-RU" dirty="0" smtClean="0"/>
              <a:t>(по </a:t>
            </a:r>
            <a:r>
              <a:rPr lang="ru-RU" dirty="0" err="1" smtClean="0"/>
              <a:t>Исайчев</a:t>
            </a:r>
            <a:r>
              <a:rPr lang="ru-RU" dirty="0" smtClean="0"/>
              <a:t>, 2015). </a:t>
            </a:r>
          </a:p>
          <a:p>
            <a:r>
              <a:rPr lang="ru-RU" dirty="0" smtClean="0"/>
              <a:t>Условные обозначения: </a:t>
            </a:r>
            <a:r>
              <a:rPr lang="ru-RU" dirty="0" err="1" smtClean="0"/>
              <a:t>dc</a:t>
            </a:r>
            <a:r>
              <a:rPr lang="ru-RU" dirty="0" smtClean="0"/>
              <a:t> – </a:t>
            </a:r>
            <a:r>
              <a:rPr lang="ru-RU" dirty="0" err="1" smtClean="0"/>
              <a:t>cпинной</a:t>
            </a:r>
            <a:r>
              <a:rPr lang="ru-RU" dirty="0" smtClean="0"/>
              <a:t> усик,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d</a:t>
            </a:r>
            <a:r>
              <a:rPr lang="ru-RU" dirty="0" smtClean="0"/>
              <a:t> – дистальный членик, м - рукоятка, </a:t>
            </a:r>
            <a:r>
              <a:rPr lang="ru-RU" dirty="0" err="1" smtClean="0"/>
              <a:t>tp</a:t>
            </a:r>
            <a:r>
              <a:rPr lang="ru-RU" dirty="0" smtClean="0"/>
              <a:t> – </a:t>
            </a:r>
            <a:r>
              <a:rPr lang="ru-RU" dirty="0" err="1" smtClean="0"/>
              <a:t>подиальный</a:t>
            </a:r>
            <a:r>
              <a:rPr lang="ru-RU" dirty="0" smtClean="0"/>
              <a:t> бугорок, </a:t>
            </a:r>
            <a:r>
              <a:rPr lang="ru-RU" dirty="0" err="1" smtClean="0"/>
              <a:t>vc</a:t>
            </a:r>
            <a:r>
              <a:rPr lang="ru-RU" dirty="0" smtClean="0"/>
              <a:t> – брюшной усик</a:t>
            </a:r>
            <a:endParaRPr lang="ru-RU" dirty="0"/>
          </a:p>
        </p:txBody>
      </p:sp>
      <p:pic>
        <p:nvPicPr>
          <p:cNvPr id="7" name="Picture 2" descr="C:\Users\Максим\Desktop\ЛБШ 2020\konechnosti.jpg"/>
          <p:cNvPicPr>
            <a:picLocks noChangeAspect="1" noChangeArrowheads="1"/>
          </p:cNvPicPr>
          <p:nvPr/>
        </p:nvPicPr>
        <p:blipFill>
          <a:blip r:embed="rId4"/>
          <a:srcRect l="44595" t="17567" b="37838"/>
          <a:stretch>
            <a:fillRect/>
          </a:stretch>
        </p:blipFill>
        <p:spPr bwMode="auto">
          <a:xfrm>
            <a:off x="5500694" y="500042"/>
            <a:ext cx="3195187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ОЛОГИЯ: Тип кольчатые черви, изображение №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7565390" cy="30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10" y="4071942"/>
            <a:ext cx="8215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С появлением более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сложного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метамерного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 строения появилась необходимость в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равномерном питании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каждой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части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тела. Из-за этого появилась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кровеносная система замкнутого типа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Она имеет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брюшной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и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спинной кровеносные сосуды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, которые соединены друг с другом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поперечными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кровеносными сосудами. Помимо них есть система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капилляров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, которая доставляет питательные вещества от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пищеварительной системы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к органам.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Ближе к головной части кольчатого червя есть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4-5 поперечных кровеносных сосудов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 с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утолщённой мышечной стенкой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— 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сердца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T Serif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ОЛОГИЯ: Тип кольчатые черви, изображение №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5685808" cy="34036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643570" y="285728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Метанефридий </a:t>
            </a:r>
            <a:r>
              <a:rPr lang="ru-RU" dirty="0" smtClean="0"/>
              <a:t>— это </a:t>
            </a:r>
            <a:r>
              <a:rPr lang="ru-RU" b="1" dirty="0" smtClean="0"/>
              <a:t>система</a:t>
            </a:r>
            <a:r>
              <a:rPr lang="ru-RU" dirty="0" smtClean="0"/>
              <a:t>, которая с помощью </a:t>
            </a:r>
            <a:r>
              <a:rPr lang="ru-RU" b="1" dirty="0" smtClean="0"/>
              <a:t>воронки с ресничками </a:t>
            </a:r>
            <a:r>
              <a:rPr lang="ru-RU" dirty="0" smtClean="0"/>
              <a:t>забирает </a:t>
            </a:r>
            <a:r>
              <a:rPr lang="ru-RU" b="1" dirty="0" smtClean="0"/>
              <a:t>продукты метаболизма </a:t>
            </a:r>
            <a:r>
              <a:rPr lang="ru-RU" dirty="0" smtClean="0"/>
              <a:t>из червя и отводит по </a:t>
            </a:r>
            <a:r>
              <a:rPr lang="ru-RU" b="1" dirty="0" smtClean="0"/>
              <a:t>канальцу </a:t>
            </a:r>
            <a:r>
              <a:rPr lang="ru-RU" dirty="0" smtClean="0"/>
              <a:t>их к </a:t>
            </a:r>
            <a:r>
              <a:rPr lang="ru-RU" b="1" dirty="0" smtClean="0"/>
              <a:t>мочевому пузырю</a:t>
            </a:r>
            <a:r>
              <a:rPr lang="ru-RU" dirty="0" smtClean="0"/>
              <a:t>. Далее через</a:t>
            </a:r>
            <a:r>
              <a:rPr lang="ru-RU" b="1" dirty="0" smtClean="0"/>
              <a:t> выводной проток </a:t>
            </a:r>
            <a:r>
              <a:rPr lang="ru-RU" dirty="0" smtClean="0"/>
              <a:t>продукты метаболизма </a:t>
            </a:r>
            <a:r>
              <a:rPr lang="ru-RU" b="1" dirty="0" smtClean="0"/>
              <a:t>выводятся </a:t>
            </a:r>
            <a:r>
              <a:rPr lang="ru-RU" dirty="0" smtClean="0"/>
              <a:t>из тела.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17542" t="22804" r="44086" b="12292"/>
          <a:stretch>
            <a:fillRect/>
          </a:stretch>
        </p:blipFill>
        <p:spPr bwMode="auto">
          <a:xfrm>
            <a:off x="5357818" y="2857496"/>
            <a:ext cx="3454124" cy="365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3929066"/>
            <a:ext cx="478634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Метанефридиальная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система включает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подоциты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целом и метанефридии. Ультрафильтрация (стрелки) осуществляется при прохождении жидкой части крови через ультрафильтр, образованный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ЕСМ (</a:t>
            </a:r>
            <a:r>
              <a:rPr lang="ru-RU" sz="1600" b="1" dirty="0" smtClean="0"/>
              <a:t>Внеклеточный матрикс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подоцитами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poc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входящими в состав стенки кровеносных сосудов.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Ультрафильтрат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заполняет целом и модифицируется (стрелки) при прохождении через проток метанефридия. Реснички воронки метанефридия направлены в целом и способствуют движению мочи.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ОЛОГИЯ: Тип кольчатые черви, изображение №6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85728"/>
            <a:ext cx="4572000" cy="192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 l="32890" t="15787" r="35316" b="31588"/>
          <a:stretch>
            <a:fillRect/>
          </a:stretch>
        </p:blipFill>
        <p:spPr bwMode="auto">
          <a:xfrm>
            <a:off x="0" y="285728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4353" t="15787" r="9867" b="24571"/>
          <a:stretch>
            <a:fillRect/>
          </a:stretch>
        </p:blipFill>
        <p:spPr bwMode="auto">
          <a:xfrm>
            <a:off x="4357686" y="2285992"/>
            <a:ext cx="428628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214810" y="4929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1 – ПЕРЕДНИЙ (ПАЛЬПАРНЫЙ); 2 – СРЕДНИЙ </a:t>
            </a:r>
          </a:p>
          <a:p>
            <a:pPr algn="ctr"/>
            <a:r>
              <a:rPr lang="ru-RU" dirty="0" smtClean="0"/>
              <a:t>(АНТЕННАЛЬНО-ГЛАЗНОЙ); 3 – ЗАДНИЙ (ЗАТЫЛОЧНЫЙ)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30697" t="21049" r="13389" b="14047"/>
          <a:stretch>
            <a:fillRect/>
          </a:stretch>
        </p:blipFill>
        <p:spPr bwMode="auto">
          <a:xfrm>
            <a:off x="1571604" y="214290"/>
            <a:ext cx="620352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500063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Схема строения головных ганглиев дождевого червя (по Верещагину  </a:t>
            </a:r>
          </a:p>
          <a:p>
            <a:r>
              <a:rPr lang="ru-RU" dirty="0" smtClean="0"/>
              <a:t>и </a:t>
            </a:r>
            <a:r>
              <a:rPr lang="ru-RU" dirty="0" err="1" smtClean="0"/>
              <a:t>Лапицкому</a:t>
            </a:r>
            <a:r>
              <a:rPr lang="ru-RU" dirty="0" smtClean="0"/>
              <a:t>, 1978): 1 – </a:t>
            </a:r>
            <a:r>
              <a:rPr lang="ru-RU" dirty="0" err="1" smtClean="0"/>
              <a:t>подглоточный</a:t>
            </a:r>
            <a:r>
              <a:rPr lang="ru-RU" dirty="0" smtClean="0"/>
              <a:t> ганглий; 2 – </a:t>
            </a:r>
            <a:r>
              <a:rPr lang="ru-RU" dirty="0" err="1" smtClean="0"/>
              <a:t>коннективы</a:t>
            </a:r>
            <a:r>
              <a:rPr lang="ru-RU" dirty="0" smtClean="0"/>
              <a:t>;  </a:t>
            </a:r>
          </a:p>
          <a:p>
            <a:r>
              <a:rPr lang="ru-RU" dirty="0" smtClean="0"/>
              <a:t>3 – окологлоточные ганглии; 4 – надглоточный ганглий; 5 – мышцы глотки;  </a:t>
            </a:r>
          </a:p>
          <a:p>
            <a:r>
              <a:rPr lang="ru-RU" dirty="0" smtClean="0"/>
              <a:t>6 – чувствительные нервные клетки в эпителии глотки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Надглоточный ганглий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у олигохет находится в третьем сегменте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Кроме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коннектив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от него отходят передние нервы и волокна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чувствительных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клеток, находящихся на переднем конце тела. По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коннективам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наглоточного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ганглия идут волокна, которые посылают информацию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него и передают ему.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Латеральнее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коннектив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расположены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компактные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участки нервного сплетения, это окологлоточные ганглии, связанные с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коннективами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6–7 перемычками.  Они  являются  центрами  переднего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вегетативной нервной системы Надглоточный ганглий контролирует соматический двигательный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аппарат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 вегетативные функции.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  полихет  надглоточный  ганглий  более  сложного  строения.  В  нём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обособляются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три отдела: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передний, средний и задний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Подглоточный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ганглий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является  исполнительным  органов  и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управляется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надглоточным ганглием.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Подглоточный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ганглий  у  дождевого  червя  парный  и  расположен  в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четвёртом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сегменте  тела.  Он  иннервирует  третий  и  четвёртый  сегмент.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него  отходит 6 пар  нервов.  Покрытие  его  типичное.  В  зоне  выхода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пары нервов имеются нервные клетки вегетативной нервной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они иннервируют мышечную оболочку мозга или ганглия, кишку,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сосуды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нефридии.</a:t>
            </a: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Моторные  клетки  передней  половины 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подглоточного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ганглия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посылают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отростки в передние три пары нервов, идущих к органам третьего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сегмента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и в нервы, отходящие от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коннектив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Клетки задней половины,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соответственно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– в три пары задних нервов, иннервирующих четвёртый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сегмент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Вероятно, эти нервные клетки совмещают моторную и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ассоциативную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функции, так как их аксоны сильно ветвятся и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синаптически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контактируют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 другими. Есть и чисто ассоциативные нейроны, у которых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длинные отростки, идущие в надглоточный ганглий и вниз,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т.е.в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брюшную нервную цепочку. </a:t>
            </a:r>
          </a:p>
          <a:p>
            <a:pPr algn="just"/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Подглоточный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ганглий отвечает за регуляцию мышечного тонуса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Кольчатые черви наряду с центральной нервной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системой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имеют  субэпителиальное  нервное  сплетение,  расположенное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кнаружи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от  кольцевых  мышц, также  имеется  и  межмышечное  сплетение.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Нервы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идущие от ганглиев брюшной нервной цепочки, связаны с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этими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сплетениями.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42502" t="12278" r="28366" b="33343"/>
          <a:stretch>
            <a:fillRect/>
          </a:stretch>
        </p:blipFill>
        <p:spPr bwMode="auto">
          <a:xfrm>
            <a:off x="214282" y="0"/>
            <a:ext cx="34290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4143380"/>
            <a:ext cx="40719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строения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невросомита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малощетинкового червя (по Ливанову, 1956):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передний кольцевой нерв сомита;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средний чувствительный нерв сомита;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– задний кольцевой нерв сомита;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четвёртый нерв сомита;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– брюшные нервные стволы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 l="42758" t="17542" r="26545" b="33342"/>
          <a:stretch>
            <a:fillRect/>
          </a:stretch>
        </p:blipFill>
        <p:spPr bwMode="auto">
          <a:xfrm>
            <a:off x="4857752" y="0"/>
            <a:ext cx="400050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414338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строения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невросомита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многощетинкового червя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 Ливанову, 1956):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передний кольцевой нерв сомита;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– средний чувствительный нерв сомита;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задний кольцевой нерв сомита;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параподия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параподиальный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ганглий;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брюшные нервные стволы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Церебральная нервная система кольчатых червей состоит из парных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надглоточных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подглоточных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узлов (ганглиев)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окологлоточных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коннектив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Подглоточный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ганглий у некоторых кольчатых червей образуется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слияния сегментарных узлов 2–7 ганглиев.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Туловищный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нервной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системы имеет две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коннективы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проходящие по брюшной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стороне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на  которых  в  каждом  сегменте  туловища  оформляется  по  одному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ганглию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соединённому поперечной комиссурой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сложно устроены ганглии брюшной нервной системы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дождевых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червей. Их брюшная нервная цепочка снаружи одета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соединительно-тканной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оболочкой, под которой проходит слой продольных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мышечных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волокон. От каждого ганглия обычно отходит 3 пары боковых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поперечных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нервов. Первая и задняя пары большей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средняя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чувствительной. 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брюшных нервных ганглиях различают: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дорсальную область ассоциативных волокон и гигантские волокна.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последних заключается в быстрой передаче импульсов вдоль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цепочки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 защитной  реакции,  например  быстрого  втягивания  тела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норку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двигательную область, находящуюся под дорсальной областью.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неё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выходят дорсальные корешки. Нервные клетки, из которых выходят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дорсальные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аксоны,  лежат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вентрально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латерально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 наружной  части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ганглия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нейропиль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расположенный в центре; в нём осуществляются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синаптические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контакты аксонов;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 область  чувствительных  вентральных  пучков,  образованную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центральными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отростками чувствительных клеток, находящихся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периферии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эктодермальном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эпителии; 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область ассоциативных волокон, расположенную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вентральнее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которая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граничит  с  телами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вентрально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расположенных  нервных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клеток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000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Особенности строение жабр и фильтрационного аппарата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4120" t="12279" r="39701" b="12292"/>
          <a:stretch>
            <a:fillRect/>
          </a:stretch>
        </p:blipFill>
        <p:spPr bwMode="auto">
          <a:xfrm>
            <a:off x="285720" y="785794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25216" t="14870" r="41894" b="49130"/>
          <a:stretch>
            <a:fillRect/>
          </a:stretch>
        </p:blipFill>
        <p:spPr bwMode="auto">
          <a:xfrm>
            <a:off x="4071934" y="571480"/>
            <a:ext cx="449038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 l="33987" t="40346" r="28737" b="15767"/>
          <a:stretch>
            <a:fillRect/>
          </a:stretch>
        </p:blipFill>
        <p:spPr bwMode="auto">
          <a:xfrm>
            <a:off x="4786314" y="3786190"/>
            <a:ext cx="4174511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labuda.blog/wp-content/uploads/2019/03/Monbi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 l="12060" t="14033" r="36412" b="24571"/>
          <a:stretch>
            <a:fillRect/>
          </a:stretch>
        </p:blipFill>
        <p:spPr bwMode="auto">
          <a:xfrm>
            <a:off x="500034" y="214290"/>
            <a:ext cx="671517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5286388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Самцы беломорского многощетинкового червя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Scolelepis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laonicola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лишены многих признаков взрослых особей и срослись с самкой покровными тканями и кровеносными сосудами. Лишь молекулярно-генетические исследования доказали, что это не паразиты другого вида, а родные иждивенцы.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1432" t="17445" b="12774"/>
          <a:stretch>
            <a:fillRect/>
          </a:stretch>
        </p:blipFill>
        <p:spPr bwMode="auto">
          <a:xfrm>
            <a:off x="285720" y="142852"/>
            <a:ext cx="527633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l="27409" t="35083" r="42990" b="38605"/>
          <a:stretch>
            <a:fillRect/>
          </a:stretch>
        </p:blipFill>
        <p:spPr bwMode="auto">
          <a:xfrm>
            <a:off x="3500430" y="4087793"/>
            <a:ext cx="4986372" cy="277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1.wp.com/batrachospermum.ru/wp-content/uploads/2019/02/octopus-spathochaeta.jpg?resize=680%2C390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00990" cy="450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0.wp.com/batrachospermum.ru/wp-content/uploads/2019/02/Spathochaeta-octopodis.jpg?resize=680%2C453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61725" y="3286124"/>
            <a:ext cx="5382275" cy="30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857760"/>
            <a:ext cx="3357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 щетинки похожи на шпатели, поэтому его так и назвали (лат. </a:t>
            </a:r>
            <a:r>
              <a:rPr lang="ru-RU" dirty="0" err="1" smtClean="0"/>
              <a:t>spatha</a:t>
            </a:r>
            <a:r>
              <a:rPr lang="ru-RU" dirty="0" smtClean="0"/>
              <a:t> – шпатель или лопаточка, греч. </a:t>
            </a:r>
            <a:r>
              <a:rPr lang="ru-RU" dirty="0" err="1" smtClean="0"/>
              <a:t>xαίτη </a:t>
            </a:r>
            <a:r>
              <a:rPr lang="ru-RU" dirty="0" smtClean="0"/>
              <a:t>– волос).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 l="25216" t="28066" r="11196" b="14047"/>
          <a:stretch>
            <a:fillRect/>
          </a:stretch>
        </p:blipFill>
        <p:spPr bwMode="auto">
          <a:xfrm>
            <a:off x="285719" y="214290"/>
            <a:ext cx="552453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 descr="https://animalreader.ru/wp-content/uploads/2015/10/morkoj-peskozhil-animalreader.ru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447071"/>
            <a:ext cx="5715008" cy="3219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Ароморфозы это прогрессивное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эволюционное изменение строения, приводящее к общему повышению уровня организации организмов.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Появляется вторичная полость тела - целом. Полость, у которой есть своя эпителиальная выстилка (тургор и выделение).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Появление замкнутой кровеносной системы ( сосудов и сердца) (транспорт веществ и увеличение обмена веществ)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Появление органов передвижения 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параподий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(движение)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Появление дыхательной системы в виде жабр (интенсивность дыхания)</a:t>
            </a:r>
          </a:p>
          <a:p>
            <a:pPr algn="just"/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Метамерность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одинаковое  (повторяющееся) строение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членников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тела, что позволяет при потере части сегментов выживать 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регенерировать (постоянный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рост сегментов, Рост червя осуществляется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счет последовательного встраивания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новых и новых сегментов на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заднем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конце тела.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Такой тип роста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телобластическим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Многоклеточная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выделительная система в виде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метанефридий (выделение и обмен веществ)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ru-static.z-dn.net/files/de8/394ee27b4afed88f756474e8727f1cfa.jpg"/>
          <p:cNvPicPr>
            <a:picLocks noChangeAspect="1" noChangeArrowheads="1"/>
          </p:cNvPicPr>
          <p:nvPr/>
        </p:nvPicPr>
        <p:blipFill>
          <a:blip r:embed="rId2"/>
          <a:srcRect l="1975" t="10550" r="1225"/>
          <a:stretch>
            <a:fillRect/>
          </a:stretch>
        </p:blipFill>
        <p:spPr bwMode="auto">
          <a:xfrm>
            <a:off x="785786" y="714356"/>
            <a:ext cx="774081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Максим\Desktop\лекции 2020\Зоология\zoom.ngsversion.1522277879409.adapt.1900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5562" cy="3479125"/>
          </a:xfrm>
          <a:prstGeom prst="rect">
            <a:avLst/>
          </a:prstGeom>
          <a:noFill/>
        </p:spPr>
      </p:pic>
      <p:pic>
        <p:nvPicPr>
          <p:cNvPr id="8194" name="Picture 2" descr="C:\Users\Максим\Desktop\ДО Сапрыкин\ЛБШ 2020\голова полих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857620" cy="3566357"/>
          </a:xfrm>
          <a:prstGeom prst="rect">
            <a:avLst/>
          </a:prstGeom>
          <a:noFill/>
        </p:spPr>
      </p:pic>
      <p:pic>
        <p:nvPicPr>
          <p:cNvPr id="8195" name="Picture 3" descr="C:\Users\Максим\Desktop\лекции 2020\Зоология\platynere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620491"/>
            <a:ext cx="3043260" cy="3237509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 l="23023" t="12279" r="10100" b="14046"/>
          <a:stretch>
            <a:fillRect/>
          </a:stretch>
        </p:blipFill>
        <p:spPr bwMode="auto">
          <a:xfrm>
            <a:off x="0" y="3500438"/>
            <a:ext cx="487645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ОЛОГИЯ: Тип кольчатые черви, изображение №2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3129920" cy="47942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357166"/>
            <a:ext cx="5500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Снаружи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сегменты отделены друг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друга неглубокими перетяжками.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Создается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впечатление, что тело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кольчатых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червей составлено из колец,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откуда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произошло название этой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428736"/>
            <a:ext cx="5429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внутренние структуры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кольчатых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червей — придатки (когда они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целомические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мешки, нефридии и гонады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метамерны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т.е.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повторяются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каждом сегменте.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некоторые органы и ткани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проходят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через все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сегменты (нервная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кровеносная системы,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мускулатура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пищеварительная система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этому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простой набор одинаковых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элементов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превращается в целостный,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индивидуализированный организм.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аксим\Desktop\ЛБШ 2020\срез полихе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819900" cy="4533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4786322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Срез </a:t>
            </a:r>
            <a:r>
              <a:rPr lang="en-US" i="1" dirty="0" err="1" smtClean="0"/>
              <a:t>Pelagobia</a:t>
            </a:r>
            <a:r>
              <a:rPr lang="en-US" i="1" dirty="0" smtClean="0"/>
              <a:t> cf. </a:t>
            </a:r>
            <a:r>
              <a:rPr lang="en-US" i="1" dirty="0" err="1" smtClean="0"/>
              <a:t>longicirrata</a:t>
            </a:r>
            <a:r>
              <a:rPr lang="ru-RU" i="1" dirty="0" smtClean="0"/>
              <a:t> </a:t>
            </a:r>
            <a:r>
              <a:rPr lang="ru-RU" dirty="0" smtClean="0"/>
              <a:t>(по </a:t>
            </a:r>
            <a:r>
              <a:rPr lang="ru-RU" dirty="0" err="1" smtClean="0"/>
              <a:t>Исайчев</a:t>
            </a:r>
            <a:r>
              <a:rPr lang="ru-RU" dirty="0" smtClean="0"/>
              <a:t>, 2015).</a:t>
            </a:r>
          </a:p>
          <a:p>
            <a:pPr algn="ctr"/>
            <a:r>
              <a:rPr lang="ru-RU" dirty="0" smtClean="0"/>
              <a:t>Э- эпителий кишечника, СК – спиной кровеносный сосуд, БК – брюшной кровеносный сосуд, Ц – целом, БН – Брюшная нервная цепочка , ПМ- продольная мускулатура, Ж- железы, МП – мускулатура </a:t>
            </a:r>
            <a:r>
              <a:rPr lang="ru-RU" dirty="0" err="1" smtClean="0"/>
              <a:t>параподия</a:t>
            </a:r>
            <a:r>
              <a:rPr lang="ru-RU" dirty="0" smtClean="0"/>
              <a:t>, А – </a:t>
            </a:r>
            <a:r>
              <a:rPr lang="ru-RU" dirty="0" err="1" smtClean="0"/>
              <a:t>Ацикула</a:t>
            </a:r>
            <a:r>
              <a:rPr lang="ru-RU" dirty="0" smtClean="0"/>
              <a:t> (опорная щетинка </a:t>
            </a:r>
            <a:r>
              <a:rPr lang="ru-RU" dirty="0" err="1" smtClean="0"/>
              <a:t>параподии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Кожно-мускульный мешок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571480"/>
            <a:ext cx="292895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4810" y="64291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Кутикула  (Волокнистая </a:t>
            </a:r>
          </a:p>
          <a:p>
            <a:pPr algn="ctr"/>
            <a:r>
              <a:rPr lang="ru-RU" sz="1400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коллагеновая</a:t>
            </a:r>
            <a:r>
              <a:rPr lang="ru-RU" sz="140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кутикула)</a:t>
            </a:r>
            <a:endParaRPr lang="ru-RU" sz="140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31794" t="12279" r="39701" b="12292"/>
          <a:stretch>
            <a:fillRect/>
          </a:stretch>
        </p:blipFill>
        <p:spPr bwMode="auto">
          <a:xfrm>
            <a:off x="214282" y="571480"/>
            <a:ext cx="3786214" cy="626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357686" y="1285860"/>
            <a:ext cx="257176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1428736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Эпителий однослойный</a:t>
            </a:r>
            <a:endParaRPr lang="ru-RU" sz="14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1928802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14876" y="20002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Дермис</a:t>
            </a:r>
            <a:endParaRPr lang="ru-RU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57686" y="2571744"/>
            <a:ext cx="2643206" cy="1928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429124" y="2714620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МУСКУЛАТУРА </a:t>
            </a:r>
          </a:p>
          <a:p>
            <a:pPr algn="ctr"/>
            <a:r>
              <a:rPr lang="ru-RU" dirty="0" smtClean="0"/>
              <a:t>(КОЛЬЦЕВАЯ, ПРОДОЛЬНАЯ ИЗ 4-Х </a:t>
            </a:r>
          </a:p>
          <a:p>
            <a:pPr algn="ctr"/>
            <a:r>
              <a:rPr lang="ru-RU" dirty="0" smtClean="0"/>
              <a:t>ЛЕНТ, </a:t>
            </a:r>
            <a:endParaRPr lang="ru-RU" dirty="0" smtClean="0"/>
          </a:p>
          <a:p>
            <a:pPr algn="ctr"/>
            <a:r>
              <a:rPr lang="ru-RU" dirty="0" smtClean="0"/>
              <a:t>ДИАГОНАЛЬНАЯ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ПАРАПОДИАЛЬНАЯ)</a:t>
            </a:r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 l="24334" t="17304" r="20510" b="27900"/>
          <a:stretch>
            <a:fillRect/>
          </a:stretch>
        </p:blipFill>
        <p:spPr bwMode="auto">
          <a:xfrm>
            <a:off x="4286248" y="4530140"/>
            <a:ext cx="4165645" cy="232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215206" y="1142984"/>
            <a:ext cx="21431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процесса сокращения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косоисчерченной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мыщцы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кожно-мускульном мешке дождевого червя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Lumbricus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terrestris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Zebe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1989): 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рассабленное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состояние; Б – сокращённое состояние.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Каждый сегмент </a:t>
            </a:r>
            <a:r>
              <a:rPr lang="ru-RU" dirty="0" smtClean="0"/>
              <a:t>несет </a:t>
            </a:r>
            <a:r>
              <a:rPr lang="ru-RU" dirty="0" smtClean="0"/>
              <a:t>симметрично </a:t>
            </a:r>
            <a:r>
              <a:rPr lang="ru-RU" dirty="0" smtClean="0"/>
              <a:t>расположенные пучки </a:t>
            </a:r>
            <a:r>
              <a:rPr lang="ru-RU" dirty="0" smtClean="0"/>
              <a:t>простых щетинок (</a:t>
            </a:r>
            <a:r>
              <a:rPr lang="ru-RU" dirty="0" err="1" smtClean="0"/>
              <a:t>р-хитин</a:t>
            </a:r>
            <a:r>
              <a:rPr lang="ru-RU" dirty="0" smtClean="0"/>
              <a:t>): два </a:t>
            </a:r>
            <a:r>
              <a:rPr lang="ru-RU" dirty="0" smtClean="0"/>
              <a:t>дорсолатеральных </a:t>
            </a:r>
            <a:r>
              <a:rPr lang="ru-RU" dirty="0" smtClean="0"/>
              <a:t>и два вентролатеральных </a:t>
            </a:r>
            <a:r>
              <a:rPr lang="ru-RU" dirty="0" smtClean="0"/>
              <a:t>пучка</a:t>
            </a:r>
            <a:r>
              <a:rPr lang="ru-RU" dirty="0" smtClean="0"/>
              <a:t>. </a:t>
            </a:r>
            <a:r>
              <a:rPr lang="ru-RU" dirty="0" smtClean="0"/>
              <a:t>Каждая щетинка формируется </a:t>
            </a:r>
            <a:r>
              <a:rPr lang="ru-RU" dirty="0" smtClean="0"/>
              <a:t>в небольшом </a:t>
            </a:r>
            <a:r>
              <a:rPr lang="ru-RU" dirty="0" smtClean="0"/>
              <a:t>мешочке </a:t>
            </a:r>
            <a:r>
              <a:rPr lang="ru-RU" dirty="0" smtClean="0"/>
              <a:t>— </a:t>
            </a:r>
            <a:r>
              <a:rPr lang="ru-RU" dirty="0" err="1" smtClean="0"/>
              <a:t>эпидермальном</a:t>
            </a:r>
            <a:r>
              <a:rPr lang="ru-RU" dirty="0" smtClean="0"/>
              <a:t> </a:t>
            </a:r>
            <a:r>
              <a:rPr lang="ru-RU" dirty="0" smtClean="0"/>
              <a:t>фолликуле (при движение тела щетинка изменяет свое положение), стенка </a:t>
            </a:r>
            <a:r>
              <a:rPr lang="ru-RU" dirty="0" smtClean="0"/>
              <a:t>которого состоит из фолликулярных </a:t>
            </a:r>
            <a:r>
              <a:rPr lang="ru-RU" dirty="0" smtClean="0"/>
              <a:t>клеток</a:t>
            </a:r>
            <a:r>
              <a:rPr lang="ru-RU" dirty="0" smtClean="0"/>
              <a:t>, а в основании находится особая клетка — </a:t>
            </a:r>
            <a:r>
              <a:rPr lang="ru-RU" dirty="0" err="1" smtClean="0"/>
              <a:t>хетобласт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42757" t="24558" r="28738" b="26326"/>
          <a:stretch>
            <a:fillRect/>
          </a:stretch>
        </p:blipFill>
        <p:spPr bwMode="auto">
          <a:xfrm>
            <a:off x="571472" y="1643050"/>
            <a:ext cx="3857652" cy="415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14876" y="1571612"/>
            <a:ext cx="37862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Фолликул абдоминальной крючковидной щетинки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reniformis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Условные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обозначения: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au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абдоминальная крючковидная щетинка,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кутикула,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хетобласт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1, 2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сопутствующие эпителиальные клетки,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fc1, 2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фолликулярные клетки,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мускулатура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щетинкового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мешка,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ядра,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if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промежуточные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филаменты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Стрелки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обозначают эпителиальную базальную мембрану.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1244</Words>
  <PresentationFormat>Экран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Целомические животные, Annelida (Spiralia)</vt:lpstr>
      <vt:lpstr>Слайд 2</vt:lpstr>
      <vt:lpstr>Ароморфозы это прогрессивное эволюционное изменение строения, приводящее к общему повышению уровня организации организмов.</vt:lpstr>
      <vt:lpstr>Слайд 4</vt:lpstr>
      <vt:lpstr>Слайд 5</vt:lpstr>
      <vt:lpstr>Слайд 6</vt:lpstr>
      <vt:lpstr>Слайд 7</vt:lpstr>
      <vt:lpstr>Кожно-мускульный мешок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Целомические животные, Annelida (Spiralia)</dc:title>
  <dc:creator>Максим</dc:creator>
  <cp:lastModifiedBy>Максим</cp:lastModifiedBy>
  <cp:revision>18</cp:revision>
  <dcterms:created xsi:type="dcterms:W3CDTF">2020-09-02T17:34:31Z</dcterms:created>
  <dcterms:modified xsi:type="dcterms:W3CDTF">2020-09-02T20:31:06Z</dcterms:modified>
</cp:coreProperties>
</file>