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20" d="100"/>
          <a:sy n="120" d="100"/>
        </p:scale>
        <p:origin x="120"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ru-RU" smtClean="0"/>
              <a:t>Образец заголовка</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713E847-7646-4022-BAD1-2FD84DC5AF52}" type="datetimeFigureOut">
              <a:rPr lang="ru-RU" smtClean="0"/>
              <a:t>14.10.2019</a:t>
            </a:fld>
            <a:endParaRPr lang="ru-RU"/>
          </a:p>
        </p:txBody>
      </p:sp>
      <p:sp>
        <p:nvSpPr>
          <p:cNvPr id="5" name="Footer Placeholder 4"/>
          <p:cNvSpPr>
            <a:spLocks noGrp="1"/>
          </p:cNvSpPr>
          <p:nvPr>
            <p:ph type="ftr" sz="quarter" idx="11"/>
          </p:nvPr>
        </p:nvSpPr>
        <p:spPr>
          <a:xfrm>
            <a:off x="2416500" y="329307"/>
            <a:ext cx="4973915" cy="309201"/>
          </a:xfrm>
        </p:spPr>
        <p:txBody>
          <a:bodyPr/>
          <a:lstStyle/>
          <a:p>
            <a:endParaRPr lang="ru-RU"/>
          </a:p>
        </p:txBody>
      </p:sp>
      <p:sp>
        <p:nvSpPr>
          <p:cNvPr id="6" name="Slide Number Placeholder 5"/>
          <p:cNvSpPr>
            <a:spLocks noGrp="1"/>
          </p:cNvSpPr>
          <p:nvPr>
            <p:ph type="sldNum" sz="quarter" idx="12"/>
          </p:nvPr>
        </p:nvSpPr>
        <p:spPr>
          <a:xfrm>
            <a:off x="1437664" y="798973"/>
            <a:ext cx="811019" cy="503578"/>
          </a:xfrm>
        </p:spPr>
        <p:txBody>
          <a:bodyPr/>
          <a:lstStyle/>
          <a:p>
            <a:fld id="{5945D1C3-A059-40F3-90BD-F0760DFF93B2}" type="slidenum">
              <a:rPr lang="ru-RU" smtClean="0"/>
              <a:t>‹#›</a:t>
            </a:fld>
            <a:endParaRPr lang="ru-RU"/>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27241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713E847-7646-4022-BAD1-2FD84DC5AF52}" type="datetimeFigureOut">
              <a:rPr lang="ru-RU" smtClean="0"/>
              <a:t>14.10.2019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45D1C3-A059-40F3-90BD-F0760DFF93B2}" type="slidenum">
              <a:rPr lang="ru-RU" smtClean="0"/>
              <a:t>‹#›</a:t>
            </a:fld>
            <a:endParaRPr lang="ru-RU"/>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41546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713E847-7646-4022-BAD1-2FD84DC5AF52}" type="datetimeFigureOut">
              <a:rPr lang="ru-RU" smtClean="0"/>
              <a:t>14.10.2019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45D1C3-A059-40F3-90BD-F0760DFF93B2}" type="slidenum">
              <a:rPr lang="ru-RU" smtClean="0"/>
              <a:t>‹#›</a:t>
            </a:fld>
            <a:endParaRPr lang="ru-RU"/>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57122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713E847-7646-4022-BAD1-2FD84DC5AF52}" type="datetimeFigureOut">
              <a:rPr lang="ru-RU" smtClean="0"/>
              <a:t>14.10.2019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45D1C3-A059-40F3-90BD-F0760DFF93B2}" type="slidenum">
              <a:rPr lang="ru-RU" smtClean="0"/>
              <a:t>‹#›</a:t>
            </a:fld>
            <a:endParaRPr lang="ru-RU"/>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32459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713E847-7646-4022-BAD1-2FD84DC5AF52}" type="datetimeFigureOut">
              <a:rPr lang="ru-RU" smtClean="0"/>
              <a:t>14.10.2019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945D1C3-A059-40F3-90BD-F0760DFF93B2}" type="slidenum">
              <a:rPr lang="ru-RU" smtClean="0"/>
              <a:t>‹#›</a:t>
            </a:fld>
            <a:endParaRPr lang="ru-RU"/>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82448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713E847-7646-4022-BAD1-2FD84DC5AF52}" type="datetimeFigureOut">
              <a:rPr lang="ru-RU" smtClean="0"/>
              <a:t>14.10.2019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945D1C3-A059-40F3-90BD-F0760DFF93B2}" type="slidenum">
              <a:rPr lang="ru-RU" smtClean="0"/>
              <a:t>‹#›</a:t>
            </a:fld>
            <a:endParaRPr lang="ru-RU"/>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03148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447191" y="2824269"/>
            <a:ext cx="4645152" cy="264445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412362" y="2821491"/>
            <a:ext cx="4645152" cy="263737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713E847-7646-4022-BAD1-2FD84DC5AF52}" type="datetimeFigureOut">
              <a:rPr lang="ru-RU" smtClean="0"/>
              <a:t>14.10.2019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945D1C3-A059-40F3-90BD-F0760DFF93B2}" type="slidenum">
              <a:rPr lang="ru-RU" smtClean="0"/>
              <a:t>‹#›</a:t>
            </a:fld>
            <a:endParaRPr lang="ru-RU"/>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70763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713E847-7646-4022-BAD1-2FD84DC5AF52}" type="datetimeFigureOut">
              <a:rPr lang="ru-RU" smtClean="0"/>
              <a:t>14.10.2019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945D1C3-A059-40F3-90BD-F0760DFF93B2}" type="slidenum">
              <a:rPr lang="ru-RU" smtClean="0"/>
              <a:t>‹#›</a:t>
            </a:fld>
            <a:endParaRPr lang="ru-RU"/>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71397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13E847-7646-4022-BAD1-2FD84DC5AF52}" type="datetimeFigureOut">
              <a:rPr lang="ru-RU" smtClean="0"/>
              <a:t>14.10.2019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945D1C3-A059-40F3-90BD-F0760DFF93B2}" type="slidenum">
              <a:rPr lang="ru-RU" smtClean="0"/>
              <a:t>‹#›</a:t>
            </a:fld>
            <a:endParaRPr lang="ru-RU"/>
          </a:p>
        </p:txBody>
      </p:sp>
    </p:spTree>
    <p:extLst>
      <p:ext uri="{BB962C8B-B14F-4D97-AF65-F5344CB8AC3E}">
        <p14:creationId xmlns:p14="http://schemas.microsoft.com/office/powerpoint/2010/main" val="1283153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ru-RU" smtClean="0"/>
              <a:t>Образец заголовка</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713E847-7646-4022-BAD1-2FD84DC5AF52}" type="datetimeFigureOut">
              <a:rPr lang="ru-RU" smtClean="0"/>
              <a:t>14.10.2019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945D1C3-A059-40F3-90BD-F0760DFF93B2}" type="slidenum">
              <a:rPr lang="ru-RU" smtClean="0"/>
              <a:t>‹#›</a:t>
            </a:fld>
            <a:endParaRPr lang="ru-RU"/>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49212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8713E847-7646-4022-BAD1-2FD84DC5AF52}" type="datetimeFigureOut">
              <a:rPr lang="ru-RU" smtClean="0"/>
              <a:t>14.10.2019</a:t>
            </a:fld>
            <a:endParaRPr lang="ru-RU"/>
          </a:p>
        </p:txBody>
      </p:sp>
      <p:sp>
        <p:nvSpPr>
          <p:cNvPr id="6" name="Footer Placeholder 5"/>
          <p:cNvSpPr>
            <a:spLocks noGrp="1"/>
          </p:cNvSpPr>
          <p:nvPr>
            <p:ph type="ftr" sz="quarter" idx="11"/>
          </p:nvPr>
        </p:nvSpPr>
        <p:spPr>
          <a:xfrm>
            <a:off x="1447382" y="318640"/>
            <a:ext cx="5541004" cy="320931"/>
          </a:xfrm>
        </p:spPr>
        <p:txBody>
          <a:bodyPr/>
          <a:lstStyle/>
          <a:p>
            <a:endParaRPr lang="ru-RU"/>
          </a:p>
        </p:txBody>
      </p:sp>
      <p:sp>
        <p:nvSpPr>
          <p:cNvPr id="7" name="Slide Number Placeholder 6"/>
          <p:cNvSpPr>
            <a:spLocks noGrp="1"/>
          </p:cNvSpPr>
          <p:nvPr>
            <p:ph type="sldNum" sz="quarter" idx="12"/>
          </p:nvPr>
        </p:nvSpPr>
        <p:spPr/>
        <p:txBody>
          <a:bodyPr/>
          <a:lstStyle/>
          <a:p>
            <a:fld id="{5945D1C3-A059-40F3-90BD-F0760DFF93B2}" type="slidenum">
              <a:rPr lang="ru-RU" smtClean="0"/>
              <a:t>‹#›</a:t>
            </a:fld>
            <a:endParaRPr lang="ru-RU"/>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27362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8713E847-7646-4022-BAD1-2FD84DC5AF52}" type="datetimeFigureOut">
              <a:rPr lang="ru-RU" smtClean="0"/>
              <a:t>14.10.2019</a:t>
            </a:fld>
            <a:endParaRPr lang="ru-RU"/>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5945D1C3-A059-40F3-90BD-F0760DFF93B2}" type="slidenum">
              <a:rPr lang="ru-RU" smtClean="0"/>
              <a:t>‹#›</a:t>
            </a:fld>
            <a:endParaRPr lang="ru-RU"/>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03280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smtClean="0"/>
              <a:t>АККУЛЬТУРАЦИЯ </a:t>
            </a:r>
            <a:endParaRPr lang="ru-RU" b="1" dirty="0"/>
          </a:p>
        </p:txBody>
      </p:sp>
      <p:sp>
        <p:nvSpPr>
          <p:cNvPr id="3" name="Подзаголовок 2"/>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845422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286247" y="196063"/>
            <a:ext cx="10515600" cy="4351337"/>
          </a:xfrm>
        </p:spPr>
        <p:txBody>
          <a:bodyPr>
            <a:noAutofit/>
          </a:bodyPr>
          <a:lstStyle/>
          <a:p>
            <a:pPr algn="just"/>
            <a:r>
              <a:rPr lang="ru-RU" sz="2800" dirty="0" smtClean="0"/>
              <a:t>2. Социокультурная адаптация заключается в умении свободно ориентироваться в новой культуре и обществе, решать повседневные проблемы в семье, в быту, на работе и в школе.</a:t>
            </a:r>
          </a:p>
          <a:p>
            <a:pPr marL="0" indent="0" algn="just">
              <a:buNone/>
            </a:pPr>
            <a:r>
              <a:rPr lang="ru-RU" sz="2800" dirty="0" smtClean="0"/>
              <a:t>Поскольку одним из важнейших показателей успешной адаптации является наличие работы, удовлетворенность ею и уровнем своих профессиональных достижений и, как следствие, своим благосостоянием в новой культуре, исследователи в последнее время в качестве самостоятельного аспекта адаптации выделяют также экономическую адаптацию — способность быть экономически успешным в новых социальных и культурных обстоятельствах.</a:t>
            </a:r>
            <a:endParaRPr lang="ru-RU" sz="2800" dirty="0"/>
          </a:p>
        </p:txBody>
      </p:sp>
    </p:spTree>
    <p:extLst>
      <p:ext uri="{BB962C8B-B14F-4D97-AF65-F5344CB8AC3E}">
        <p14:creationId xmlns:p14="http://schemas.microsoft.com/office/powerpoint/2010/main" val="235317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В</a:t>
            </a:r>
            <a:r>
              <a:rPr lang="ru-RU" dirty="0" smtClean="0"/>
              <a:t>иды результатов аккультурации для индивида при контакте этнических групп. </a:t>
            </a:r>
            <a:endParaRPr lang="ru-RU" dirty="0"/>
          </a:p>
        </p:txBody>
      </p:sp>
      <p:sp>
        <p:nvSpPr>
          <p:cNvPr id="3" name="Объект 2"/>
          <p:cNvSpPr>
            <a:spLocks noGrp="1"/>
          </p:cNvSpPr>
          <p:nvPr>
            <p:ph idx="1"/>
          </p:nvPr>
        </p:nvSpPr>
        <p:spPr/>
        <p:txBody>
          <a:bodyPr>
            <a:normAutofit fontScale="92500" lnSpcReduction="10000"/>
          </a:bodyPr>
          <a:lstStyle/>
          <a:p>
            <a:pPr marL="0" indent="0">
              <a:buNone/>
            </a:pPr>
            <a:r>
              <a:rPr lang="ru-RU" dirty="0" smtClean="0"/>
              <a:t>Каждый из четырех выделенных результатов соотносится с той или иной стратегией аккультурации:</a:t>
            </a:r>
          </a:p>
          <a:p>
            <a:pPr algn="just"/>
            <a:r>
              <a:rPr lang="ru-RU" sz="4000" dirty="0" smtClean="0"/>
              <a:t>1. </a:t>
            </a:r>
            <a:r>
              <a:rPr lang="ru-RU" sz="4000" dirty="0" err="1" smtClean="0"/>
              <a:t>Алиенация</a:t>
            </a:r>
            <a:r>
              <a:rPr lang="ru-RU" sz="4000" dirty="0" smtClean="0"/>
              <a:t>, или отчуждение (</a:t>
            </a:r>
            <a:r>
              <a:rPr lang="ru-RU" sz="4000" dirty="0" err="1" smtClean="0"/>
              <a:t>alienation</a:t>
            </a:r>
            <a:r>
              <a:rPr lang="ru-RU" sz="4000" dirty="0" smtClean="0"/>
              <a:t>), — потеря своей культуры и нежелание/невозможность принять чужую. </a:t>
            </a:r>
            <a:r>
              <a:rPr lang="ru-RU" sz="4000" dirty="0" err="1" smtClean="0"/>
              <a:t>алиенация</a:t>
            </a:r>
            <a:r>
              <a:rPr lang="ru-RU" sz="4000" dirty="0" smtClean="0"/>
              <a:t> соотносится с </a:t>
            </a:r>
            <a:r>
              <a:rPr lang="ru-RU" sz="4000" dirty="0" err="1" smtClean="0"/>
              <a:t>маргинализацией</a:t>
            </a:r>
            <a:r>
              <a:rPr lang="ru-RU" sz="4000" dirty="0" smtClean="0"/>
              <a:t>. </a:t>
            </a:r>
            <a:endParaRPr lang="ru-RU" sz="4000" dirty="0"/>
          </a:p>
        </p:txBody>
      </p:sp>
    </p:spTree>
    <p:extLst>
      <p:ext uri="{BB962C8B-B14F-4D97-AF65-F5344CB8AC3E}">
        <p14:creationId xmlns:p14="http://schemas.microsoft.com/office/powerpoint/2010/main" val="1114407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949656" y="656452"/>
            <a:ext cx="9604375" cy="3449638"/>
          </a:xfrm>
        </p:spPr>
        <p:txBody>
          <a:bodyPr>
            <a:normAutofit/>
          </a:bodyPr>
          <a:lstStyle/>
          <a:p>
            <a:pPr algn="just"/>
            <a:r>
              <a:rPr lang="ru-RU" sz="4000" dirty="0" smtClean="0"/>
              <a:t>2. Переориентация (</a:t>
            </a:r>
            <a:r>
              <a:rPr lang="ru-RU" sz="4000" dirty="0" err="1" smtClean="0"/>
              <a:t>reorientation</a:t>
            </a:r>
            <a:r>
              <a:rPr lang="ru-RU" sz="4000" dirty="0" smtClean="0"/>
              <a:t>) — переход в новую культуру и принятие ее. переориентация является очевидным следствием ассимиляции. </a:t>
            </a:r>
            <a:endParaRPr lang="ru-RU" sz="4000" dirty="0"/>
          </a:p>
        </p:txBody>
      </p:sp>
    </p:spTree>
    <p:extLst>
      <p:ext uri="{BB962C8B-B14F-4D97-AF65-F5344CB8AC3E}">
        <p14:creationId xmlns:p14="http://schemas.microsoft.com/office/powerpoint/2010/main" val="593564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981462" y="807527"/>
            <a:ext cx="9604375" cy="3449638"/>
          </a:xfrm>
        </p:spPr>
        <p:txBody>
          <a:bodyPr>
            <a:normAutofit/>
          </a:bodyPr>
          <a:lstStyle/>
          <a:p>
            <a:pPr algn="just"/>
            <a:r>
              <a:rPr lang="ru-RU" sz="4000" dirty="0" smtClean="0"/>
              <a:t>3. Нативизм (</a:t>
            </a:r>
            <a:r>
              <a:rPr lang="ru-RU" sz="4000" dirty="0" err="1" smtClean="0"/>
              <a:t>nativism</a:t>
            </a:r>
            <a:r>
              <a:rPr lang="ru-RU" sz="4000" dirty="0" smtClean="0"/>
              <a:t>) — возврат к родной культуре и всяческое отстаивание прежних устоев. к нативизму чаще всего приводит стратегия сепарации. </a:t>
            </a:r>
            <a:endParaRPr lang="ru-RU" sz="4000" dirty="0"/>
          </a:p>
        </p:txBody>
      </p:sp>
    </p:spTree>
    <p:extLst>
      <p:ext uri="{BB962C8B-B14F-4D97-AF65-F5344CB8AC3E}">
        <p14:creationId xmlns:p14="http://schemas.microsoft.com/office/powerpoint/2010/main" val="3921720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310100" y="132301"/>
            <a:ext cx="10515600" cy="4351338"/>
          </a:xfrm>
        </p:spPr>
        <p:txBody>
          <a:bodyPr>
            <a:noAutofit/>
          </a:bodyPr>
          <a:lstStyle/>
          <a:p>
            <a:pPr algn="just"/>
            <a:r>
              <a:rPr lang="ru-RU" sz="3200" dirty="0" smtClean="0"/>
              <a:t>4. </a:t>
            </a:r>
            <a:r>
              <a:rPr lang="ru-RU" sz="3200" dirty="0" err="1" smtClean="0"/>
              <a:t>Перестраивание</a:t>
            </a:r>
            <a:r>
              <a:rPr lang="ru-RU" sz="3200" dirty="0" smtClean="0"/>
              <a:t> (</a:t>
            </a:r>
            <a:r>
              <a:rPr lang="ru-RU" sz="3200" dirty="0" err="1" smtClean="0"/>
              <a:t>reconstitution</a:t>
            </a:r>
            <a:r>
              <a:rPr lang="ru-RU" sz="3200" dirty="0" smtClean="0"/>
              <a:t>) — обретение неких новых идеалов и создание некой новой, не существовавшей прежде культуры. </a:t>
            </a:r>
          </a:p>
          <a:p>
            <a:pPr marL="0" indent="0" algn="just">
              <a:buNone/>
            </a:pPr>
            <a:r>
              <a:rPr lang="ru-RU" sz="2800" dirty="0" smtClean="0"/>
              <a:t>Связь интеграции и </a:t>
            </a:r>
            <a:r>
              <a:rPr lang="ru-RU" sz="2800" dirty="0" err="1" smtClean="0"/>
              <a:t>перестраивания</a:t>
            </a:r>
            <a:r>
              <a:rPr lang="ru-RU" sz="2800" dirty="0" smtClean="0"/>
              <a:t> существует, однако представляется очевидным, что данная стратегия далеко не всегда приводит к </a:t>
            </a:r>
            <a:r>
              <a:rPr lang="ru-RU" sz="2800" dirty="0" err="1" smtClean="0"/>
              <a:t>перестраиванию</a:t>
            </a:r>
            <a:r>
              <a:rPr lang="ru-RU" sz="2800" dirty="0" smtClean="0"/>
              <a:t>. К тому же возникают трудности с определением того, что можно считать новой культурой. Однако именно в результате </a:t>
            </a:r>
            <a:r>
              <a:rPr lang="ru-RU" sz="2800" dirty="0" err="1" smtClean="0"/>
              <a:t>перестраивания</a:t>
            </a:r>
            <a:r>
              <a:rPr lang="ru-RU" sz="2800" dirty="0" smtClean="0"/>
              <a:t> человечество обогащается новыми культурными группами. </a:t>
            </a:r>
            <a:endParaRPr lang="ru-RU" sz="2800" dirty="0"/>
          </a:p>
        </p:txBody>
      </p:sp>
    </p:spTree>
    <p:extLst>
      <p:ext uri="{BB962C8B-B14F-4D97-AF65-F5344CB8AC3E}">
        <p14:creationId xmlns:p14="http://schemas.microsoft.com/office/powerpoint/2010/main" val="3021594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Аккультурация – это </a:t>
            </a:r>
            <a:endParaRPr lang="ru-RU" dirty="0"/>
          </a:p>
        </p:txBody>
      </p:sp>
      <p:sp>
        <p:nvSpPr>
          <p:cNvPr id="3" name="Объект 2"/>
          <p:cNvSpPr>
            <a:spLocks noGrp="1"/>
          </p:cNvSpPr>
          <p:nvPr>
            <p:ph idx="1"/>
          </p:nvPr>
        </p:nvSpPr>
        <p:spPr/>
        <p:txBody>
          <a:bodyPr>
            <a:normAutofit fontScale="62500" lnSpcReduction="20000"/>
          </a:bodyPr>
          <a:lstStyle/>
          <a:p>
            <a:r>
              <a:rPr lang="ru-RU" sz="4400" dirty="0" smtClean="0"/>
              <a:t>приспособление индивида или группы к новой культуре.</a:t>
            </a:r>
          </a:p>
          <a:p>
            <a:endParaRPr lang="ru-RU" sz="4400" dirty="0"/>
          </a:p>
          <a:p>
            <a:pPr marL="0" indent="0" algn="just">
              <a:buNone/>
            </a:pPr>
            <a:r>
              <a:rPr lang="ru-RU" sz="4400" dirty="0" smtClean="0"/>
              <a:t>Культуру, которая подвергается изменению, называют культурой-реципиентом, а культуру, воздействию которой подвергается первая, — культурой-донором. Аккультурация осуществляется посредством коммуникации.</a:t>
            </a:r>
            <a:endParaRPr lang="ru-RU" sz="4400" dirty="0"/>
          </a:p>
        </p:txBody>
      </p:sp>
    </p:spTree>
    <p:extLst>
      <p:ext uri="{BB962C8B-B14F-4D97-AF65-F5344CB8AC3E}">
        <p14:creationId xmlns:p14="http://schemas.microsoft.com/office/powerpoint/2010/main" val="3028105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Следует различать понятия </a:t>
            </a:r>
            <a:r>
              <a:rPr lang="ru-RU" b="1" dirty="0" smtClean="0"/>
              <a:t>аккультурации </a:t>
            </a:r>
            <a:r>
              <a:rPr lang="ru-RU" dirty="0" smtClean="0"/>
              <a:t>и </a:t>
            </a:r>
            <a:r>
              <a:rPr lang="ru-RU" b="1" dirty="0" err="1" smtClean="0"/>
              <a:t>энкультурации</a:t>
            </a:r>
            <a:r>
              <a:rPr lang="ru-RU" dirty="0" smtClean="0"/>
              <a:t> </a:t>
            </a:r>
            <a:r>
              <a:rPr lang="ru-RU" i="1" dirty="0" smtClean="0"/>
              <a:t>(</a:t>
            </a:r>
            <a:r>
              <a:rPr lang="ru-RU" i="1" dirty="0" err="1" smtClean="0"/>
              <a:t>инкультурации</a:t>
            </a:r>
            <a:r>
              <a:rPr lang="ru-RU" i="1" dirty="0" smtClean="0"/>
              <a:t>). </a:t>
            </a:r>
            <a:endParaRPr lang="ru-RU" i="1" dirty="0"/>
          </a:p>
        </p:txBody>
      </p:sp>
      <p:sp>
        <p:nvSpPr>
          <p:cNvPr id="3" name="Объект 2"/>
          <p:cNvSpPr>
            <a:spLocks noGrp="1"/>
          </p:cNvSpPr>
          <p:nvPr>
            <p:ph idx="1"/>
          </p:nvPr>
        </p:nvSpPr>
        <p:spPr/>
        <p:txBody>
          <a:bodyPr/>
          <a:lstStyle/>
          <a:p>
            <a:pPr algn="just"/>
            <a:r>
              <a:rPr lang="ru-RU" dirty="0" smtClean="0"/>
              <a:t>первый термин относится к вторичным процессам изменения культурных норм индивида, тогда как термин «</a:t>
            </a:r>
            <a:r>
              <a:rPr lang="ru-RU" dirty="0" err="1" smtClean="0"/>
              <a:t>энкультурация</a:t>
            </a:r>
            <a:r>
              <a:rPr lang="ru-RU" dirty="0" smtClean="0"/>
              <a:t>» относится к приобретению первичных культурных норм.</a:t>
            </a:r>
          </a:p>
          <a:p>
            <a:pPr algn="just"/>
            <a:r>
              <a:rPr lang="ru-RU" dirty="0" smtClean="0"/>
              <a:t>в процессе аккультурации человек сталкивается с двумя основными проблемами — сохранения своей культурной идентичности и необходимости существовать в новой для него культуре. </a:t>
            </a:r>
            <a:endParaRPr lang="ru-RU" dirty="0"/>
          </a:p>
        </p:txBody>
      </p:sp>
    </p:spTree>
    <p:extLst>
      <p:ext uri="{BB962C8B-B14F-4D97-AF65-F5344CB8AC3E}">
        <p14:creationId xmlns:p14="http://schemas.microsoft.com/office/powerpoint/2010/main" val="3295167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В</a:t>
            </a:r>
            <a:r>
              <a:rPr lang="ru-RU" dirty="0" smtClean="0"/>
              <a:t>ыделяют четыре стратегии аккультурации: </a:t>
            </a:r>
            <a:endParaRPr lang="ru-RU" dirty="0"/>
          </a:p>
        </p:txBody>
      </p:sp>
      <p:sp>
        <p:nvSpPr>
          <p:cNvPr id="3" name="Объект 2"/>
          <p:cNvSpPr>
            <a:spLocks noGrp="1"/>
          </p:cNvSpPr>
          <p:nvPr>
            <p:ph idx="1"/>
          </p:nvPr>
        </p:nvSpPr>
        <p:spPr/>
        <p:txBody>
          <a:bodyPr>
            <a:normAutofit fontScale="92500" lnSpcReduction="10000"/>
          </a:bodyPr>
          <a:lstStyle/>
          <a:p>
            <a:pPr algn="just"/>
            <a:r>
              <a:rPr lang="ru-RU" sz="3600" dirty="0" smtClean="0"/>
              <a:t>1. Ассимиляция — человек полностью включается в новую культуру, теряя при этом связь со своей культурой, отказываясь от нее. Этой стратегии чаще всего придерживаются люди, которые добровольно переезжают в другую страну (регион) надолго или навсегда. </a:t>
            </a:r>
            <a:endParaRPr lang="ru-RU" sz="3600" dirty="0"/>
          </a:p>
        </p:txBody>
      </p:sp>
    </p:spTree>
    <p:extLst>
      <p:ext uri="{BB962C8B-B14F-4D97-AF65-F5344CB8AC3E}">
        <p14:creationId xmlns:p14="http://schemas.microsoft.com/office/powerpoint/2010/main" val="444140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723568" y="648500"/>
            <a:ext cx="10069513" cy="2619375"/>
          </a:xfrm>
        </p:spPr>
        <p:txBody>
          <a:bodyPr>
            <a:noAutofit/>
          </a:bodyPr>
          <a:lstStyle/>
          <a:p>
            <a:pPr algn="just"/>
            <a:r>
              <a:rPr lang="ru-RU" sz="2800" dirty="0" smtClean="0"/>
              <a:t>2. Сепарация — отказ от принятия норм иной культуры и сохранение идентификации со своей культурой. в этом случае представители культурного меньшинства стремятся (насколько это возможно) избегать контактов с представителями доминирующей культуры — они селятся отдельно от них, создают общины. Эта стратегия характерна для беженцев, которые вынуждены покинуть родину не по своей воле. если на такой изоляции настаивают представители доминирующей культуры, это называется сегрегацией. </a:t>
            </a:r>
            <a:endParaRPr lang="ru-RU" sz="2800" dirty="0"/>
          </a:p>
        </p:txBody>
      </p:sp>
    </p:spTree>
    <p:extLst>
      <p:ext uri="{BB962C8B-B14F-4D97-AF65-F5344CB8AC3E}">
        <p14:creationId xmlns:p14="http://schemas.microsoft.com/office/powerpoint/2010/main" val="3865901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946205" y="767769"/>
            <a:ext cx="9917927" cy="4177941"/>
          </a:xfrm>
        </p:spPr>
        <p:txBody>
          <a:bodyPr>
            <a:normAutofit fontScale="92500" lnSpcReduction="10000"/>
          </a:bodyPr>
          <a:lstStyle/>
          <a:p>
            <a:pPr algn="just"/>
            <a:r>
              <a:rPr lang="ru-RU" sz="3200" dirty="0" smtClean="0"/>
              <a:t>3. </a:t>
            </a:r>
            <a:r>
              <a:rPr lang="ru-RU" sz="3200" dirty="0" err="1" smtClean="0"/>
              <a:t>Маргинализация</a:t>
            </a:r>
            <a:r>
              <a:rPr lang="ru-RU" sz="3200" dirty="0" smtClean="0"/>
              <a:t> — потеря первичной культурной идентичности и отсутствие идентификации с новой культурой. Эта ситуация возникает из-за потери контакта со своей (изначальной) культурной группой, невозможности поддерживать собственную идентичность и нежелания влиться в новую культуру. </a:t>
            </a:r>
            <a:r>
              <a:rPr lang="ru-RU" sz="3200" dirty="0" err="1" smtClean="0"/>
              <a:t>Маргинализация</a:t>
            </a:r>
            <a:r>
              <a:rPr lang="ru-RU" sz="3200" dirty="0" smtClean="0"/>
              <a:t> часто является следствием дискриминации со стороны принимающей культуры. </a:t>
            </a:r>
            <a:endParaRPr lang="ru-RU" sz="3200" dirty="0"/>
          </a:p>
        </p:txBody>
      </p:sp>
    </p:spTree>
    <p:extLst>
      <p:ext uri="{BB962C8B-B14F-4D97-AF65-F5344CB8AC3E}">
        <p14:creationId xmlns:p14="http://schemas.microsoft.com/office/powerpoint/2010/main" val="42302486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830387" y="99861"/>
            <a:ext cx="9604375" cy="3449638"/>
          </a:xfrm>
        </p:spPr>
        <p:txBody>
          <a:bodyPr>
            <a:noAutofit/>
          </a:bodyPr>
          <a:lstStyle/>
          <a:p>
            <a:pPr algn="just"/>
            <a:r>
              <a:rPr lang="ru-RU" sz="3200" dirty="0" smtClean="0"/>
              <a:t>4. Интеграция — это, пожалуй, наиболее удачная стратегия аккультурации. она предполагает вхождение в новую культуру без утраты первичной культурной идентичности. она возможна только при взаимном стремлении обеих сторон (представителей культуры-донора и культуры-реципиента) к сотрудничеству, при их взаимоуважении и понимании необходимости сохранения уникальных черт каждой из них. </a:t>
            </a:r>
            <a:endParaRPr lang="ru-RU" sz="3200" dirty="0"/>
          </a:p>
        </p:txBody>
      </p:sp>
    </p:spTree>
    <p:extLst>
      <p:ext uri="{BB962C8B-B14F-4D97-AF65-F5344CB8AC3E}">
        <p14:creationId xmlns:p14="http://schemas.microsoft.com/office/powerpoint/2010/main" val="2662122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053024" y="871137"/>
            <a:ext cx="9604375" cy="3449638"/>
          </a:xfrm>
        </p:spPr>
        <p:txBody>
          <a:bodyPr>
            <a:normAutofit fontScale="85000" lnSpcReduction="20000"/>
          </a:bodyPr>
          <a:lstStyle/>
          <a:p>
            <a:pPr marL="0" indent="457200" algn="just">
              <a:buNone/>
            </a:pPr>
            <a:r>
              <a:rPr lang="ru-RU" sz="3600" dirty="0" smtClean="0"/>
              <a:t>Важнейшим результатом и целью аккультурации является долговременная адаптация к жизни в чужой культуре. адаптация в данном случае означает включение личности в новые для нее системы социальных и профессиональных связей (в том числе усвоение новой системы социальных ролей), а также процесс, имеющий своей целью такое включение.</a:t>
            </a:r>
            <a:endParaRPr lang="ru-RU" sz="3600" dirty="0"/>
          </a:p>
        </p:txBody>
      </p:sp>
    </p:spTree>
    <p:extLst>
      <p:ext uri="{BB962C8B-B14F-4D97-AF65-F5344CB8AC3E}">
        <p14:creationId xmlns:p14="http://schemas.microsoft.com/office/powerpoint/2010/main" val="2870988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Выделяют два вида адаптации: </a:t>
            </a:r>
            <a:endParaRPr lang="ru-RU" dirty="0"/>
          </a:p>
        </p:txBody>
      </p:sp>
      <p:sp>
        <p:nvSpPr>
          <p:cNvPr id="3" name="Объект 2"/>
          <p:cNvSpPr>
            <a:spLocks noGrp="1"/>
          </p:cNvSpPr>
          <p:nvPr>
            <p:ph idx="1"/>
          </p:nvPr>
        </p:nvSpPr>
        <p:spPr/>
        <p:txBody>
          <a:bodyPr>
            <a:normAutofit/>
          </a:bodyPr>
          <a:lstStyle/>
          <a:p>
            <a:r>
              <a:rPr lang="ru-RU" sz="3600" dirty="0" smtClean="0"/>
              <a:t>1. Психологическая адаптация представляет собой достижение психологического комфорта в новом обществе. </a:t>
            </a:r>
            <a:endParaRPr lang="ru-RU" sz="3600" dirty="0"/>
          </a:p>
        </p:txBody>
      </p:sp>
    </p:spTree>
    <p:extLst>
      <p:ext uri="{BB962C8B-B14F-4D97-AF65-F5344CB8AC3E}">
        <p14:creationId xmlns:p14="http://schemas.microsoft.com/office/powerpoint/2010/main" val="122577911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Галерея</Template>
  <TotalTime>6</TotalTime>
  <Words>630</Words>
  <Application>Microsoft Office PowerPoint</Application>
  <PresentationFormat>Широкоэкранный</PresentationFormat>
  <Paragraphs>25</Paragraphs>
  <Slides>14</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14</vt:i4>
      </vt:variant>
    </vt:vector>
  </HeadingPairs>
  <TitlesOfParts>
    <vt:vector size="17" baseType="lpstr">
      <vt:lpstr>Arial</vt:lpstr>
      <vt:lpstr>Gill Sans MT</vt:lpstr>
      <vt:lpstr>Gallery</vt:lpstr>
      <vt:lpstr>АККУЛЬТУРАЦИЯ </vt:lpstr>
      <vt:lpstr>Аккультурация – это </vt:lpstr>
      <vt:lpstr>Следует различать понятия аккультурации и энкультурации (инкультурации). </vt:lpstr>
      <vt:lpstr>Выделяют четыре стратегии аккультурации: </vt:lpstr>
      <vt:lpstr>Презентация PowerPoint</vt:lpstr>
      <vt:lpstr>Презентация PowerPoint</vt:lpstr>
      <vt:lpstr>Презентация PowerPoint</vt:lpstr>
      <vt:lpstr>Презентация PowerPoint</vt:lpstr>
      <vt:lpstr>Выделяют два вида адаптации: </vt:lpstr>
      <vt:lpstr>Презентация PowerPoint</vt:lpstr>
      <vt:lpstr>Виды результатов аккультурации для индивида при контакте этнических групп. </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Аккультурация</dc:title>
  <dc:creator>Дамир Псеунов</dc:creator>
  <cp:lastModifiedBy>Дамир Псеунов</cp:lastModifiedBy>
  <cp:revision>3</cp:revision>
  <dcterms:created xsi:type="dcterms:W3CDTF">2019-10-13T22:48:58Z</dcterms:created>
  <dcterms:modified xsi:type="dcterms:W3CDTF">2019-10-13T22:03:59Z</dcterms:modified>
</cp:coreProperties>
</file>