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8" r:id="rId5"/>
    <p:sldId id="260" r:id="rId6"/>
    <p:sldId id="277" r:id="rId7"/>
    <p:sldId id="276" r:id="rId8"/>
    <p:sldId id="259" r:id="rId9"/>
    <p:sldId id="262" r:id="rId10"/>
    <p:sldId id="261" r:id="rId11"/>
    <p:sldId id="279" r:id="rId12"/>
    <p:sldId id="280" r:id="rId13"/>
    <p:sldId id="281" r:id="rId14"/>
    <p:sldId id="28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palmitoylphosphatidylcholine" TargetMode="External"/><Relationship Id="rId3" Type="http://schemas.openxmlformats.org/officeDocument/2006/relationships/hyperlink" Target="http://ru.wikipedia.org/wiki/%D0%A1%D1%84%D0%B8%D0%BD%D0%B3%D0%BE%D0%BC%D0%B8%D0%B5%D0%BB%D0%B8%D0%BD%D1%8B" TargetMode="External"/><Relationship Id="rId7" Type="http://schemas.openxmlformats.org/officeDocument/2006/relationships/hyperlink" Target="http://en.wikipedia.org/wiki/POPC" TargetMode="External"/><Relationship Id="rId2" Type="http://schemas.openxmlformats.org/officeDocument/2006/relationships/hyperlink" Target="http://ru.wikipedia.org/wiki/%D0%A1%D1%84%D0%B8%D0%BD%D0%B3%D0%BE%D0%B7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0%BB%D1%8C%D0%BC%D0%B8%D1%82%D0%B8%D0%BD%D0%BE%D0%B2%D0%B0%D1%8F_%D0%BA%D0%B8%D1%81%D0%BB%D0%BE%D1%82%D0%B0" TargetMode="External"/><Relationship Id="rId5" Type="http://schemas.openxmlformats.org/officeDocument/2006/relationships/hyperlink" Target="http://ru.wikipedia.org/wiki/%D0%9E%D0%BB%D0%B5%D0%B8%D0%BD%D0%BE%D0%B2%D0%B0%D1%8F_%D0%BA%D0%B8%D1%81%D0%BB%D0%BE%D1%82%D0%B0" TargetMode="External"/><Relationship Id="rId4" Type="http://schemas.openxmlformats.org/officeDocument/2006/relationships/hyperlink" Target="http://ru.wikipedia.org/wiki/%D0%A6%D0%B5%D1%80%D0%B0%D0%BC%D0%B8%D0%B4%D1%8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и свойства, функции биологической мембраны. Поверхностный аппарат клетки</a:t>
            </a:r>
            <a:endParaRPr lang="ru-RU" dirty="0"/>
          </a:p>
        </p:txBody>
      </p:sp>
      <p:pic>
        <p:nvPicPr>
          <p:cNvPr id="20484" name="Picture 4" descr="http://images.myshared.ru/9/930717/slide_18.jpg"/>
          <p:cNvPicPr>
            <a:picLocks noChangeAspect="1" noChangeArrowheads="1"/>
          </p:cNvPicPr>
          <p:nvPr/>
        </p:nvPicPr>
        <p:blipFill>
          <a:blip r:embed="rId2"/>
          <a:srcRect l="10308" t="18899" r="14955" b="15814"/>
          <a:stretch>
            <a:fillRect/>
          </a:stretch>
        </p:blipFill>
        <p:spPr bwMode="auto">
          <a:xfrm>
            <a:off x="5000596" y="1785926"/>
            <a:ext cx="4143404" cy="2714644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 l="10513" t="14006" r="39103" b="28509"/>
          <a:stretch>
            <a:fillRect/>
          </a:stretch>
        </p:blipFill>
        <p:spPr bwMode="auto">
          <a:xfrm>
            <a:off x="142844" y="2928934"/>
            <a:ext cx="480871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Максим\Desktop\лекции 2020\Fig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099"/>
            <a:ext cx="7500990" cy="682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feratwork.ru/img/books/h9plb13zv26g/ivkm3tzl8pqb.png"/>
          <p:cNvPicPr>
            <a:picLocks noChangeAspect="1" noChangeArrowheads="1"/>
          </p:cNvPicPr>
          <p:nvPr/>
        </p:nvPicPr>
        <p:blipFill>
          <a:blip r:embed="rId2"/>
          <a:srcRect l="8576" r="5669" b="23155"/>
          <a:stretch>
            <a:fillRect/>
          </a:stretch>
        </p:blipFill>
        <p:spPr bwMode="auto">
          <a:xfrm>
            <a:off x="857224" y="285728"/>
            <a:ext cx="7143768" cy="285750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2060" t="31575" r="40797" b="42113"/>
          <a:stretch>
            <a:fillRect/>
          </a:stretch>
        </p:blipFill>
        <p:spPr bwMode="auto">
          <a:xfrm>
            <a:off x="271431" y="3214686"/>
            <a:ext cx="86011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2060" t="24558" r="40797" b="29834"/>
          <a:stretch>
            <a:fillRect/>
          </a:stretch>
        </p:blipFill>
        <p:spPr bwMode="auto">
          <a:xfrm>
            <a:off x="142844" y="642918"/>
            <a:ext cx="874287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3156" t="22804" r="40797" b="29834"/>
          <a:stretch>
            <a:fillRect/>
          </a:stretch>
        </p:blipFill>
        <p:spPr bwMode="auto">
          <a:xfrm>
            <a:off x="857224" y="214290"/>
            <a:ext cx="777886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1096" t="24558" r="29834" b="40359"/>
          <a:stretch>
            <a:fillRect/>
          </a:stretch>
        </p:blipFill>
        <p:spPr bwMode="auto">
          <a:xfrm>
            <a:off x="214282" y="142852"/>
            <a:ext cx="83260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cf.ppt-online.org/files/slide/q/qZzg1GPFwMi6knAIoOlXL7epf8WbmJCR0THSQK/slide-43.jpg"/>
          <p:cNvPicPr>
            <a:picLocks noChangeAspect="1" noChangeArrowheads="1"/>
          </p:cNvPicPr>
          <p:nvPr/>
        </p:nvPicPr>
        <p:blipFill>
          <a:blip r:embed="rId3"/>
          <a:srcRect t="23253" b="13188"/>
          <a:stretch>
            <a:fillRect/>
          </a:stretch>
        </p:blipFill>
        <p:spPr bwMode="auto">
          <a:xfrm>
            <a:off x="428596" y="2928934"/>
            <a:ext cx="7929618" cy="377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29601" t="17542" r="14485" b="15800"/>
          <a:stretch>
            <a:fillRect/>
          </a:stretch>
        </p:blipFill>
        <p:spPr bwMode="auto">
          <a:xfrm>
            <a:off x="285720" y="214290"/>
            <a:ext cx="87248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Гортер</a:t>
            </a:r>
            <a:r>
              <a:rPr lang="ru-RU" dirty="0" smtClean="0"/>
              <a:t> и </a:t>
            </a:r>
            <a:r>
              <a:rPr lang="ru-RU" dirty="0" err="1" smtClean="0"/>
              <a:t>Грендель</a:t>
            </a:r>
            <a:r>
              <a:rPr lang="ru-RU" dirty="0" smtClean="0"/>
              <a:t> (1925) «Тени» эритроцитов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64548" t="47861" r="12787" b="34306"/>
          <a:stretch>
            <a:fillRect/>
          </a:stretch>
        </p:blipFill>
        <p:spPr bwMode="auto">
          <a:xfrm>
            <a:off x="3929058" y="0"/>
            <a:ext cx="227796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Даниэлли</a:t>
            </a:r>
            <a:r>
              <a:rPr lang="ru-RU" dirty="0" smtClean="0"/>
              <a:t> и </a:t>
            </a:r>
            <a:r>
              <a:rPr lang="ru-RU" dirty="0" err="1" smtClean="0"/>
              <a:t>Доусон</a:t>
            </a:r>
            <a:r>
              <a:rPr lang="ru-RU" dirty="0" smtClean="0"/>
              <a:t> (1935) «</a:t>
            </a:r>
            <a:r>
              <a:rPr lang="ru-RU" dirty="0" err="1" smtClean="0"/>
              <a:t>сэндвичевая</a:t>
            </a:r>
            <a:r>
              <a:rPr lang="ru-RU" dirty="0" smtClean="0"/>
              <a:t>» модель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t="18715" r="73337" b="48459"/>
          <a:stretch>
            <a:fillRect/>
          </a:stretch>
        </p:blipFill>
        <p:spPr bwMode="auto">
          <a:xfrm>
            <a:off x="4786314" y="1785926"/>
            <a:ext cx="2000264" cy="18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Сингер</a:t>
            </a:r>
            <a:r>
              <a:rPr lang="ru-RU" dirty="0" smtClean="0"/>
              <a:t> и </a:t>
            </a:r>
            <a:r>
              <a:rPr lang="ru-RU" dirty="0" err="1" smtClean="0"/>
              <a:t>Никольсон</a:t>
            </a:r>
            <a:r>
              <a:rPr lang="ru-RU" dirty="0" smtClean="0"/>
              <a:t> (1972) жидкостно-мозаичная модель строения мембраны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64365" t="38652" b="22789"/>
          <a:stretch>
            <a:fillRect/>
          </a:stretch>
        </p:blipFill>
        <p:spPr bwMode="auto">
          <a:xfrm>
            <a:off x="4857752" y="4074348"/>
            <a:ext cx="2928958" cy="226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лекции 2020\Цитология и гистология\мембрана функцио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08" y="1000108"/>
            <a:ext cx="907459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060" t="17542" r="39701" b="29834"/>
          <a:stretch>
            <a:fillRect/>
          </a:stretch>
        </p:blipFill>
        <p:spPr bwMode="auto">
          <a:xfrm>
            <a:off x="142844" y="142852"/>
            <a:ext cx="54483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586" t="19296" r="39701" b="36850"/>
          <a:stretch>
            <a:fillRect/>
          </a:stretch>
        </p:blipFill>
        <p:spPr bwMode="auto">
          <a:xfrm>
            <a:off x="3843300" y="3875509"/>
            <a:ext cx="5300700" cy="29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27850"/>
          <a:stretch>
            <a:fillRect/>
          </a:stretch>
        </p:blipFill>
        <p:spPr bwMode="auto">
          <a:xfrm>
            <a:off x="3143240" y="142852"/>
            <a:ext cx="33481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46506"/>
          <a:stretch>
            <a:fillRect/>
          </a:stretch>
        </p:blipFill>
        <p:spPr bwMode="auto">
          <a:xfrm>
            <a:off x="428596" y="2071678"/>
            <a:ext cx="289000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b="17073"/>
          <a:stretch>
            <a:fillRect/>
          </a:stretch>
        </p:blipFill>
        <p:spPr bwMode="auto">
          <a:xfrm>
            <a:off x="6357950" y="642918"/>
            <a:ext cx="2500330" cy="468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Фосфолипиды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400050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Сфинголипиды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Холестерол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konspekta.net/lektsiiorgimg/baza12/4401648537060.files/image9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579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2153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Холестерол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Фиксируют первые несколько ближайших углеводородных групп, входящих в состав фосфолипидных жирных кислот. Это делает липидный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бислой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более устойчивым к деформациям и ограничивает прохождение через них небольших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водорастворимых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Предотвращает кристаллизацию углеводородов и фазовые сдвиги в мембране.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Сфингофосфолипиды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также имеют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хвоста, но только один из них принадлежит жирной кислоте: второй относится 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сфингозину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Один из таких липидов —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сфингомиелин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(в обилии встречается в миелиновой оболочке аксонов) — является важным компонентом клеточной мембраны, придавая ей жесткость и уникальные физико-химические свойства. Самые простые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сфингофосфолипиды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называются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церамидами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Глицерофосфолипидов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 мембранах по массе больше всего, и это наиболее пластичный и текучий их компонент. В зависимости от типа головки эти липиды делят на классы: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фосфатидилхолины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(головка — холин),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фосфатидилглицеролы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фосфатидилэтаноламины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 т.д. Полное название липида включает также наименование жирных кислот, образующих хвосты, например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олеиновая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(одна двойная связь — C18:1)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пальмитиновая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(все связи насыщены — С16:0) кислоты образуют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пальмитоилолеилфосфатидилхолин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ПОФХ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 две молекулы пальмитиновой кислоты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дипальмитоил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фосфатидилхолин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ДПФХ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28505" t="43854" r="51761" b="38605"/>
          <a:stretch>
            <a:fillRect/>
          </a:stretch>
        </p:blipFill>
        <p:spPr bwMode="auto">
          <a:xfrm>
            <a:off x="1071538" y="214290"/>
            <a:ext cx="282890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28505" t="24558" r="51761" b="57901"/>
          <a:stretch>
            <a:fillRect/>
          </a:stretch>
        </p:blipFill>
        <p:spPr bwMode="auto">
          <a:xfrm>
            <a:off x="5286380" y="214290"/>
            <a:ext cx="27003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14313" t="28625" r="6474" b="18449"/>
          <a:stretch>
            <a:fillRect/>
          </a:stretch>
        </p:blipFill>
        <p:spPr bwMode="auto">
          <a:xfrm>
            <a:off x="1214414" y="2071678"/>
            <a:ext cx="7072330" cy="34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6" y="17144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Ненасыщенные хвосты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Насыщенные хвосты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лекции 2020\1600px-Lipid_raft_organisation_sc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046095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5643602" cy="273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37137"/>
            <a:ext cx="27987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17757" t="19981" r="26563" b="4907"/>
          <a:stretch>
            <a:fillRect/>
          </a:stretch>
        </p:blipFill>
        <p:spPr bwMode="auto">
          <a:xfrm>
            <a:off x="6715140" y="3286124"/>
            <a:ext cx="1725300" cy="17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94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Строение и свойства, функции биологической мембраны. Поверхностный аппарат клетки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свойства, функции биологической мембраны. Поверхностный аппарат клетки</dc:title>
  <dc:creator>Максим</dc:creator>
  <cp:lastModifiedBy>Максим</cp:lastModifiedBy>
  <cp:revision>15</cp:revision>
  <dcterms:created xsi:type="dcterms:W3CDTF">2020-09-08T16:10:05Z</dcterms:created>
  <dcterms:modified xsi:type="dcterms:W3CDTF">2020-09-08T18:22:17Z</dcterms:modified>
</cp:coreProperties>
</file>