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301" r:id="rId5"/>
    <p:sldId id="302" r:id="rId6"/>
    <p:sldId id="259" r:id="rId7"/>
    <p:sldId id="261" r:id="rId8"/>
    <p:sldId id="313" r:id="rId9"/>
    <p:sldId id="314" r:id="rId10"/>
    <p:sldId id="308" r:id="rId11"/>
    <p:sldId id="309" r:id="rId12"/>
    <p:sldId id="310" r:id="rId13"/>
    <p:sldId id="311" r:id="rId14"/>
    <p:sldId id="294" r:id="rId15"/>
    <p:sldId id="300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85" r:id="rId24"/>
    <p:sldId id="306" r:id="rId25"/>
    <p:sldId id="287" r:id="rId26"/>
    <p:sldId id="288" r:id="rId27"/>
    <p:sldId id="273" r:id="rId28"/>
    <p:sldId id="274" r:id="rId29"/>
    <p:sldId id="270" r:id="rId30"/>
    <p:sldId id="271" r:id="rId31"/>
    <p:sldId id="280" r:id="rId32"/>
    <p:sldId id="279" r:id="rId33"/>
    <p:sldId id="282" r:id="rId34"/>
    <p:sldId id="283" r:id="rId35"/>
    <p:sldId id="275" r:id="rId36"/>
    <p:sldId id="276" r:id="rId37"/>
    <p:sldId id="284" r:id="rId38"/>
    <p:sldId id="277" r:id="rId39"/>
    <p:sldId id="30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4660" autoAdjust="0"/>
  </p:normalViewPr>
  <p:slideViewPr>
    <p:cSldViewPr>
      <p:cViewPr varScale="1">
        <p:scale>
          <a:sx n="78" d="100"/>
          <a:sy n="78" d="100"/>
        </p:scale>
        <p:origin x="-264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88650-4368-48BE-84C6-DC4FB113137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D1F1A79-4F1F-4F6F-9C98-A60B2F84C75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Предметность</a:t>
          </a:r>
          <a:endParaRPr lang="ru-RU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92EF5D-F6A0-4770-A406-66AB42CCBFF4}" type="parTrans" cxnId="{FBB4FB9D-F7DF-4502-A312-229BE41DB727}">
      <dgm:prSet/>
      <dgm:spPr/>
      <dgm:t>
        <a:bodyPr/>
        <a:lstStyle/>
        <a:p>
          <a:endParaRPr lang="ru-RU"/>
        </a:p>
      </dgm:t>
    </dgm:pt>
    <dgm:pt modelId="{F370C736-6AF9-4C6C-BA73-C7F6E28FDD7B}" type="sibTrans" cxnId="{FBB4FB9D-F7DF-4502-A312-229BE41DB727}">
      <dgm:prSet/>
      <dgm:spPr/>
      <dgm:t>
        <a:bodyPr/>
        <a:lstStyle/>
        <a:p>
          <a:endParaRPr lang="ru-RU"/>
        </a:p>
      </dgm:t>
    </dgm:pt>
    <dgm:pt modelId="{6EC12051-092E-4B8C-B7A4-5F90B9D526F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Целостность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9A9DC47F-9637-4507-8543-61EA87BED750}" type="parTrans" cxnId="{A05A1AC3-D814-4E04-AE2B-B243DDDC0ABA}">
      <dgm:prSet/>
      <dgm:spPr/>
      <dgm:t>
        <a:bodyPr/>
        <a:lstStyle/>
        <a:p>
          <a:endParaRPr lang="ru-RU"/>
        </a:p>
      </dgm:t>
    </dgm:pt>
    <dgm:pt modelId="{3A4F8E04-DEF5-4C7D-8941-071D4353ACC2}" type="sibTrans" cxnId="{A05A1AC3-D814-4E04-AE2B-B243DDDC0ABA}">
      <dgm:prSet/>
      <dgm:spPr/>
      <dgm:t>
        <a:bodyPr/>
        <a:lstStyle/>
        <a:p>
          <a:endParaRPr lang="ru-RU"/>
        </a:p>
      </dgm:t>
    </dgm:pt>
    <dgm:pt modelId="{895BBCAA-7442-416F-92B0-0E1458F963E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Константность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BB17019E-ECD6-4B53-8828-A1EDB047DC4D}" type="parTrans" cxnId="{5BD54F02-CB80-47DE-A14C-2E692DA2B3BE}">
      <dgm:prSet/>
      <dgm:spPr/>
      <dgm:t>
        <a:bodyPr/>
        <a:lstStyle/>
        <a:p>
          <a:endParaRPr lang="ru-RU"/>
        </a:p>
      </dgm:t>
    </dgm:pt>
    <dgm:pt modelId="{770FA9BE-D028-4BC3-868E-7BD533A56C03}" type="sibTrans" cxnId="{5BD54F02-CB80-47DE-A14C-2E692DA2B3BE}">
      <dgm:prSet/>
      <dgm:spPr/>
      <dgm:t>
        <a:bodyPr/>
        <a:lstStyle/>
        <a:p>
          <a:endParaRPr lang="ru-RU"/>
        </a:p>
      </dgm:t>
    </dgm:pt>
    <dgm:pt modelId="{177DC213-AAB5-441A-BDDC-85C970CC56F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Избирательность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1A009230-6784-4E56-ACD9-BC812DC8D982}" type="parTrans" cxnId="{EA222A10-E338-449C-A3CB-1FD77E135FA1}">
      <dgm:prSet/>
      <dgm:spPr/>
      <dgm:t>
        <a:bodyPr/>
        <a:lstStyle/>
        <a:p>
          <a:endParaRPr lang="ru-RU"/>
        </a:p>
      </dgm:t>
    </dgm:pt>
    <dgm:pt modelId="{060E48E3-7070-401E-9EAD-075D2D29D82B}" type="sibTrans" cxnId="{EA222A10-E338-449C-A3CB-1FD77E135FA1}">
      <dgm:prSet/>
      <dgm:spPr/>
      <dgm:t>
        <a:bodyPr/>
        <a:lstStyle/>
        <a:p>
          <a:endParaRPr lang="ru-RU"/>
        </a:p>
      </dgm:t>
    </dgm:pt>
    <dgm:pt modelId="{93DAAE22-9CEE-4334-82F8-F8CB4D45AB3F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Структурность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0C54D09C-5E09-4688-955E-36C881676A58}" type="parTrans" cxnId="{AADDDFA4-C5BE-4E9C-AB1D-CB95FBB091E9}">
      <dgm:prSet/>
      <dgm:spPr/>
      <dgm:t>
        <a:bodyPr/>
        <a:lstStyle/>
        <a:p>
          <a:endParaRPr lang="ru-RU"/>
        </a:p>
      </dgm:t>
    </dgm:pt>
    <dgm:pt modelId="{FB578881-BCEC-4467-BED7-485763533D80}" type="sibTrans" cxnId="{AADDDFA4-C5BE-4E9C-AB1D-CB95FBB091E9}">
      <dgm:prSet/>
      <dgm:spPr/>
      <dgm:t>
        <a:bodyPr/>
        <a:lstStyle/>
        <a:p>
          <a:endParaRPr lang="ru-RU"/>
        </a:p>
      </dgm:t>
    </dgm:pt>
    <dgm:pt modelId="{65735162-F937-4DE3-B14B-AEB47D607562}">
      <dgm:prSet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Осмысленность</a:t>
          </a:r>
          <a:endParaRPr lang="ru-RU" b="1" dirty="0">
            <a:solidFill>
              <a:schemeClr val="accent6">
                <a:lumMod val="50000"/>
              </a:schemeClr>
            </a:solidFill>
          </a:endParaRPr>
        </a:p>
      </dgm:t>
    </dgm:pt>
    <dgm:pt modelId="{802187BC-716D-4B02-8686-CE0798981071}" type="parTrans" cxnId="{D9C01CE2-03BD-47A6-AC83-A395BC46FD0D}">
      <dgm:prSet/>
      <dgm:spPr/>
      <dgm:t>
        <a:bodyPr/>
        <a:lstStyle/>
        <a:p>
          <a:endParaRPr lang="ru-RU"/>
        </a:p>
      </dgm:t>
    </dgm:pt>
    <dgm:pt modelId="{8AD0952F-8E34-4B40-8923-A7BD2CF2328E}" type="sibTrans" cxnId="{D9C01CE2-03BD-47A6-AC83-A395BC46FD0D}">
      <dgm:prSet/>
      <dgm:spPr/>
      <dgm:t>
        <a:bodyPr/>
        <a:lstStyle/>
        <a:p>
          <a:endParaRPr lang="ru-RU"/>
        </a:p>
      </dgm:t>
    </dgm:pt>
    <dgm:pt modelId="{13D5EB60-9D8A-46E6-B62F-16C4F4B5D00B}" type="pres">
      <dgm:prSet presAssocID="{C6F88650-4368-48BE-84C6-DC4FB11313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5C43B-538F-435F-86A4-05810AAB3491}" type="pres">
      <dgm:prSet presAssocID="{3D1F1A79-4F1F-4F6F-9C98-A60B2F84C75A}" presName="node" presStyleLbl="node1" presStyleIdx="0" presStyleCnt="6" custLinFactNeighborX="-34822" custLinFactNeighborY="-4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BD22F-5B5B-4579-8FED-42213CC67680}" type="pres">
      <dgm:prSet presAssocID="{F370C736-6AF9-4C6C-BA73-C7F6E28FDD7B}" presName="sibTrans" presStyleCnt="0"/>
      <dgm:spPr/>
    </dgm:pt>
    <dgm:pt modelId="{DFEFE14A-2EF4-4999-8994-D768B9FE9956}" type="pres">
      <dgm:prSet presAssocID="{65735162-F937-4DE3-B14B-AEB47D607562}" presName="node" presStyleLbl="node1" presStyleIdx="1" presStyleCnt="6" custLinFactNeighborX="16807" custLinFactNeighborY="-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8A43F-A660-44D1-BB70-B4C3DB871DE9}" type="pres">
      <dgm:prSet presAssocID="{8AD0952F-8E34-4B40-8923-A7BD2CF2328E}" presName="sibTrans" presStyleCnt="0"/>
      <dgm:spPr/>
    </dgm:pt>
    <dgm:pt modelId="{AE4CAF9C-0060-47E6-9B3D-61688D9912EC}" type="pres">
      <dgm:prSet presAssocID="{6EC12051-092E-4B8C-B7A4-5F90B9D526F7}" presName="node" presStyleLbl="node1" presStyleIdx="2" presStyleCnt="6" custLinFactNeighborX="-34822" custLinFactNeighborY="2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0BE5F-E7EB-4BD2-A6BD-4994E720DBE1}" type="pres">
      <dgm:prSet presAssocID="{3A4F8E04-DEF5-4C7D-8941-071D4353ACC2}" presName="sibTrans" presStyleCnt="0"/>
      <dgm:spPr/>
    </dgm:pt>
    <dgm:pt modelId="{6D5527CC-6C4D-43D2-9A87-7E60BDFADA8C}" type="pres">
      <dgm:prSet presAssocID="{895BBCAA-7442-416F-92B0-0E1458F963E4}" presName="node" presStyleLbl="node1" presStyleIdx="3" presStyleCnt="6" custLinFactY="18415" custLinFactNeighborX="193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C8140-684B-4F64-A095-BB53674193F7}" type="pres">
      <dgm:prSet presAssocID="{770FA9BE-D028-4BC3-868E-7BD533A56C03}" presName="sibTrans" presStyleCnt="0"/>
      <dgm:spPr/>
    </dgm:pt>
    <dgm:pt modelId="{CB959D8D-DDB9-46D7-857A-B046AE578418}" type="pres">
      <dgm:prSet presAssocID="{177DC213-AAB5-441A-BDDC-85C970CC56F5}" presName="node" presStyleLbl="node1" presStyleIdx="4" presStyleCnt="6" custLinFactNeighborX="-34822" custLinFactNeighborY="-6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EA334-4990-42AC-BB1A-046BC73E4A10}" type="pres">
      <dgm:prSet presAssocID="{060E48E3-7070-401E-9EAD-075D2D29D82B}" presName="sibTrans" presStyleCnt="0"/>
      <dgm:spPr/>
    </dgm:pt>
    <dgm:pt modelId="{D95D01CD-92E2-49F1-A53F-1AB9BF8381B8}" type="pres">
      <dgm:prSet presAssocID="{93DAAE22-9CEE-4334-82F8-F8CB4D45AB3F}" presName="node" presStyleLbl="node1" presStyleIdx="5" presStyleCnt="6" custLinFactY="-22253" custLinFactNeighborX="142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222A10-E338-449C-A3CB-1FD77E135FA1}" srcId="{C6F88650-4368-48BE-84C6-DC4FB1131375}" destId="{177DC213-AAB5-441A-BDDC-85C970CC56F5}" srcOrd="4" destOrd="0" parTransId="{1A009230-6784-4E56-ACD9-BC812DC8D982}" sibTransId="{060E48E3-7070-401E-9EAD-075D2D29D82B}"/>
    <dgm:cxn modelId="{101F86E1-74EF-4BC2-B7FE-BB231C07A119}" type="presOf" srcId="{6EC12051-092E-4B8C-B7A4-5F90B9D526F7}" destId="{AE4CAF9C-0060-47E6-9B3D-61688D9912EC}" srcOrd="0" destOrd="0" presId="urn:microsoft.com/office/officeart/2005/8/layout/default"/>
    <dgm:cxn modelId="{A3558EFF-9A72-4087-BAC8-F38B22DBCA95}" type="presOf" srcId="{65735162-F937-4DE3-B14B-AEB47D607562}" destId="{DFEFE14A-2EF4-4999-8994-D768B9FE9956}" srcOrd="0" destOrd="0" presId="urn:microsoft.com/office/officeart/2005/8/layout/default"/>
    <dgm:cxn modelId="{AADDDFA4-C5BE-4E9C-AB1D-CB95FBB091E9}" srcId="{C6F88650-4368-48BE-84C6-DC4FB1131375}" destId="{93DAAE22-9CEE-4334-82F8-F8CB4D45AB3F}" srcOrd="5" destOrd="0" parTransId="{0C54D09C-5E09-4688-955E-36C881676A58}" sibTransId="{FB578881-BCEC-4467-BED7-485763533D80}"/>
    <dgm:cxn modelId="{1135EEDC-8266-4985-93DF-F72515DF09D0}" type="presOf" srcId="{895BBCAA-7442-416F-92B0-0E1458F963E4}" destId="{6D5527CC-6C4D-43D2-9A87-7E60BDFADA8C}" srcOrd="0" destOrd="0" presId="urn:microsoft.com/office/officeart/2005/8/layout/default"/>
    <dgm:cxn modelId="{D9C01CE2-03BD-47A6-AC83-A395BC46FD0D}" srcId="{C6F88650-4368-48BE-84C6-DC4FB1131375}" destId="{65735162-F937-4DE3-B14B-AEB47D607562}" srcOrd="1" destOrd="0" parTransId="{802187BC-716D-4B02-8686-CE0798981071}" sibTransId="{8AD0952F-8E34-4B40-8923-A7BD2CF2328E}"/>
    <dgm:cxn modelId="{F316C906-DC3B-4F3E-B4AC-93AFBE43BAE6}" type="presOf" srcId="{C6F88650-4368-48BE-84C6-DC4FB1131375}" destId="{13D5EB60-9D8A-46E6-B62F-16C4F4B5D00B}" srcOrd="0" destOrd="0" presId="urn:microsoft.com/office/officeart/2005/8/layout/default"/>
    <dgm:cxn modelId="{B2EAF2BF-EABE-451A-AFAD-AE1D9F604DBE}" type="presOf" srcId="{177DC213-AAB5-441A-BDDC-85C970CC56F5}" destId="{CB959D8D-DDB9-46D7-857A-B046AE578418}" srcOrd="0" destOrd="0" presId="urn:microsoft.com/office/officeart/2005/8/layout/default"/>
    <dgm:cxn modelId="{5BD54F02-CB80-47DE-A14C-2E692DA2B3BE}" srcId="{C6F88650-4368-48BE-84C6-DC4FB1131375}" destId="{895BBCAA-7442-416F-92B0-0E1458F963E4}" srcOrd="3" destOrd="0" parTransId="{BB17019E-ECD6-4B53-8828-A1EDB047DC4D}" sibTransId="{770FA9BE-D028-4BC3-868E-7BD533A56C03}"/>
    <dgm:cxn modelId="{FBB4FB9D-F7DF-4502-A312-229BE41DB727}" srcId="{C6F88650-4368-48BE-84C6-DC4FB1131375}" destId="{3D1F1A79-4F1F-4F6F-9C98-A60B2F84C75A}" srcOrd="0" destOrd="0" parTransId="{E592EF5D-F6A0-4770-A406-66AB42CCBFF4}" sibTransId="{F370C736-6AF9-4C6C-BA73-C7F6E28FDD7B}"/>
    <dgm:cxn modelId="{04FABC81-8C5E-4099-B2E8-62EE6038A65B}" type="presOf" srcId="{3D1F1A79-4F1F-4F6F-9C98-A60B2F84C75A}" destId="{E985C43B-538F-435F-86A4-05810AAB3491}" srcOrd="0" destOrd="0" presId="urn:microsoft.com/office/officeart/2005/8/layout/default"/>
    <dgm:cxn modelId="{A05A1AC3-D814-4E04-AE2B-B243DDDC0ABA}" srcId="{C6F88650-4368-48BE-84C6-DC4FB1131375}" destId="{6EC12051-092E-4B8C-B7A4-5F90B9D526F7}" srcOrd="2" destOrd="0" parTransId="{9A9DC47F-9637-4507-8543-61EA87BED750}" sibTransId="{3A4F8E04-DEF5-4C7D-8941-071D4353ACC2}"/>
    <dgm:cxn modelId="{A14289A6-2DF5-4F0C-8B5B-B6172842782C}" type="presOf" srcId="{93DAAE22-9CEE-4334-82F8-F8CB4D45AB3F}" destId="{D95D01CD-92E2-49F1-A53F-1AB9BF8381B8}" srcOrd="0" destOrd="0" presId="urn:microsoft.com/office/officeart/2005/8/layout/default"/>
    <dgm:cxn modelId="{5AA13BBD-2013-450A-BBA8-8846229CCB23}" type="presParOf" srcId="{13D5EB60-9D8A-46E6-B62F-16C4F4B5D00B}" destId="{E985C43B-538F-435F-86A4-05810AAB3491}" srcOrd="0" destOrd="0" presId="urn:microsoft.com/office/officeart/2005/8/layout/default"/>
    <dgm:cxn modelId="{A772543C-36B3-4C60-88F5-9A10DFA05B3F}" type="presParOf" srcId="{13D5EB60-9D8A-46E6-B62F-16C4F4B5D00B}" destId="{DF0BD22F-5B5B-4579-8FED-42213CC67680}" srcOrd="1" destOrd="0" presId="urn:microsoft.com/office/officeart/2005/8/layout/default"/>
    <dgm:cxn modelId="{255B27A1-C9E3-4893-A056-5F0DE7B6D76C}" type="presParOf" srcId="{13D5EB60-9D8A-46E6-B62F-16C4F4B5D00B}" destId="{DFEFE14A-2EF4-4999-8994-D768B9FE9956}" srcOrd="2" destOrd="0" presId="urn:microsoft.com/office/officeart/2005/8/layout/default"/>
    <dgm:cxn modelId="{9707BA68-BB5C-4F53-B189-6DEFBA25E954}" type="presParOf" srcId="{13D5EB60-9D8A-46E6-B62F-16C4F4B5D00B}" destId="{F0E8A43F-A660-44D1-BB70-B4C3DB871DE9}" srcOrd="3" destOrd="0" presId="urn:microsoft.com/office/officeart/2005/8/layout/default"/>
    <dgm:cxn modelId="{43DEFFCD-CD17-4447-AE9F-FD6642741C3F}" type="presParOf" srcId="{13D5EB60-9D8A-46E6-B62F-16C4F4B5D00B}" destId="{AE4CAF9C-0060-47E6-9B3D-61688D9912EC}" srcOrd="4" destOrd="0" presId="urn:microsoft.com/office/officeart/2005/8/layout/default"/>
    <dgm:cxn modelId="{10F43BB1-C884-4E6B-8F51-3A73F103FDE3}" type="presParOf" srcId="{13D5EB60-9D8A-46E6-B62F-16C4F4B5D00B}" destId="{92D0BE5F-E7EB-4BD2-A6BD-4994E720DBE1}" srcOrd="5" destOrd="0" presId="urn:microsoft.com/office/officeart/2005/8/layout/default"/>
    <dgm:cxn modelId="{3D498336-7306-4282-ADA5-209116E15A2C}" type="presParOf" srcId="{13D5EB60-9D8A-46E6-B62F-16C4F4B5D00B}" destId="{6D5527CC-6C4D-43D2-9A87-7E60BDFADA8C}" srcOrd="6" destOrd="0" presId="urn:microsoft.com/office/officeart/2005/8/layout/default"/>
    <dgm:cxn modelId="{7F0FDE41-D78A-4FB7-B3DD-59B992A8D6B5}" type="presParOf" srcId="{13D5EB60-9D8A-46E6-B62F-16C4F4B5D00B}" destId="{380C8140-684B-4F64-A095-BB53674193F7}" srcOrd="7" destOrd="0" presId="urn:microsoft.com/office/officeart/2005/8/layout/default"/>
    <dgm:cxn modelId="{EB8D7495-82C0-40FB-BCD3-317A2EFF1908}" type="presParOf" srcId="{13D5EB60-9D8A-46E6-B62F-16C4F4B5D00B}" destId="{CB959D8D-DDB9-46D7-857A-B046AE578418}" srcOrd="8" destOrd="0" presId="urn:microsoft.com/office/officeart/2005/8/layout/default"/>
    <dgm:cxn modelId="{C3147699-1165-4EE7-BC42-DF8A895A1505}" type="presParOf" srcId="{13D5EB60-9D8A-46E6-B62F-16C4F4B5D00B}" destId="{C7AEA334-4990-42AC-BB1A-046BC73E4A10}" srcOrd="9" destOrd="0" presId="urn:microsoft.com/office/officeart/2005/8/layout/default"/>
    <dgm:cxn modelId="{8536D7A8-D98F-44A6-9FC2-0830D27D4537}" type="presParOf" srcId="{13D5EB60-9D8A-46E6-B62F-16C4F4B5D00B}" destId="{D95D01CD-92E2-49F1-A53F-1AB9BF8381B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85C43B-538F-435F-86A4-05810AAB3491}">
      <dsp:nvSpPr>
        <dsp:cNvPr id="0" name=""/>
        <dsp:cNvSpPr/>
      </dsp:nvSpPr>
      <dsp:spPr>
        <a:xfrm>
          <a:off x="500076" y="0"/>
          <a:ext cx="2784512" cy="16707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Предметность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0076" y="0"/>
        <a:ext cx="2784512" cy="1670707"/>
      </dsp:txXfrm>
    </dsp:sp>
    <dsp:sp modelId="{DFEFE14A-2EF4-4999-8994-D768B9FE9956}">
      <dsp:nvSpPr>
        <dsp:cNvPr id="0" name=""/>
        <dsp:cNvSpPr/>
      </dsp:nvSpPr>
      <dsp:spPr>
        <a:xfrm>
          <a:off x="5000655" y="0"/>
          <a:ext cx="2784512" cy="1670707"/>
        </a:xfrm>
        <a:prstGeom prst="rect">
          <a:avLst/>
        </a:prstGeom>
        <a:solidFill>
          <a:schemeClr val="accent3">
            <a:hueOff val="3519068"/>
            <a:satOff val="-8018"/>
            <a:lumOff val="3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Осмысленность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00655" y="0"/>
        <a:ext cx="2784512" cy="1670707"/>
      </dsp:txXfrm>
    </dsp:sp>
    <dsp:sp modelId="{AE4CAF9C-0060-47E6-9B3D-61688D9912EC}">
      <dsp:nvSpPr>
        <dsp:cNvPr id="0" name=""/>
        <dsp:cNvSpPr/>
      </dsp:nvSpPr>
      <dsp:spPr>
        <a:xfrm>
          <a:off x="500076" y="2000264"/>
          <a:ext cx="2784512" cy="1670707"/>
        </a:xfrm>
        <a:prstGeom prst="rect">
          <a:avLst/>
        </a:prstGeom>
        <a:solidFill>
          <a:schemeClr val="accent3">
            <a:hueOff val="7038136"/>
            <a:satOff val="-16035"/>
            <a:lumOff val="6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Целостность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0076" y="2000264"/>
        <a:ext cx="2784512" cy="1670707"/>
      </dsp:txXfrm>
    </dsp:sp>
    <dsp:sp modelId="{6D5527CC-6C4D-43D2-9A87-7E60BDFADA8C}">
      <dsp:nvSpPr>
        <dsp:cNvPr id="0" name=""/>
        <dsp:cNvSpPr/>
      </dsp:nvSpPr>
      <dsp:spPr>
        <a:xfrm>
          <a:off x="5072106" y="3901456"/>
          <a:ext cx="2784512" cy="1670707"/>
        </a:xfrm>
        <a:prstGeom prst="rect">
          <a:avLst/>
        </a:prstGeom>
        <a:solidFill>
          <a:schemeClr val="accent3">
            <a:hueOff val="10557205"/>
            <a:satOff val="-24053"/>
            <a:lumOff val="9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Константность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72106" y="3901456"/>
        <a:ext cx="2784512" cy="1670707"/>
      </dsp:txXfrm>
    </dsp:sp>
    <dsp:sp modelId="{CB959D8D-DDB9-46D7-857A-B046AE578418}">
      <dsp:nvSpPr>
        <dsp:cNvPr id="0" name=""/>
        <dsp:cNvSpPr/>
      </dsp:nvSpPr>
      <dsp:spPr>
        <a:xfrm>
          <a:off x="500076" y="3786211"/>
          <a:ext cx="2784512" cy="1670707"/>
        </a:xfrm>
        <a:prstGeom prst="rect">
          <a:avLst/>
        </a:prstGeom>
        <a:solidFill>
          <a:schemeClr val="accent3">
            <a:hueOff val="14076272"/>
            <a:satOff val="-32070"/>
            <a:lumOff val="12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Избирательность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00076" y="3786211"/>
        <a:ext cx="2784512" cy="1670707"/>
      </dsp:txXfrm>
    </dsp:sp>
    <dsp:sp modelId="{D95D01CD-92E2-49F1-A53F-1AB9BF8381B8}">
      <dsp:nvSpPr>
        <dsp:cNvPr id="0" name=""/>
        <dsp:cNvSpPr/>
      </dsp:nvSpPr>
      <dsp:spPr>
        <a:xfrm>
          <a:off x="4929232" y="1857397"/>
          <a:ext cx="2784512" cy="1670707"/>
        </a:xfrm>
        <a:prstGeom prst="rect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50000"/>
                </a:schemeClr>
              </a:solidFill>
            </a:rPr>
            <a:t>Структурность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929232" y="1857397"/>
        <a:ext cx="2784512" cy="1670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D58CB-71AF-42AC-8A5B-66F6B116CB64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F6EAC-EA9A-4670-AFCA-4EDD2A0EF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3A52F4-AA1B-4CF2-AE76-796D185FFCCF}" type="slidenum">
              <a:rPr lang="ru-RU" smtClean="0">
                <a:latin typeface="Arial" charset="0"/>
              </a:rPr>
              <a:pPr/>
              <a:t>25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E9F7144-EEF8-4B68-AACF-C300AF3D8CAD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D4D1C03-DAF0-4B7E-95EC-2DC7E7CDC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429132"/>
            <a:ext cx="6400800" cy="16002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ЮРИНА АЛЛА АНАТОЛЬЕВНА </a:t>
            </a:r>
            <a:r>
              <a:rPr lang="ru-RU" i="1" dirty="0" smtClean="0">
                <a:solidFill>
                  <a:schemeClr val="tx1"/>
                </a:solidFill>
              </a:rPr>
              <a:t>-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  кандидат филологических наук, доцент кафедры педагогической   психологии   Адыгейского государственного университета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9"/>
            <a:ext cx="7529538" cy="2957532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 психический познавательный процесс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Осмысленность восприятия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     Свойство, фиксирующее </a:t>
            </a:r>
            <a:r>
              <a:rPr lang="ru-RU" sz="3600" b="1" dirty="0" smtClean="0">
                <a:solidFill>
                  <a:srgbClr val="FF0000"/>
                </a:solidFill>
              </a:rPr>
              <a:t>связь восприятия с мышлением, с осознанием предмета или явления, с речью.</a:t>
            </a:r>
          </a:p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sz="3600" dirty="0" smtClean="0"/>
              <a:t> В восприятие субъективного мира включены знания, прошлый опыт, мыслительные операции субъекта.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Целостность восприятия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– это отражение предмета в качестве </a:t>
            </a:r>
            <a:r>
              <a:rPr lang="ru-RU" sz="2800" b="1" dirty="0" smtClean="0">
                <a:solidFill>
                  <a:srgbClr val="FF0000"/>
                </a:solidFill>
              </a:rPr>
              <a:t>устойчивой совокупности элементов</a:t>
            </a:r>
            <a:r>
              <a:rPr lang="ru-RU" sz="2800" b="1" dirty="0" smtClean="0"/>
              <a:t>, даже если отдельные ее части в данных условиях не наблюдаются.(«Угадай мелодию»)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b="1" dirty="0" smtClean="0"/>
              <a:t>Свойство, выражающееся в том, что </a:t>
            </a:r>
            <a:r>
              <a:rPr lang="ru-RU" sz="2800" b="1" dirty="0" smtClean="0">
                <a:solidFill>
                  <a:srgbClr val="FF0000"/>
                </a:solidFill>
              </a:rPr>
              <a:t>образы восприятия представляют собой законченные, предметно оформленные структуры</a:t>
            </a:r>
            <a:r>
              <a:rPr lang="ru-RU" sz="2800" dirty="0" smtClean="0"/>
              <a:t>. </a:t>
            </a:r>
            <a:r>
              <a:rPr lang="ru-RU" sz="2800" b="1" dirty="0" smtClean="0"/>
              <a:t>Целостность предмета определяется его функциональным назначением в деятельности или жизни человека.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Структурность восприятия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отражает </a:t>
            </a:r>
            <a:r>
              <a:rPr lang="ru-RU" sz="2800" b="1" dirty="0" smtClean="0">
                <a:solidFill>
                  <a:srgbClr val="FF0000"/>
                </a:solidFill>
              </a:rPr>
              <a:t>устойчивое соотношение отдельных компонентов </a:t>
            </a:r>
            <a:r>
              <a:rPr lang="ru-RU" sz="2800" b="1" dirty="0" err="1" smtClean="0">
                <a:solidFill>
                  <a:srgbClr val="FF0000"/>
                </a:solidFill>
              </a:rPr>
              <a:t>перцептивного</a:t>
            </a:r>
            <a:r>
              <a:rPr lang="ru-RU" sz="2800" b="1" dirty="0" smtClean="0">
                <a:solidFill>
                  <a:srgbClr val="FF0000"/>
                </a:solidFill>
              </a:rPr>
              <a:t> образа</a:t>
            </a:r>
            <a:r>
              <a:rPr lang="ru-RU" sz="2800" b="1" dirty="0" smtClean="0"/>
              <a:t>. </a:t>
            </a:r>
          </a:p>
          <a:p>
            <a:pPr>
              <a:buNone/>
            </a:pPr>
            <a:endParaRPr lang="ru-RU" sz="2800" b="1" dirty="0" smtClean="0"/>
          </a:p>
          <a:p>
            <a:pPr>
              <a:buFont typeface="Wingdings" pitchFamily="2" charset="2"/>
              <a:buChar char="v"/>
            </a:pPr>
            <a:r>
              <a:rPr lang="ru-RU" sz="2800" b="1" dirty="0" smtClean="0"/>
              <a:t>Структурность наглядно демонстрирует, что </a:t>
            </a:r>
            <a:r>
              <a:rPr lang="ru-RU" sz="2800" b="1" dirty="0" smtClean="0">
                <a:solidFill>
                  <a:srgbClr val="FF0000"/>
                </a:solidFill>
              </a:rPr>
              <a:t>восприятие не сводится к простой сумме ощущений</a:t>
            </a:r>
            <a:r>
              <a:rPr lang="ru-RU" sz="2800" b="1" dirty="0" smtClean="0"/>
              <a:t>. Например, мы слышим мелодию, а не сумбурное, хаотическое нагромождение звуков.</a:t>
            </a:r>
          </a:p>
          <a:p>
            <a:pPr>
              <a:buFont typeface="Wingdings" pitchFamily="2" charset="2"/>
              <a:buChar char="v"/>
            </a:pP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Константность восприятия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ru-RU" sz="7600" b="1" dirty="0" smtClean="0"/>
              <a:t>– это </a:t>
            </a:r>
            <a:r>
              <a:rPr lang="ru-RU" sz="9600" b="1" dirty="0" smtClean="0">
                <a:solidFill>
                  <a:srgbClr val="FF0000"/>
                </a:solidFill>
              </a:rPr>
              <a:t>независимость отражения объективных качеств предметов (величины, формы, цвета) от изменения условий их восприятия</a:t>
            </a:r>
            <a:r>
              <a:rPr lang="ru-RU" sz="7600" b="1" dirty="0" smtClean="0"/>
              <a:t> – освещенности, расстояния, угла зрения.</a:t>
            </a:r>
          </a:p>
          <a:p>
            <a:pPr fontAlgn="base">
              <a:lnSpc>
                <a:spcPct val="120000"/>
              </a:lnSpc>
            </a:pPr>
            <a:endParaRPr lang="en-US" sz="7600" b="1" dirty="0" smtClean="0"/>
          </a:p>
          <a:p>
            <a:pPr fontAlgn="base">
              <a:lnSpc>
                <a:spcPct val="120000"/>
              </a:lnSpc>
            </a:pPr>
            <a:r>
              <a:rPr lang="ru-RU" sz="7600" b="1" dirty="0" smtClean="0"/>
              <a:t>Константность восприятия размеров означает то, что мы правильно воспринимаем размеры наблюдаемого объекта независимо от того, близко он находится от нас или далеко. </a:t>
            </a:r>
            <a:endParaRPr lang="en-US" sz="7600" b="1" dirty="0" smtClean="0"/>
          </a:p>
          <a:p>
            <a:pPr fontAlgn="base">
              <a:lnSpc>
                <a:spcPct val="120000"/>
              </a:lnSpc>
            </a:pPr>
            <a:endParaRPr lang="en-US" sz="7600" b="1" dirty="0" smtClean="0"/>
          </a:p>
          <a:p>
            <a:pPr fontAlgn="base">
              <a:lnSpc>
                <a:spcPct val="120000"/>
              </a:lnSpc>
            </a:pPr>
            <a:r>
              <a:rPr lang="ru-RU" sz="7600" b="1" dirty="0" smtClean="0"/>
              <a:t>Дом в конце улицы воспринимается нами большим, чем почтовый ящик, находящийся поблизости, хотя первый создает намного меньший образ на сетчатке, чем последний.</a:t>
            </a:r>
          </a:p>
          <a:p>
            <a:pPr>
              <a:lnSpc>
                <a:spcPct val="120000"/>
              </a:lnSpc>
              <a:buNone/>
            </a:pPr>
            <a:endParaRPr lang="ru-RU" sz="7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Избирательность восприятия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сопровождается его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центрацией</a:t>
            </a:r>
            <a:r>
              <a:rPr lang="ru-RU" b="1" i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fontAlgn="base"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субъективным расширением зоны фокуса внимания и сжатием периферийной зоны.</a:t>
            </a:r>
          </a:p>
          <a:p>
            <a:pPr algn="just" fontAlgn="base">
              <a:buFont typeface="Wingdings" pitchFamily="2" charset="2"/>
              <a:buChar char="v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преимущественное выделение одних объектов по сравнению с другими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обусловленное особенностями субъекта восприятия, его опытом, потребностями, мотивами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Апперцепция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472518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/>
              <a:t>     это </a:t>
            </a:r>
            <a:r>
              <a:rPr lang="ru-RU" sz="3200" b="1" dirty="0" smtClean="0">
                <a:solidFill>
                  <a:srgbClr val="FF0000"/>
                </a:solidFill>
              </a:rPr>
              <a:t>зависимость восприятия от прошлого опыта человека</a:t>
            </a:r>
            <a:r>
              <a:rPr lang="ru-RU" sz="3200" b="1" dirty="0" smtClean="0"/>
              <a:t>, от имеющихся у него знаний, его интересов, потребностей и склонностей (устойчивая апперцепция), а также от его эмоционального состояния и предшествующих восприятию действий (временная апперцепция).</a:t>
            </a:r>
          </a:p>
          <a:p>
            <a:pPr algn="just"/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4.Сложные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восприяти</a:t>
            </a:r>
            <a:r>
              <a:rPr lang="ru-RU" b="1" dirty="0"/>
              <a:t>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1" y="785795"/>
          <a:ext cx="8472516" cy="60438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24172"/>
                <a:gridCol w="2824172"/>
                <a:gridCol w="2824172"/>
              </a:tblGrid>
              <a:tr h="862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Восприятие пространства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Восприятие </a:t>
                      </a:r>
                      <a:endParaRPr lang="ru-RU" sz="20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времени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Восприятие движения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6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Отражение объективно существующего пространства, включает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восприятие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формы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, величины и взаимного расположения объектов, их рельефы, удаленность и направления</a:t>
                      </a:r>
                      <a:r>
                        <a:rPr lang="ru-RU" sz="2000" dirty="0"/>
                        <a:t>, в котором они находятся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Это отражение </a:t>
                      </a:r>
                      <a:r>
                        <a:rPr lang="ru-RU" sz="2000" dirty="0" smtClean="0"/>
                        <a:t>объективной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длительности, скорости и последовательности явлений действительности</a:t>
                      </a:r>
                      <a:r>
                        <a:rPr lang="ru-RU" sz="2000" dirty="0" smtClean="0"/>
                        <a:t>. В </a:t>
                      </a:r>
                      <a:r>
                        <a:rPr lang="ru-RU" sz="2000" dirty="0"/>
                        <a:t>основе восприятия времени лежит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ритмическая смена возбуждения и торможения</a:t>
                      </a:r>
                      <a:r>
                        <a:rPr lang="ru-RU" sz="2000" b="1" dirty="0"/>
                        <a:t>. </a:t>
                      </a:r>
                      <a:r>
                        <a:rPr lang="ru-RU" sz="2000" dirty="0"/>
                        <a:t>Восприятие времени изменяется в зависимости от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эмоционального состояния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/>
                        <a:t>Отражает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изменение положения, которое объекты занимают в пространстве. </a:t>
                      </a:r>
                      <a:r>
                        <a:rPr lang="ru-RU" sz="2000" dirty="0"/>
                        <a:t>Параметрами движения объекта являются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скорость, ускорение и направление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79690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5.Иллюзии восприятия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472518" cy="57864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(от лат.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illusio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 ошибка, заблуждение)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ложное или искаженное восприятие окружающей действительности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которое заставляет воспринимающего испытывать чувственные впечатления, не соответствующие действительности, и склоняет его к ошибочным суждениям об объекте восприятия. Термин "искаженное" означает, что видимое (или слышимое, осязаемое) нами не соответствует объективной ситуации.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Иллюзии возникают чаще всего  в  процессе восприятия пространства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     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иллюзий:                          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357298"/>
            <a:ext cx="8472518" cy="4662502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Иллюзии, основанные на физиологических явлениях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(возбуждения в сетчатке, за счет действия которой обусловлено восприятие светлых предметов на черном фоне как более крупных, чем объективно равных с ними черных предметов на светлом фоне.</a:t>
            </a:r>
          </a:p>
          <a:p>
            <a:pPr marL="457200" indent="-457200" algn="just">
              <a:buFontTx/>
              <a:buAutoNum type="arabicPeriod"/>
            </a:pPr>
            <a:endParaRPr lang="ru-RU" sz="2800" dirty="0" smtClean="0">
              <a:latin typeface="Bookman Old Style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800" dirty="0" smtClean="0">
              <a:latin typeface="Bookman Old Style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800" dirty="0" smtClean="0">
              <a:latin typeface="Bookman Old Style" pitchFamily="18" charset="0"/>
            </a:endParaRPr>
          </a:p>
          <a:p>
            <a:pPr marL="457200" indent="-457200" algn="just">
              <a:buFontTx/>
              <a:buAutoNum type="arabicPeriod"/>
            </a:pPr>
            <a:endParaRPr lang="ru-RU" sz="2800" dirty="0" smtClean="0">
              <a:latin typeface="Bookman Old Style" pitchFamily="18" charset="0"/>
            </a:endParaRPr>
          </a:p>
          <a:p>
            <a:pPr marL="457200" indent="-457200" algn="just">
              <a:buNone/>
            </a:pPr>
            <a:r>
              <a:rPr lang="ru-RU" sz="2800" dirty="0" smtClean="0">
                <a:latin typeface="Bookman Old Style" pitchFamily="18" charset="0"/>
              </a:rPr>
              <a:t>     </a:t>
            </a:r>
          </a:p>
          <a:p>
            <a:pPr marL="457200" indent="-457200" algn="just">
              <a:buNone/>
            </a:pPr>
            <a:endParaRPr lang="ru-RU" sz="2800" dirty="0" smtClean="0">
              <a:solidFill>
                <a:srgbClr val="660066"/>
              </a:solidFill>
              <a:latin typeface="Bookman Old Style" pitchFamily="18" charset="0"/>
            </a:endParaRPr>
          </a:p>
          <a:p>
            <a:pPr marL="457200" indent="-457200"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Круги имеют один и тот же оттенок серого цвета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142976" y="3286124"/>
            <a:ext cx="6429375" cy="1485900"/>
          </a:xfrm>
          <a:prstGeom prst="rect">
            <a:avLst/>
          </a:prstGeom>
          <a:solidFill>
            <a:schemeClr val="tx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82970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Иллюзия контраста (иллюзия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Эббингауза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которой один и тот же предмет воспринимается как более крупный среди маленьких фоновых предметов и меньшее среди больших фоновых предметов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002649" cy="48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Понятие о восприятии и физиологические основы восприятия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Классификация видов восприятия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Свойства восприятия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Сложные формы восприятия (восприятие времени, пространства и движения)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Иллюзии восприятия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Распространение признаков целой фигуры на ее части (иллюзия Мюллера –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Лайера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которой одинаковые прямые воспринимаются как неодинаковые, в зависимости от их завершения</a:t>
            </a:r>
            <a:endParaRPr lang="ru-RU"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86" y="2143116"/>
            <a:ext cx="712229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обусловленные применением штриховки,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параллельные линии воспринимаются изогнутыми (иллюзия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Цельнера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733550"/>
            <a:ext cx="7572428" cy="483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Зрительные искажения: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Иллюзия Геринга (иллюзия веера)</a:t>
            </a:r>
          </a:p>
        </p:txBody>
      </p:sp>
      <p:pic>
        <p:nvPicPr>
          <p:cNvPr id="6" name="Picture 4" descr="hering.gif (3182 bytes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93490"/>
            <a:ext cx="7572417" cy="525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5813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восприятия фона и фигуры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Индеец или эскимос?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67455" y="1428736"/>
            <a:ext cx="4104771" cy="5037506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восприятия фона и фигуры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Цветы и бабочка или лицо девушки?</a:t>
            </a:r>
            <a:endParaRPr lang="ru-RU" sz="3600" dirty="0"/>
          </a:p>
        </p:txBody>
      </p:sp>
      <p:pic>
        <p:nvPicPr>
          <p:cNvPr id="4" name="Picture 4" descr="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736"/>
            <a:ext cx="4714908" cy="5247236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693" y="1428736"/>
            <a:ext cx="4630323" cy="5268916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7158" y="150693"/>
            <a:ext cx="857256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восприятия фона и фигуры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здесь лицо видите?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 его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нет.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Только лошади, птица и пейзаж</a:t>
            </a:r>
            <a:r>
              <a:rPr lang="en-US" b="1" dirty="0">
                <a:solidFill>
                  <a:srgbClr val="993366"/>
                </a:solidFill>
                <a:latin typeface="Bookman Old Style" pitchFamily="18" charset="0"/>
              </a:rPr>
              <a:t>.</a:t>
            </a:r>
            <a:r>
              <a:rPr lang="ru-RU" b="1" dirty="0">
                <a:solidFill>
                  <a:srgbClr val="993366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993366"/>
                </a:solidFill>
                <a:latin typeface="Bookman Old Style" pitchFamily="18" charset="0"/>
              </a:rPr>
            </a:br>
            <a:endParaRPr lang="ru-RU" b="1" dirty="0">
              <a:solidFill>
                <a:srgbClr val="993366"/>
              </a:solidFill>
              <a:latin typeface="Bookman Old Style" pitchFamily="18" charset="0"/>
            </a:endParaRPr>
          </a:p>
        </p:txBody>
      </p:sp>
      <p:sp>
        <p:nvSpPr>
          <p:cNvPr id="23555" name="Oval 6"/>
          <p:cNvSpPr>
            <a:spLocks noChangeArrowheads="1"/>
          </p:cNvSpPr>
          <p:nvPr/>
        </p:nvSpPr>
        <p:spPr bwMode="auto">
          <a:xfrm>
            <a:off x="5795963" y="5589588"/>
            <a:ext cx="647700" cy="287337"/>
          </a:xfrm>
          <a:prstGeom prst="ellipse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восприятия фона и фигуры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Мексиканец на лошади или портрет старика?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7422" y="1500174"/>
            <a:ext cx="3978750" cy="5000628"/>
          </a:xfrm>
          <a:prstGeom prst="rect">
            <a:avLst/>
          </a:prstGeom>
          <a:noFill/>
          <a:ln w="9525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843838" cy="14287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размера: явление иррадиации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-Какой из внутренних квадратов больше?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Черный или белый?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rradiation.gif (526 bytes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7143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размера: явление иррадиации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Picture 6" descr="Abbey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142984"/>
            <a:ext cx="3430479" cy="4572000"/>
          </a:xfrm>
        </p:spPr>
      </p:pic>
      <p:pic>
        <p:nvPicPr>
          <p:cNvPr id="4" name="Picture 10" descr="Abb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43372" y="1142985"/>
            <a:ext cx="4749803" cy="450349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кривизны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traightsquaretx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9350" y="1709737"/>
            <a:ext cx="4762500" cy="4048125"/>
          </a:xfrm>
        </p:spPr>
      </p:pic>
      <p:pic>
        <p:nvPicPr>
          <p:cNvPr id="5" name="Picture 6" descr="straightsquaret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71670" y="1571612"/>
            <a:ext cx="5664221" cy="4711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25470"/>
          </a:xfrm>
        </p:spPr>
        <p:txBody>
          <a:bodyPr>
            <a:normAutofit fontScale="9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1.Физиологические основы восприятия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7758138" cy="535785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Физиологической основой восприятия являются </a:t>
            </a:r>
            <a:r>
              <a:rPr lang="ru-RU" b="1" dirty="0" smtClean="0">
                <a:solidFill>
                  <a:srgbClr val="FF0000"/>
                </a:solidFill>
              </a:rPr>
              <a:t>процессы, проходящие в органах чувств, нервных волокнах и центральной нервной системе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Так, под действием раздражителей в окончаниях нервов, имеющихся в органах чувств, возникает нервное возбуждение, которое по проводящим путям передается в нервные центры и, в конечном итоге, в кору головного мозга. </a:t>
            </a:r>
          </a:p>
          <a:p>
            <a:endParaRPr lang="ru-RU" dirty="0"/>
          </a:p>
        </p:txBody>
      </p:sp>
      <p:pic>
        <p:nvPicPr>
          <p:cNvPr id="6" name="Picture 2" descr="http://xreferat.com/image/10/130473403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60278"/>
            <a:ext cx="8286808" cy="1983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72547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кривизны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14" descr="parallel.gif (1919 bytes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50" y="4214818"/>
            <a:ext cx="3878144" cy="2486015"/>
          </a:xfrm>
        </p:spPr>
      </p:pic>
      <p:pic>
        <p:nvPicPr>
          <p:cNvPr id="5" name="Picture 6" descr="parall.gif (302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28662" y="1000108"/>
            <a:ext cx="792961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движения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pic>
        <p:nvPicPr>
          <p:cNvPr id="24579" name="Picture 3" descr="purple_optical_illusion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071546"/>
            <a:ext cx="707236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6413" y="142875"/>
            <a:ext cx="8637587" cy="652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движения</a:t>
            </a:r>
          </a:p>
        </p:txBody>
      </p:sp>
      <p:pic>
        <p:nvPicPr>
          <p:cNvPr id="26627" name="Picture 6" descr="1_rotating-squar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1357298"/>
            <a:ext cx="5807099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восприятия глубины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ubes.gif (3986 bytes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369692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airs.gif (3181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1628775"/>
            <a:ext cx="4643470" cy="443706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5112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Стрит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(англ.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Street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art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уличное искусство) — направление в современном изобразительном искусстве,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основанное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иллюзии восприятия глубины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ledovydom.ru/wp-content/gallery/3d-people/ice-foto-topic-3d-led-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2143116"/>
            <a:ext cx="729574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стрит-арта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8" name="Picture 6" descr="http://www.copysteal.nl/wp-content/uploads/2011/01/julian_beever_posando_grand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68000"/>
            <a:ext cx="7262810" cy="544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стрит-арта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www.dvorec.ru/image/fg_34_122208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239126" cy="5630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стрит-арта</a:t>
            </a:r>
            <a:endParaRPr lang="ru-RU" dirty="0"/>
          </a:p>
        </p:txBody>
      </p:sp>
      <p:pic>
        <p:nvPicPr>
          <p:cNvPr id="4" name="Picture 4" descr="http://s012.radikal.ru/i319/1011/63/b853c4af1e5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70331"/>
            <a:ext cx="7929618" cy="5278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включает в себя ощущение и основывается на нём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Но это не простая сумма ощущений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Помимо ощущений в процессе восприятия задействован </a:t>
            </a:r>
            <a:r>
              <a:rPr lang="ru-RU" b="1" dirty="0" smtClean="0">
                <a:solidFill>
                  <a:srgbClr val="FF0000"/>
                </a:solidFill>
              </a:rPr>
              <a:t>предыдущий опыт </a:t>
            </a:r>
            <a:r>
              <a:rPr lang="ru-RU" b="1" dirty="0" smtClean="0"/>
              <a:t>(апперцепция), </a:t>
            </a:r>
            <a:r>
              <a:rPr lang="ru-RU" b="1" dirty="0" smtClean="0">
                <a:solidFill>
                  <a:srgbClr val="FF0000"/>
                </a:solidFill>
              </a:rPr>
              <a:t>процессы осмысления того, что воспринимается, </a:t>
            </a:r>
            <a:r>
              <a:rPr lang="ru-RU" dirty="0" smtClean="0"/>
              <a:t>т.е. процессы ещё более высокого  уровня, такие как </a:t>
            </a:r>
            <a:r>
              <a:rPr lang="ru-RU" b="1" dirty="0" smtClean="0"/>
              <a:t>память, мышление,  речь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Восприятие очень часто называют </a:t>
            </a:r>
            <a:r>
              <a:rPr lang="ru-RU" b="1" dirty="0" err="1" smtClean="0">
                <a:solidFill>
                  <a:srgbClr val="FF0000"/>
                </a:solidFill>
              </a:rPr>
              <a:t>перцептивной</a:t>
            </a:r>
            <a:r>
              <a:rPr lang="ru-RU" b="1" dirty="0" smtClean="0">
                <a:solidFill>
                  <a:srgbClr val="FF0000"/>
                </a:solidFill>
              </a:rPr>
              <a:t> системой человека.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Рефлекторную основу восприятия раскрыл  И. П. Павлов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5984" y="1447800"/>
            <a:ext cx="6400816" cy="51244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      Он доказал, что в </a:t>
            </a:r>
            <a:r>
              <a:rPr lang="ru-RU" b="1" dirty="0" smtClean="0">
                <a:solidFill>
                  <a:srgbClr val="FF0000"/>
                </a:solidFill>
              </a:rPr>
              <a:t>основе восприятия лежат условные рефлексы</a:t>
            </a:r>
            <a:r>
              <a:rPr lang="ru-RU" dirty="0" smtClean="0"/>
              <a:t>, т. е. временные нервные связи, образующиеся в коре больших полушарий головного мозга при воздействии на рецепторы предметов или явлений окружающего мира.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         При этом условные рефлексы выступают в качестве комплексных раздражителей, так как при обработке вызванного ими возбуждения в </a:t>
            </a:r>
            <a:r>
              <a:rPr lang="ru-RU" b="1" dirty="0" smtClean="0">
                <a:solidFill>
                  <a:srgbClr val="FF0000"/>
                </a:solidFill>
              </a:rPr>
              <a:t>ядрах корковых отделов анализаторов протекают сложные процессы анализа и синтеза.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Изучение нового матери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2143140" cy="261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5813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Понятие  восприятия,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сопоставление с понятием ощущения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472" y="1214422"/>
            <a:ext cx="3733800" cy="7620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Ощущение 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(перцепция)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2247900"/>
            <a:ext cx="4362480" cy="43958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     психический познавательный процесс</a:t>
            </a:r>
            <a:r>
              <a:rPr lang="ru-RU" sz="2000" dirty="0" smtClean="0"/>
              <a:t>, с помощью которого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коре головного мозга происходит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отражение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отдельных свойств предметов и явлений окружающей действительности</a:t>
            </a:r>
            <a:r>
              <a:rPr lang="ru-RU" sz="2000" dirty="0" smtClean="0"/>
              <a:t>, а также внутренних состояний организма </a:t>
            </a:r>
            <a:r>
              <a:rPr lang="ru-RU" sz="2000" b="1" dirty="0" smtClean="0"/>
              <a:t>при непосредственном воздействии раздражителей на соответствующие рецепторы</a:t>
            </a:r>
            <a:endParaRPr lang="ru-RU" sz="20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4"/>
          </p:nvPr>
        </p:nvSpPr>
        <p:spPr>
          <a:xfrm>
            <a:off x="4714876" y="2247900"/>
            <a:ext cx="4286280" cy="3886200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психический познавательный процесс</a:t>
            </a:r>
            <a:r>
              <a:rPr lang="ru-RU" sz="2000" dirty="0" smtClean="0"/>
              <a:t>, с помощью </a:t>
            </a:r>
            <a:r>
              <a:rPr lang="ru-RU" sz="2000" dirty="0" smtClean="0">
                <a:solidFill>
                  <a:schemeClr val="tx2"/>
                </a:solidFill>
              </a:rPr>
              <a:t>которого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коре головного мозга происходит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отражение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действующих в данный момент на органы  чувств предметов и явлений окружающей действительн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целом, 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совкупности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их свойств и частей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2.Классификация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видов восприятия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42844" y="1000107"/>
          <a:ext cx="8858312" cy="5929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9156"/>
                <a:gridCol w="4429156"/>
              </a:tblGrid>
              <a:tr h="1144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Основания для классификации восприятия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 pitchFamily="18" charset="0"/>
                          <a:cs typeface="Times New Roman" pitchFamily="18" charset="0"/>
                        </a:rPr>
                        <a:t>Виды восприятия</a:t>
                      </a:r>
                      <a:endParaRPr lang="ru-RU" sz="3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7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1.Особенности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воспринимаемого объекта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64770" marT="0" marB="0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Восприятие предметов, речи, человека человеком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3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2.Преобладание </a:t>
                      </a: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анализатора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770" marR="64770" marT="0" marB="0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Зрительное, слуховое, осязательное, обонятельное, вкусовое, тактильное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3.Форма </a:t>
                      </a:r>
                      <a:r>
                        <a:rPr lang="ru-RU" sz="2400" b="1" dirty="0"/>
                        <a:t>существования материи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Восприятие пространства, времени, движения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1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/>
                        <a:t>4.Наличие </a:t>
                      </a:r>
                      <a:r>
                        <a:rPr lang="ru-RU" sz="2400" b="1" dirty="0"/>
                        <a:t>цели восприятия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/>
                        <a:t>Преднамеренное, непреднамеренное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64770" marR="64770" marT="0" marB="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3</a:t>
            </a:r>
            <a:r>
              <a:rPr lang="ru-RU" dirty="0" smtClean="0"/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Свойства восприятия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071546"/>
          <a:ext cx="878687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3786182" y="16430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3786182" y="350043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Предметность восприятия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заключается в том, что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психические образы предметов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 осознает не как образы, а как реальные предметы, объективируя их.</a:t>
            </a:r>
          </a:p>
          <a:p>
            <a:pPr algn="just">
              <a:buFont typeface="Wingdings" pitchFamily="2" charset="2"/>
              <a:buChar char="v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Предметность восприятия означает адекватность, соответствие образов восприятия реальным объектам действительности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</TotalTime>
  <Words>809</Words>
  <Application>Microsoft Office PowerPoint</Application>
  <PresentationFormat>Экран (4:3)</PresentationFormat>
  <Paragraphs>128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Справедливость</vt:lpstr>
      <vt:lpstr>Восприятие  как психический познавательный процесс</vt:lpstr>
      <vt:lpstr>План лекции</vt:lpstr>
      <vt:lpstr>1.Физиологические основы восприятия</vt:lpstr>
      <vt:lpstr>Восприятие включает в себя ощущение и основывается на нём</vt:lpstr>
      <vt:lpstr>Рефлекторную основу восприятия раскрыл  И. П. Павлов</vt:lpstr>
      <vt:lpstr>Понятие  восприятия,  сопоставление с понятием ощущения </vt:lpstr>
      <vt:lpstr>2.Классификация видов восприятия </vt:lpstr>
      <vt:lpstr>              3. Свойства восприятия</vt:lpstr>
      <vt:lpstr>Предметность восприятия</vt:lpstr>
      <vt:lpstr>       Осмысленность восприятия</vt:lpstr>
      <vt:lpstr>Целостность восприятия</vt:lpstr>
      <vt:lpstr>Структурность восприятия</vt:lpstr>
      <vt:lpstr>Константность восприятия</vt:lpstr>
      <vt:lpstr>Избирательность восприятия сопровождается его центрацией </vt:lpstr>
      <vt:lpstr>Апперцепция</vt:lpstr>
      <vt:lpstr>4.Сложные формы восприятия </vt:lpstr>
      <vt:lpstr> 5.Иллюзии восприятия</vt:lpstr>
      <vt:lpstr>      Виды иллюзий:                           </vt:lpstr>
      <vt:lpstr>  Иллюзия контраста (иллюзия Эббингауза),  при которой один и тот же предмет воспринимается как более крупный среди маленьких фоновых предметов и меньшее среди больших фоновых предметов.</vt:lpstr>
      <vt:lpstr> Распространение признаков целой фигуры на ее части (иллюзия Мюллера –Лайера), в которой одинаковые прямые воспринимаются как неодинаковые, в зависимости от их завершения</vt:lpstr>
      <vt:lpstr>Иллюзии, обусловленные применением штриховки, когда параллельные линии воспринимаются изогнутыми (иллюзия Цельнера)</vt:lpstr>
      <vt:lpstr>Зрительные искажения: Иллюзия Геринга (иллюзия веера)</vt:lpstr>
      <vt:lpstr>   Иллюзии восприятия фона и фигуры Индеец или эскимос?</vt:lpstr>
      <vt:lpstr>Иллюзии восприятия фона и фигуры Цветы и бабочка или лицо девушки?</vt:lpstr>
      <vt:lpstr>Слайд 25</vt:lpstr>
      <vt:lpstr>Иллюзии восприятия фона и фигуры Мексиканец на лошади или портрет старика?</vt:lpstr>
      <vt:lpstr>Иллюзии размера: явление иррадиации -Какой из внутренних квадратов больше? - Черный или белый?</vt:lpstr>
      <vt:lpstr>Иллюзии размера: явление иррадиации</vt:lpstr>
      <vt:lpstr>Иллюзии кривизны</vt:lpstr>
      <vt:lpstr>Иллюзии кривизны</vt:lpstr>
      <vt:lpstr>Иллюзии движения</vt:lpstr>
      <vt:lpstr>Слайд 32</vt:lpstr>
      <vt:lpstr>Иллюзии движения</vt:lpstr>
      <vt:lpstr>Иллюзии восприятия глубины</vt:lpstr>
      <vt:lpstr>Стрит-арт (англ. Street art — уличное искусство) — направление в современном изобразительном искусстве,  основанное на иллюзии восприятия глубины </vt:lpstr>
      <vt:lpstr>           Образцы стрит-арта  </vt:lpstr>
      <vt:lpstr>Образцы стрит-арта</vt:lpstr>
      <vt:lpstr>Образцы стрит-арта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45</cp:revision>
  <dcterms:created xsi:type="dcterms:W3CDTF">2015-11-12T18:10:23Z</dcterms:created>
  <dcterms:modified xsi:type="dcterms:W3CDTF">2020-09-24T14:22:54Z</dcterms:modified>
</cp:coreProperties>
</file>