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1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72" r:id="rId6"/>
    <p:sldId id="261" r:id="rId7"/>
    <p:sldId id="262" r:id="rId8"/>
    <p:sldId id="263" r:id="rId9"/>
    <p:sldId id="264" r:id="rId10"/>
    <p:sldId id="258" r:id="rId11"/>
    <p:sldId id="265" r:id="rId12"/>
    <p:sldId id="266" r:id="rId13"/>
    <p:sldId id="267" r:id="rId14"/>
    <p:sldId id="268" r:id="rId15"/>
    <p:sldId id="269" r:id="rId16"/>
    <p:sldId id="271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ru/imgres?imgurl=http://master-777.ru/sc-pic/i1691.png&amp;imgrefurl=http://master-777.ru/emosii.htm&amp;usg=__-0AWK9o7Ibgq5SxTrf9iz1mo0Mw=&amp;h=340&amp;w=340&amp;sz=105&amp;hl=ru&amp;start=282&amp;zoom=1&amp;um=1&amp;itbs=1&amp;tbnid=O2Zdi92h2U5jAM:&amp;tbnh=119&amp;tbnw=119&amp;prev=/images?q=%D1%8D%D0%BC%D0%BE%D1%86%D0%B8%D0%B8&amp;start=280&amp;um=1&amp;hl=ru&amp;lr=&amp;newwindow=1&amp;sa=N&amp;ndsp=20&amp;tbs=isch: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ru/imgres?imgurl=http://yanalan.com/wp-content/uploads/2010/02/p1.jpg&amp;imgrefurl=http://yanalan.com/1133/&amp;usg=__sitQQUOrBVb6KqWeKEZsXUZTh2Y=&amp;h=644&amp;w=500&amp;sz=68&amp;hl=ru&amp;start=246&amp;zoom=1&amp;um=1&amp;itbs=1&amp;tbnid=y8pVXr_N2Vv5AM:&amp;tbnh=137&amp;tbnw=106&amp;prev=/images?q=%D1%8D%D0%BC%D0%BE%D1%86%D0%B8%D0%B8&amp;start=240&amp;um=1&amp;hl=ru&amp;lr=&amp;newwindow=1&amp;sa=N&amp;ndsp=20&amp;tbs=isch: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ru/imgres?imgurl=http://mosclinic.ru/img/content/articles/7162/DVP4924615_P.jpg&amp;imgrefurl=http://mosclinic.ru/communities/Psihologiya/Vlyublennost/article/7162&amp;usg=__sxOx6lnwstkVXaEWZz22PU7515Q=&amp;h=280&amp;w=266&amp;sz=68&amp;hl=ru&amp;start=109&amp;zoom=1&amp;itbs=1&amp;tbnid=NsWHSROeiJgriM:&amp;tbnh=114&amp;tbnw=108&amp;prev=/images?q=%D1%82%D0%B5%D0%BC%D0%BF%D0%B5%D1%80%D0%B0%D0%BC%D0%B5%D0%BD%D1%82+%D0%BA%D0%B0%D1%80%D1%82%D0%B8%D0%BD%D0%BA%D0%B8&amp;start=100&amp;hl=ru&amp;lr=&amp;newwindow=1&amp;sa=N&amp;ndsp=20&amp;tbs=isch: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ЭМОЦИИ</a:t>
            </a:r>
            <a:endParaRPr lang="ru-RU" sz="6000" dirty="0"/>
          </a:p>
        </p:txBody>
      </p:sp>
      <p:pic>
        <p:nvPicPr>
          <p:cNvPr id="4" name="Рисунок 3" descr="http://img0.liveinternet.ru/images/attach/c/0/39/782/39782705_3307629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714488"/>
            <a:ext cx="5805522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r>
              <a:rPr lang="ru-RU" dirty="0" smtClean="0"/>
              <a:t>ГНЕВ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4714908" cy="5072098"/>
          </a:xfrm>
        </p:spPr>
        <p:txBody>
          <a:bodyPr>
            <a:normAutofit/>
          </a:bodyPr>
          <a:lstStyle/>
          <a:p>
            <a:r>
              <a:rPr lang="ru-RU" dirty="0" smtClean="0"/>
              <a:t>сильное отрицательное эмоциональное состояние</a:t>
            </a:r>
          </a:p>
          <a:p>
            <a:r>
              <a:rPr lang="ru-RU" dirty="0" smtClean="0"/>
              <a:t>протекает чаще в форме аффекта</a:t>
            </a:r>
          </a:p>
          <a:p>
            <a:r>
              <a:rPr lang="ru-RU" dirty="0" smtClean="0"/>
              <a:t>возникает в ответ на препятствие в достижении страстно желаемых целей</a:t>
            </a:r>
            <a:endParaRPr lang="ru-RU" dirty="0"/>
          </a:p>
        </p:txBody>
      </p:sp>
      <p:pic>
        <p:nvPicPr>
          <p:cNvPr id="4" name="Рисунок 3" descr="http://s45.radikal.ru/i108/0902/fc/9d148b8df5f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142984"/>
            <a:ext cx="3805245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r>
              <a:rPr lang="ru-RU" dirty="0" smtClean="0"/>
              <a:t>ОТВРАЩЕНИЕ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4643470" cy="550070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отрицательное эмоциональное состояние</a:t>
            </a:r>
          </a:p>
          <a:p>
            <a:r>
              <a:rPr lang="ru-RU" dirty="0" smtClean="0"/>
              <a:t>вызывается объектами (предметами, людьми, обстоятельствами), соприкосновение с которыми (физическое или коммуникативное) вступает в резкое противоречие с эстетическими, нравственными или идеологическими принципами и установками субъекта</a:t>
            </a:r>
          </a:p>
          <a:p>
            <a:endParaRPr lang="ru-RU" dirty="0"/>
          </a:p>
        </p:txBody>
      </p:sp>
      <p:pic>
        <p:nvPicPr>
          <p:cNvPr id="4" name="Рисунок 3" descr="http://t1.gstatic.com/images?q=tbn:O2Zdi92h2U5jAM: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1785926"/>
            <a:ext cx="3519496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ru-RU" dirty="0" smtClean="0"/>
              <a:t>ПРЕЗРЕНИЕ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471858" cy="5043510"/>
          </a:xfrm>
        </p:spPr>
        <p:txBody>
          <a:bodyPr>
            <a:normAutofit/>
          </a:bodyPr>
          <a:lstStyle/>
          <a:p>
            <a:r>
              <a:rPr lang="ru-RU" dirty="0" smtClean="0"/>
              <a:t>отрицательное эмоциональное состояние</a:t>
            </a:r>
          </a:p>
          <a:p>
            <a:r>
              <a:rPr lang="ru-RU" dirty="0" smtClean="0"/>
              <a:t>возникает в межличностных отношениях и порождается рассогласованием жизненных позиций, взглядов и поведения субъекта</a:t>
            </a:r>
            <a:endParaRPr lang="ru-RU" dirty="0"/>
          </a:p>
        </p:txBody>
      </p:sp>
      <p:pic>
        <p:nvPicPr>
          <p:cNvPr id="5" name="Рисунок 4" descr="http://www.hughlaurie.net/newadditionsdec27/hughjs9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1785926"/>
            <a:ext cx="4300547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r>
              <a:rPr lang="ru-RU" dirty="0" smtClean="0"/>
              <a:t>СТРАХ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4214842" cy="5000660"/>
          </a:xfrm>
        </p:spPr>
        <p:txBody>
          <a:bodyPr>
            <a:normAutofit/>
          </a:bodyPr>
          <a:lstStyle/>
          <a:p>
            <a:r>
              <a:rPr lang="ru-RU" dirty="0" smtClean="0"/>
              <a:t>отрицательное эмоциональное состояние</a:t>
            </a:r>
          </a:p>
          <a:p>
            <a:r>
              <a:rPr lang="ru-RU" dirty="0" smtClean="0"/>
              <a:t>появляется при получении субъектом информации о возможном ущербе для его жизненного благополучия, о реальной или воображаемой опасности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moikompas.ru/img/compas/2008-10-15/neverbalnoyeobweniye/3424449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1428736"/>
            <a:ext cx="438627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ru-RU" dirty="0" smtClean="0"/>
              <a:t>СТЫД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4714908" cy="485778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отрицательное эмоциональное состояние</a:t>
            </a:r>
          </a:p>
          <a:p>
            <a:r>
              <a:rPr lang="ru-RU" dirty="0" smtClean="0"/>
              <a:t>выражается в осознании несоответствия собственных помыслов, поступков и внешности не только ожиданиям окружающих, но и собственным представлениям о подобающем поведении и внешнем облике</a:t>
            </a:r>
          </a:p>
          <a:p>
            <a:endParaRPr lang="ru-RU" dirty="0"/>
          </a:p>
        </p:txBody>
      </p:sp>
      <p:pic>
        <p:nvPicPr>
          <p:cNvPr id="4" name="Рисунок 3" descr="http://sight-touch.com/uploads/Photos/17037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643050"/>
            <a:ext cx="366237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r>
              <a:rPr lang="ru-RU" dirty="0" smtClean="0"/>
              <a:t>ВИНА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00240"/>
            <a:ext cx="4786346" cy="4572032"/>
          </a:xfrm>
        </p:spPr>
        <p:txBody>
          <a:bodyPr>
            <a:normAutofit/>
          </a:bodyPr>
          <a:lstStyle/>
          <a:p>
            <a:r>
              <a:rPr lang="ru-RU" dirty="0" smtClean="0"/>
              <a:t>отрицательное эмоциональное состояние</a:t>
            </a:r>
          </a:p>
          <a:p>
            <a:r>
              <a:rPr lang="ru-RU" dirty="0" smtClean="0"/>
              <a:t>выражается в осознании неблаговидности собственного поступка, помысла или чувств и выражающееся в сожалении и раскаянии.</a:t>
            </a:r>
          </a:p>
          <a:p>
            <a:endParaRPr lang="ru-RU" dirty="0"/>
          </a:p>
        </p:txBody>
      </p:sp>
      <p:pic>
        <p:nvPicPr>
          <p:cNvPr id="4" name="Рисунок 3" descr="http://vspomni.info/images/dep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1285860"/>
            <a:ext cx="357190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ЧУВСТВА (высшие эмоции)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особые психические состояния, проявляющиеся социально обусловленными переживаниями, которые выражают длительные и устойчивые эмоциональные отношения человека к реальным или воображаемым объектам. Их часто обозначают как вторичные эмоции, так как они сформировались как своеобразное обобщение соответствующих простых (первичных) эмоций к объекту чувства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http://www.diff-psiho.kiev.ua/assets/images/321/basic_emotions_60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143372" cy="414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blog-o-kino.ru/wp-content/uploads/2008/07/chloi_sevini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0"/>
            <a:ext cx="500062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malahov-plus.com/uploads/forum/images/127671750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143380"/>
            <a:ext cx="4143372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blog-o-kino.ru/wp-content/uploads/2008/08/house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3372" y="3429000"/>
            <a:ext cx="500062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ЭМОЦИЯ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2800" dirty="0" smtClean="0"/>
              <a:t>непосредственное, временное эмоциональное переживание какого-либо отношения человека к различным внешним или внутренним событиям. </a:t>
            </a:r>
          </a:p>
          <a:p>
            <a:r>
              <a:rPr lang="ru-RU" sz="2800" dirty="0" smtClean="0"/>
              <a:t> душевное волнение.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ЭМОЦИЯ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возникает как реакция не только на события совершившиеся, но и на вероятностные или вспоминаемые.</a:t>
            </a:r>
          </a:p>
          <a:p>
            <a:r>
              <a:rPr lang="ru-RU" sz="2800" dirty="0" smtClean="0"/>
              <a:t>носит опережающий характер, обобщая оценку ситуации, связанной с удовлетворением потребности.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186766" cy="1643050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Классификация К. Изарда "фундаментальных" эмоций: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401080" cy="5000660"/>
          </a:xfrm>
        </p:spPr>
        <p:txBody>
          <a:bodyPr>
            <a:normAutofit/>
          </a:bodyPr>
          <a:lstStyle/>
          <a:p>
            <a:r>
              <a:rPr lang="ru-RU" dirty="0" smtClean="0"/>
              <a:t>интерес (возбуждение)</a:t>
            </a:r>
          </a:p>
          <a:p>
            <a:r>
              <a:rPr lang="ru-RU" dirty="0" smtClean="0"/>
              <a:t> радость</a:t>
            </a:r>
          </a:p>
          <a:p>
            <a:r>
              <a:rPr lang="ru-RU" dirty="0" smtClean="0"/>
              <a:t> удивление</a:t>
            </a:r>
          </a:p>
          <a:p>
            <a:r>
              <a:rPr lang="ru-RU" dirty="0" smtClean="0"/>
              <a:t> страдание (горе, печаль)</a:t>
            </a:r>
          </a:p>
          <a:p>
            <a:r>
              <a:rPr lang="ru-RU" dirty="0" smtClean="0"/>
              <a:t> гнев (ярость)</a:t>
            </a:r>
          </a:p>
          <a:p>
            <a:r>
              <a:rPr lang="ru-RU" dirty="0" smtClean="0"/>
              <a:t> отвращение</a:t>
            </a:r>
          </a:p>
          <a:p>
            <a:r>
              <a:rPr lang="ru-RU" dirty="0" smtClean="0"/>
              <a:t> презрение (пренебрежение)</a:t>
            </a:r>
          </a:p>
          <a:p>
            <a:r>
              <a:rPr lang="ru-RU" dirty="0" smtClean="0"/>
              <a:t> страх (ужас)</a:t>
            </a:r>
          </a:p>
          <a:p>
            <a:r>
              <a:rPr lang="ru-RU" dirty="0" smtClean="0"/>
              <a:t> стыд (застенчивость)</a:t>
            </a:r>
          </a:p>
          <a:p>
            <a:r>
              <a:rPr lang="ru-RU" dirty="0" smtClean="0"/>
              <a:t> вина (раскаяние)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654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http://www.elite-games.ru/images/art/start/kar4_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ИНТЕРЕС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928802"/>
            <a:ext cx="5000660" cy="4643470"/>
          </a:xfrm>
        </p:spPr>
        <p:txBody>
          <a:bodyPr>
            <a:normAutofit/>
          </a:bodyPr>
          <a:lstStyle/>
          <a:p>
            <a:r>
              <a:rPr lang="ru-RU" dirty="0" smtClean="0"/>
              <a:t>положительное эмоциональное состояние</a:t>
            </a:r>
          </a:p>
          <a:p>
            <a:r>
              <a:rPr lang="ru-RU" dirty="0" smtClean="0"/>
              <a:t>способствует развитию навыков и умений, приобретению знаний</a:t>
            </a:r>
          </a:p>
          <a:p>
            <a:r>
              <a:rPr lang="ru-RU" dirty="0" smtClean="0"/>
              <a:t>чувство захваченности, любопытства</a:t>
            </a:r>
            <a:endParaRPr lang="ru-RU" dirty="0"/>
          </a:p>
        </p:txBody>
      </p:sp>
      <p:pic>
        <p:nvPicPr>
          <p:cNvPr id="4" name="Рисунок 3" descr="http://blog-o-kino.ru/wp-content/uploads/2008/08/house.jpg"/>
          <p:cNvPicPr/>
          <p:nvPr/>
        </p:nvPicPr>
        <p:blipFill>
          <a:blip r:embed="rId2" cstate="print"/>
          <a:srcRect l="73600"/>
          <a:stretch>
            <a:fillRect/>
          </a:stretch>
        </p:blipFill>
        <p:spPr bwMode="auto">
          <a:xfrm>
            <a:off x="5786446" y="1214422"/>
            <a:ext cx="2943239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ru-RU" dirty="0" smtClean="0"/>
              <a:t>РАДОСТЬ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5143504" cy="4929222"/>
          </a:xfrm>
        </p:spPr>
        <p:txBody>
          <a:bodyPr>
            <a:normAutofit/>
          </a:bodyPr>
          <a:lstStyle/>
          <a:p>
            <a:r>
              <a:rPr lang="ru-RU" dirty="0" smtClean="0"/>
              <a:t>положительная эмоция</a:t>
            </a:r>
          </a:p>
          <a:p>
            <a:r>
              <a:rPr lang="ru-RU" dirty="0" smtClean="0"/>
              <a:t>связана с возможностью достаточно полно удовлетворить актуальную потребность, вероятность чего до этого была невелика или неопределенна</a:t>
            </a:r>
          </a:p>
          <a:p>
            <a:r>
              <a:rPr lang="ru-RU" dirty="0" smtClean="0"/>
              <a:t>сопровождается самоудовлетворенностью и удовлетворенностью окружающим миром</a:t>
            </a:r>
          </a:p>
          <a:p>
            <a:endParaRPr lang="ru-RU" dirty="0"/>
          </a:p>
        </p:txBody>
      </p:sp>
      <p:pic>
        <p:nvPicPr>
          <p:cNvPr id="4" name="Рисунок 3" descr="http://podrobnosti.ua/upload/news/2009/09/08/627518_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500174"/>
            <a:ext cx="3857653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r>
              <a:rPr lang="ru-RU" dirty="0" smtClean="0"/>
              <a:t>УДИВЛЕНИЕ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4357718" cy="5572140"/>
          </a:xfrm>
        </p:spPr>
        <p:txBody>
          <a:bodyPr>
            <a:normAutofit/>
          </a:bodyPr>
          <a:lstStyle/>
          <a:p>
            <a:r>
              <a:rPr lang="ru-RU" dirty="0" smtClean="0"/>
              <a:t>не имеет четко выраженного положительного или отрицательного знака </a:t>
            </a:r>
          </a:p>
          <a:p>
            <a:r>
              <a:rPr lang="ru-RU" dirty="0" smtClean="0"/>
              <a:t>эмоциональная реакция на внезапно возникшие обстоятельства</a:t>
            </a:r>
          </a:p>
          <a:p>
            <a:r>
              <a:rPr lang="ru-RU" dirty="0" smtClean="0"/>
              <a:t>тормозит все предыдущие эмоции, направляя внимание на новый объект и может переходить в интерес</a:t>
            </a:r>
            <a:endParaRPr lang="ru-RU" dirty="0"/>
          </a:p>
        </p:txBody>
      </p:sp>
      <p:pic>
        <p:nvPicPr>
          <p:cNvPr id="4" name="Рисунок 3" descr="http://t1.gstatic.com/images?q=tbn:y8pVXr_N2Vv5AM: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1500174"/>
            <a:ext cx="333852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/>
              <a:t>СТРАДАНИЕ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4929222" cy="535785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наиболее распространенное отрицательное эмоциональное состояние</a:t>
            </a:r>
          </a:p>
          <a:p>
            <a:r>
              <a:rPr lang="ru-RU" dirty="0" smtClean="0"/>
              <a:t>связано с получением достоверной (или кажущейся таковой) информации о невозможности удовлетворения важнейших потребностей, достижение которых до этого представлялось более или менее вероятным </a:t>
            </a:r>
          </a:p>
          <a:p>
            <a:r>
              <a:rPr lang="ru-RU" dirty="0" smtClean="0"/>
              <a:t>чаще протекает в форме эмоционального стресса</a:t>
            </a:r>
          </a:p>
          <a:p>
            <a:endParaRPr lang="ru-RU" dirty="0"/>
          </a:p>
        </p:txBody>
      </p:sp>
      <p:pic>
        <p:nvPicPr>
          <p:cNvPr id="4" name="Рисунок 3" descr="http://t3.gstatic.com/images?q=tbn:NsWHSROeiJgriM:">
            <a:hlinkClick r:id="rId2" tgtFrame="_blank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1857364"/>
            <a:ext cx="295752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120</TotalTime>
  <Words>408</Words>
  <Application>Microsoft Office PowerPoint</Application>
  <PresentationFormat>Экран (4:3)</PresentationFormat>
  <Paragraphs>55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ЭМОЦИИ</vt:lpstr>
      <vt:lpstr>ЭМОЦИЯ</vt:lpstr>
      <vt:lpstr>ЭМОЦИЯ</vt:lpstr>
      <vt:lpstr>Классификация К. Изарда "фундаментальных" эмоций: </vt:lpstr>
      <vt:lpstr>Слайд 5</vt:lpstr>
      <vt:lpstr>ИНТЕРЕС</vt:lpstr>
      <vt:lpstr>РАДОСТЬ</vt:lpstr>
      <vt:lpstr>УДИВЛЕНИЕ</vt:lpstr>
      <vt:lpstr>СТРАДАНИЕ</vt:lpstr>
      <vt:lpstr>ГНЕВ</vt:lpstr>
      <vt:lpstr>ОТВРАЩЕНИЕ</vt:lpstr>
      <vt:lpstr>ПРЕЗРЕНИЕ</vt:lpstr>
      <vt:lpstr>СТРАХ</vt:lpstr>
      <vt:lpstr>СТЫД</vt:lpstr>
      <vt:lpstr>ВИНА</vt:lpstr>
      <vt:lpstr>ЧУВСТВА (высшие эмоции)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HP</cp:lastModifiedBy>
  <cp:revision>20</cp:revision>
  <dcterms:created xsi:type="dcterms:W3CDTF">2011-01-04T18:24:26Z</dcterms:created>
  <dcterms:modified xsi:type="dcterms:W3CDTF">2011-12-05T22:56:21Z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221885</vt:lpwstr>
  </property>
  <property fmtid="{D5CDD505-2E9C-101B-9397-08002B2CF9AE}" name="NXPowerLiteSettings" pid="3">
    <vt:lpwstr>F5200358026400</vt:lpwstr>
  </property>
  <property fmtid="{D5CDD505-2E9C-101B-9397-08002B2CF9AE}" name="NXPowerLiteVersion" pid="4">
    <vt:lpwstr>D5.0.6</vt:lpwstr>
  </property>
</Properties>
</file>