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arlow" panose="020B0604020202020204" charset="0"/>
      <p:regular r:id="rId11"/>
    </p:embeddedFont>
    <p:embeddedFont>
      <p:font typeface="Barlow Mediu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0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7099-320E-0048-9BCD-42CD7E30696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BA2B-F2B6-D545-B0C3-0EEF8131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5124" y="5865852"/>
            <a:ext cx="13275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АП</a:t>
            </a:r>
            <a:endParaRPr lang="en-US" sz="75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DDD88BBB-7E5A-09B6-8966-5E6B713673E0}"/>
              </a:ext>
            </a:extLst>
          </p:cNvPr>
          <p:cNvSpPr/>
          <p:nvPr/>
        </p:nvSpPr>
        <p:spPr>
          <a:xfrm>
            <a:off x="1207189" y="2674120"/>
            <a:ext cx="6721328" cy="991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Основные особенности младограмматической концепции языка</a:t>
            </a:r>
            <a:endParaRPr lang="en-US" sz="4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67307"/>
            <a:ext cx="11036141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Исторические Корни Младограмматизма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5702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Предыстория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159925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Младограмматизм возник на фоне критики историко-сравнительного метода. Молодые ученые стремились привнести новые идеи и методы анализа.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5702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Формирование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7623929" y="4159925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Младограмматизм сформировался в Германии в 1870-х годах, когда группа лингвистов, таких как Карл Брюгман, выступила с критикой традиционных методов.</a:t>
            </a:r>
            <a:endParaRPr lang="en-US" sz="19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FAAF8D-2E3E-466F-AFF7-614C8C90FB1F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4232" y="1221224"/>
            <a:ext cx="7648337" cy="1187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Принципы Младограмматической Школы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234232" y="2969181"/>
            <a:ext cx="480774" cy="480774"/>
          </a:xfrm>
          <a:prstGeom prst="roundRect">
            <a:avLst>
              <a:gd name="adj" fmla="val 18667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4493" y="3067050"/>
            <a:ext cx="100251" cy="284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28604" y="2969181"/>
            <a:ext cx="237410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1. Фонология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928604" y="3393996"/>
            <a:ext cx="3022997" cy="1367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Особое внимание уделялось изучению звуковых законов и их влиянию на изменение языка.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199" y="2969181"/>
            <a:ext cx="480774" cy="480774"/>
          </a:xfrm>
          <a:prstGeom prst="roundRect">
            <a:avLst>
              <a:gd name="adj" fmla="val 18667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8077" y="3067050"/>
            <a:ext cx="155019" cy="284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859572" y="2969181"/>
            <a:ext cx="237410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2. Синхрония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10859572" y="3393996"/>
            <a:ext cx="3022997" cy="1367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Младограмматики подчеркивали важность исследования языка в его современном состоянии.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4232" y="5215771"/>
            <a:ext cx="480774" cy="480774"/>
          </a:xfrm>
          <a:prstGeom prst="roundRect">
            <a:avLst>
              <a:gd name="adj" fmla="val 18667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99967" y="5313640"/>
            <a:ext cx="149304" cy="284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928604" y="5215771"/>
            <a:ext cx="237410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3. Метод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928604" y="5640586"/>
            <a:ext cx="3022997" cy="1367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Использовали метод индукции, выявляя закономерности языка из реальных данных.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10165199" y="5215771"/>
            <a:ext cx="480774" cy="480774"/>
          </a:xfrm>
          <a:prstGeom prst="roundRect">
            <a:avLst>
              <a:gd name="adj" fmla="val 18667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24386" y="5313640"/>
            <a:ext cx="162401" cy="284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0859572" y="5215771"/>
            <a:ext cx="237410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4. Модель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0859572" y="5640586"/>
            <a:ext cx="3022997" cy="1367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Разработали модель языка как динамической системы, которая постоянно изменяется.</a:t>
            </a:r>
            <a:endParaRPr lang="en-US" sz="165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206D391-B00A-FD25-8067-F3F14C9F8919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8889" y="677585"/>
            <a:ext cx="7017544" cy="684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Представители и Их Вклад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48889" y="1731526"/>
            <a:ext cx="3586401" cy="3773567"/>
          </a:xfrm>
          <a:prstGeom prst="roundRect">
            <a:avLst>
              <a:gd name="adj" fmla="val 2886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10469" y="1993106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Карл Брюгман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10469" y="2483168"/>
            <a:ext cx="3063240" cy="276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Создатель "Морфологической грамматики индоевропейских языков", классического труда по исторической грамматике.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630" y="1731526"/>
            <a:ext cx="3586401" cy="3773567"/>
          </a:xfrm>
          <a:prstGeom prst="roundRect">
            <a:avLst>
              <a:gd name="adj" fmla="val 2886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3210" y="1993106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Герман Пауль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43210" y="2483168"/>
            <a:ext cx="3063240" cy="197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Автор "Принципов истории языка", книги, которая заложила основы изучения языковой эволюции.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48889" y="5751433"/>
            <a:ext cx="7419023" cy="1801892"/>
          </a:xfrm>
          <a:prstGeom prst="roundRect">
            <a:avLst>
              <a:gd name="adj" fmla="val 5744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10469" y="6013013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Бертольд Дельбрюк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10469" y="6503075"/>
            <a:ext cx="6895862" cy="788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Известен своими исследованиями по истории синтаксиса и морфологии индоевропейских языков.</a:t>
            </a:r>
            <a:endParaRPr lang="en-US" sz="19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0F05694-5C81-9834-CC00-934044B0EA61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057174"/>
            <a:ext cx="1137987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Фонетические Законы Младограмматиков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5113258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Закон Гримма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864037" y="6468308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Описывает изменения согласных звуков в германских языках.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61" y="5113258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88161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Закон Вернера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288161" y="6468308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Объясняет изменения согласных звуков в прагерманском языке.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404" y="5113258"/>
            <a:ext cx="617220" cy="617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2404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Закон Расмуссена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2404" y="6468308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Описывает изменения гласных звуков в скандинавских языках.</a:t>
            </a:r>
            <a:endParaRPr lang="en-US" sz="19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D87AD1-169F-AE52-411A-D9A5AC060893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3548" y="600075"/>
            <a:ext cx="7616904" cy="1212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Акцент на Синхронической Лингвистике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1075492" y="2139315"/>
            <a:ext cx="30480" cy="5490210"/>
          </a:xfrm>
          <a:prstGeom prst="roundRect">
            <a:avLst>
              <a:gd name="adj" fmla="val 300654"/>
            </a:avLst>
          </a:prstGeom>
          <a:solidFill>
            <a:srgbClr val="922022"/>
          </a:solidFill>
          <a:ln/>
        </p:spPr>
      </p:sp>
      <p:sp>
        <p:nvSpPr>
          <p:cNvPr id="5" name="Shape 2"/>
          <p:cNvSpPr/>
          <p:nvPr/>
        </p:nvSpPr>
        <p:spPr>
          <a:xfrm>
            <a:off x="1305699" y="2614851"/>
            <a:ext cx="763548" cy="30480"/>
          </a:xfrm>
          <a:prstGeom prst="roundRect">
            <a:avLst>
              <a:gd name="adj" fmla="val 300654"/>
            </a:avLst>
          </a:prstGeom>
          <a:solidFill>
            <a:srgbClr val="922022"/>
          </a:solidFill>
          <a:ln/>
        </p:spPr>
      </p:sp>
      <p:sp>
        <p:nvSpPr>
          <p:cNvPr id="6" name="Shape 3"/>
          <p:cNvSpPr/>
          <p:nvPr/>
        </p:nvSpPr>
        <p:spPr>
          <a:xfrm>
            <a:off x="845284" y="2384703"/>
            <a:ext cx="490895" cy="490895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9475" y="2484715"/>
            <a:ext cx="102394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290763" y="2357438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Вклад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290763" y="2791301"/>
            <a:ext cx="6089690" cy="1047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Младограмматики перевели фокус с исторической лингвистики на изучение языка в его современном состоянии.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05699" y="4750356"/>
            <a:ext cx="763548" cy="30480"/>
          </a:xfrm>
          <a:prstGeom prst="roundRect">
            <a:avLst>
              <a:gd name="adj" fmla="val 300654"/>
            </a:avLst>
          </a:prstGeom>
          <a:solidFill>
            <a:srgbClr val="922022"/>
          </a:solidFill>
          <a:ln/>
        </p:spPr>
      </p:sp>
      <p:sp>
        <p:nvSpPr>
          <p:cNvPr id="11" name="Shape 8"/>
          <p:cNvSpPr/>
          <p:nvPr/>
        </p:nvSpPr>
        <p:spPr>
          <a:xfrm>
            <a:off x="845284" y="4520208"/>
            <a:ext cx="490895" cy="490895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11615" y="4620220"/>
            <a:ext cx="158234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290763" y="4492942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Методы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290763" y="4926806"/>
            <a:ext cx="6089690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Ввели методы структурного анализа, изучая язык как систему взаимосвязанных элементов.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05699" y="6536769"/>
            <a:ext cx="763548" cy="30480"/>
          </a:xfrm>
          <a:prstGeom prst="roundRect">
            <a:avLst>
              <a:gd name="adj" fmla="val 300654"/>
            </a:avLst>
          </a:prstGeom>
          <a:solidFill>
            <a:srgbClr val="922022"/>
          </a:solidFill>
          <a:ln/>
        </p:spPr>
      </p:sp>
      <p:sp>
        <p:nvSpPr>
          <p:cNvPr id="16" name="Shape 13"/>
          <p:cNvSpPr/>
          <p:nvPr/>
        </p:nvSpPr>
        <p:spPr>
          <a:xfrm>
            <a:off x="845284" y="6306622"/>
            <a:ext cx="490895" cy="490895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14472" y="6406634"/>
            <a:ext cx="152400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290763" y="6279356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Влияние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290763" y="6713220"/>
            <a:ext cx="6089690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Их идеи оказали значительное влияние на развитие функциональной и структурной лингвистики.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3876" y="753904"/>
            <a:ext cx="7629049" cy="1202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Критика Младограмматической Концепции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876" y="2280999"/>
            <a:ext cx="1082159" cy="17315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0599" y="2497336"/>
            <a:ext cx="2404943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Недостаток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650599" y="2927747"/>
            <a:ext cx="6222325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Критики указывали на излишний формализм и недостаток внимания к функциональной роли языка.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876" y="4012525"/>
            <a:ext cx="1082159" cy="17315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0599" y="4228862"/>
            <a:ext cx="2404943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Преувеличение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650599" y="4659273"/>
            <a:ext cx="6222325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Некоторые исследователи считали, что младограмматики преувеличивали роль звуковых законов.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876" y="5744051"/>
            <a:ext cx="1082159" cy="17315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0599" y="5960388"/>
            <a:ext cx="2404943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Слишком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650599" y="6390799"/>
            <a:ext cx="6222325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Идеи младограмматизма были слишком абстрактными и отрывались от реальности.</a:t>
            </a:r>
            <a:endParaRPr lang="en-US" sz="17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3D842C-3FAF-40F0-715C-3D56A62978CF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01172"/>
            <a:ext cx="799992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Наследие Младограмматизма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40" y="1980724"/>
            <a:ext cx="2128838" cy="17747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35147" y="2850356"/>
            <a:ext cx="108704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400794" y="222754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Методы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5400794" y="2718554"/>
            <a:ext cx="811875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Младограмматики внесли весомый вклад в развитие методов анализа языка.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5215652" y="3771067"/>
            <a:ext cx="8489037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21" y="3817144"/>
            <a:ext cx="4257675" cy="177474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5501" y="4457581"/>
            <a:ext cx="167997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6465213" y="406396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Понимание</a:t>
            </a:r>
            <a:endParaRPr lang="en-US" sz="2150" dirty="0"/>
          </a:p>
        </p:txBody>
      </p:sp>
      <p:sp>
        <p:nvSpPr>
          <p:cNvPr id="11" name="Text 7"/>
          <p:cNvSpPr/>
          <p:nvPr/>
        </p:nvSpPr>
        <p:spPr>
          <a:xfrm>
            <a:off x="6465213" y="4554974"/>
            <a:ext cx="705433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Их работы способствовали глубокому пониманию механизмов языкового изменения.</a:t>
            </a:r>
            <a:endParaRPr lang="en-US" sz="1900" dirty="0"/>
          </a:p>
        </p:txBody>
      </p:sp>
      <p:sp>
        <p:nvSpPr>
          <p:cNvPr id="12" name="Shape 8"/>
          <p:cNvSpPr/>
          <p:nvPr/>
        </p:nvSpPr>
        <p:spPr>
          <a:xfrm>
            <a:off x="6280071" y="5607487"/>
            <a:ext cx="7424618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83" y="5653564"/>
            <a:ext cx="6386632" cy="177474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8596" y="6294001"/>
            <a:ext cx="161806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7529632" y="590038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Синхрония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7529632" y="6391394"/>
            <a:ext cx="598991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Младограмматики положили начало современной синхронической лингвистике.</a:t>
            </a:r>
            <a:endParaRPr lang="en-US" sz="19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A3B2F3E-01A9-A89F-1F5B-23D378461C9B}"/>
              </a:ext>
            </a:extLst>
          </p:cNvPr>
          <p:cNvSpPr/>
          <p:nvPr/>
        </p:nvSpPr>
        <p:spPr>
          <a:xfrm>
            <a:off x="12580422" y="7748649"/>
            <a:ext cx="1998023" cy="3785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Calibri</vt:lpstr>
      <vt:lpstr>Arial</vt:lpstr>
      <vt:lpstr>Barlow Medium</vt:lpstr>
      <vt:lpstr>Barlow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home</cp:lastModifiedBy>
  <cp:revision>4</cp:revision>
  <dcterms:created xsi:type="dcterms:W3CDTF">2024-12-09T06:02:01Z</dcterms:created>
  <dcterms:modified xsi:type="dcterms:W3CDTF">2024-12-09T10:36:42Z</dcterms:modified>
</cp:coreProperties>
</file>