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59" r:id="rId5"/>
    <p:sldId id="261" r:id="rId6"/>
    <p:sldId id="262" r:id="rId7"/>
    <p:sldId id="257" r:id="rId8"/>
    <p:sldId id="264" r:id="rId9"/>
    <p:sldId id="263" r:id="rId10"/>
    <p:sldId id="266" r:id="rId11"/>
    <p:sldId id="267" r:id="rId12"/>
    <p:sldId id="268" r:id="rId13"/>
    <p:sldId id="265" r:id="rId14"/>
    <p:sldId id="269" r:id="rId15"/>
    <p:sldId id="270" r:id="rId16"/>
    <p:sldId id="271" r:id="rId17"/>
    <p:sldId id="272" r:id="rId18"/>
    <p:sldId id="273" r:id="rId19"/>
    <p:sldId id="274" r:id="rId20"/>
    <p:sldId id="278" r:id="rId21"/>
    <p:sldId id="277" r:id="rId22"/>
    <p:sldId id="275"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9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214290"/>
            <a:ext cx="7772400" cy="1470025"/>
          </a:xfrm>
        </p:spPr>
        <p:txBody>
          <a:bodyPr/>
          <a:lstStyle/>
          <a:p>
            <a:r>
              <a:rPr lang="ru-RU" dirty="0" smtClean="0">
                <a:effectLst>
                  <a:outerShdw blurRad="38100" dist="38100" dir="2700000" algn="tl">
                    <a:srgbClr val="000000">
                      <a:alpha val="43137"/>
                    </a:srgbClr>
                  </a:outerShdw>
                </a:effectLst>
              </a:rPr>
              <a:t>Деление клетки. </a:t>
            </a:r>
            <a:br>
              <a:rPr lang="ru-RU" dirty="0" smtClean="0">
                <a:effectLst>
                  <a:outerShdw blurRad="38100" dist="38100" dir="2700000" algn="tl">
                    <a:srgbClr val="000000">
                      <a:alpha val="43137"/>
                    </a:srgbClr>
                  </a:outerShdw>
                </a:effectLst>
              </a:rPr>
            </a:br>
            <a:r>
              <a:rPr lang="ru-RU" dirty="0" smtClean="0">
                <a:effectLst>
                  <a:outerShdw blurRad="38100" dist="38100" dir="2700000" algn="tl">
                    <a:srgbClr val="000000">
                      <a:alpha val="43137"/>
                    </a:srgbClr>
                  </a:outerShdw>
                </a:effectLst>
              </a:rPr>
              <a:t>Клеточный цикл</a:t>
            </a:r>
            <a:endParaRPr lang="ru-RU" dirty="0">
              <a:effectLst>
                <a:outerShdw blurRad="38100" dist="38100" dir="2700000" algn="tl">
                  <a:srgbClr val="000000">
                    <a:alpha val="43137"/>
                  </a:srgbClr>
                </a:outerShdw>
              </a:effectLst>
            </a:endParaRPr>
          </a:p>
        </p:txBody>
      </p:sp>
      <p:pic>
        <p:nvPicPr>
          <p:cNvPr id="17410" name="Picture 2" descr="https://cf.ppt-online.org/files/slide/v/V57yZMtYlD6zNXoCABxQFKc9daEuSksrvjWbni/slide-2.jpg"/>
          <p:cNvPicPr>
            <a:picLocks noChangeAspect="1" noChangeArrowheads="1"/>
          </p:cNvPicPr>
          <p:nvPr/>
        </p:nvPicPr>
        <p:blipFill>
          <a:blip r:embed="rId2"/>
          <a:srcRect l="2322" t="24771" r="34976" b="11753"/>
          <a:stretch>
            <a:fillRect/>
          </a:stretch>
        </p:blipFill>
        <p:spPr bwMode="auto">
          <a:xfrm>
            <a:off x="1785918" y="1928802"/>
            <a:ext cx="5929354" cy="450191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a:bodyPr>
          <a:lstStyle/>
          <a:p>
            <a:pPr algn="just"/>
            <a:r>
              <a:rPr lang="ru-RU" sz="1600" dirty="0" smtClean="0">
                <a:latin typeface="Times New Roman" pitchFamily="18" charset="0"/>
                <a:cs typeface="Times New Roman" pitchFamily="18" charset="0"/>
              </a:rPr>
              <a:t>Совокупность </a:t>
            </a:r>
            <a:r>
              <a:rPr lang="ru-RU" sz="1600" b="1" dirty="0" err="1" smtClean="0">
                <a:latin typeface="Times New Roman" pitchFamily="18" charset="0"/>
                <a:cs typeface="Times New Roman" pitchFamily="18" charset="0"/>
              </a:rPr>
              <a:t>интерфазных</a:t>
            </a:r>
            <a:r>
              <a:rPr lang="ru-RU" sz="1600" b="1" dirty="0" smtClean="0">
                <a:latin typeface="Times New Roman" pitchFamily="18" charset="0"/>
                <a:cs typeface="Times New Roman" pitchFamily="18" charset="0"/>
              </a:rPr>
              <a:t>  хромосом </a:t>
            </a:r>
            <a:r>
              <a:rPr lang="ru-RU" sz="1600" dirty="0" smtClean="0">
                <a:latin typeface="Times New Roman" pitchFamily="18" charset="0"/>
                <a:cs typeface="Times New Roman" pitchFamily="18" charset="0"/>
              </a:rPr>
              <a:t>представляет  </a:t>
            </a:r>
            <a:r>
              <a:rPr lang="ru-RU" sz="1600" b="1" dirty="0" smtClean="0">
                <a:latin typeface="Times New Roman" pitchFamily="18" charset="0"/>
                <a:cs typeface="Times New Roman" pitchFamily="18" charset="0"/>
              </a:rPr>
              <a:t>собой хроматин  (2n,  2C)</a:t>
            </a:r>
            <a:r>
              <a:rPr lang="ru-RU" sz="1600" dirty="0" smtClean="0">
                <a:latin typeface="Times New Roman" pitchFamily="18" charset="0"/>
                <a:cs typeface="Times New Roman" pitchFamily="18" charset="0"/>
              </a:rPr>
              <a:t>.  В  состав  хроматина  входят  ДНК,  белки  и  РНК  в соотношении  1  :  1,3  :  0,2,  а  также  неорганические  ионы.</a:t>
            </a:r>
          </a:p>
          <a:p>
            <a:pPr algn="just"/>
            <a:r>
              <a:rPr lang="ru-RU" sz="1600" dirty="0" smtClean="0">
                <a:latin typeface="Times New Roman" pitchFamily="18" charset="0"/>
                <a:cs typeface="Times New Roman" pitchFamily="18" charset="0"/>
              </a:rPr>
              <a:t>Метафазные хромосомы (2n, 4C) – их обычно отображают в виде пары букв  X,  где  каждая  хромосома  является  парной,  а  также  каждая  имеет  две одинаковые части – левую и правую хроматиды.</a:t>
            </a:r>
          </a:p>
          <a:p>
            <a:pPr algn="just"/>
            <a:r>
              <a:rPr lang="ru-RU" sz="1600" dirty="0" smtClean="0">
                <a:latin typeface="Times New Roman" pitchFamily="18" charset="0"/>
                <a:cs typeface="Times New Roman" pitchFamily="18" charset="0"/>
              </a:rPr>
              <a:t>Такой  набор  хромосом  характерен  для  клетки,  уже  начавшей  свое деление,  т.е.  клетки,  в  которой  прошел  процесс  удвоения  ДНК.</a:t>
            </a:r>
          </a:p>
          <a:p>
            <a:pPr algn="just"/>
            <a:r>
              <a:rPr lang="ru-RU" sz="1600" dirty="0" smtClean="0">
                <a:latin typeface="Times New Roman" pitchFamily="18" charset="0"/>
                <a:cs typeface="Times New Roman" pitchFamily="18" charset="0"/>
              </a:rPr>
              <a:t>количество  хромосом  в  </a:t>
            </a:r>
            <a:r>
              <a:rPr lang="ru-RU" sz="1600" b="1" dirty="0" smtClean="0">
                <a:latin typeface="Times New Roman" pitchFamily="18" charset="0"/>
                <a:cs typeface="Times New Roman" pitchFamily="18" charset="0"/>
              </a:rPr>
              <a:t>клетке остается прежним (2n)</a:t>
            </a:r>
            <a:r>
              <a:rPr lang="ru-RU" sz="1600" dirty="0" smtClean="0">
                <a:latin typeface="Times New Roman" pitchFamily="18" charset="0"/>
                <a:cs typeface="Times New Roman" pitchFamily="18" charset="0"/>
              </a:rPr>
              <a:t>, а число хроматид в каждой хромосоме – </a:t>
            </a:r>
            <a:r>
              <a:rPr lang="ru-RU" sz="1600" b="1" dirty="0" smtClean="0">
                <a:latin typeface="Times New Roman" pitchFamily="18" charset="0"/>
                <a:cs typeface="Times New Roman" pitchFamily="18" charset="0"/>
              </a:rPr>
              <a:t>удвоенным (4C – 4 хроматиды на одну пару хромосом)</a:t>
            </a:r>
            <a:r>
              <a:rPr lang="ru-RU" sz="1600" dirty="0" smtClean="0">
                <a:latin typeface="Times New Roman" pitchFamily="18" charset="0"/>
                <a:cs typeface="Times New Roman" pitchFamily="18" charset="0"/>
              </a:rPr>
              <a:t> – 2n, 4C. При делении в дочерние клетки  от  каждой  хромосомы  попадет  одна  хроматида  и  клетки  </a:t>
            </a:r>
            <a:r>
              <a:rPr lang="ru-RU" sz="1600" b="1" dirty="0" smtClean="0">
                <a:latin typeface="Times New Roman" pitchFamily="18" charset="0"/>
                <a:cs typeface="Times New Roman" pitchFamily="18" charset="0"/>
              </a:rPr>
              <a:t>получат полный диплоидный набор 2n, 2C</a:t>
            </a:r>
            <a:r>
              <a:rPr lang="ru-RU" sz="1600" dirty="0" smtClean="0">
                <a:latin typeface="Times New Roman" pitchFamily="18" charset="0"/>
                <a:cs typeface="Times New Roman" pitchFamily="18" charset="0"/>
              </a:rPr>
              <a:t>.</a:t>
            </a:r>
          </a:p>
          <a:p>
            <a:pPr algn="just"/>
            <a:r>
              <a:rPr lang="ru-RU" sz="1600" dirty="0" smtClean="0">
                <a:latin typeface="Times New Roman" pitchFamily="18" charset="0"/>
                <a:cs typeface="Times New Roman" pitchFamily="18" charset="0"/>
              </a:rPr>
              <a:t>При  достижении  клеткой  определённого  порога  (</a:t>
            </a:r>
            <a:r>
              <a:rPr lang="ru-RU" sz="1600" b="1" dirty="0" smtClean="0">
                <a:latin typeface="Times New Roman" pitchFamily="18" charset="0"/>
                <a:cs typeface="Times New Roman" pitchFamily="18" charset="0"/>
              </a:rPr>
              <a:t>точки  рестрикции – R</a:t>
            </a:r>
            <a:r>
              <a:rPr lang="ru-RU" sz="1600" dirty="0" smtClean="0">
                <a:latin typeface="Times New Roman" pitchFamily="18" charset="0"/>
                <a:cs typeface="Times New Roman" pitchFamily="18" charset="0"/>
              </a:rPr>
              <a:t>), клетка вступает в </a:t>
            </a:r>
            <a:r>
              <a:rPr lang="ru-RU" sz="1600" b="1" dirty="0" smtClean="0">
                <a:latin typeface="Times New Roman" pitchFamily="18" charset="0"/>
                <a:cs typeface="Times New Roman" pitchFamily="18" charset="0"/>
              </a:rPr>
              <a:t>S-период</a:t>
            </a:r>
            <a:r>
              <a:rPr lang="ru-RU" sz="1600" dirty="0" smtClean="0">
                <a:latin typeface="Times New Roman" pitchFamily="18" charset="0"/>
                <a:cs typeface="Times New Roman" pitchFamily="18" charset="0"/>
              </a:rPr>
              <a:t>. Контроль в переходной </a:t>
            </a:r>
            <a:r>
              <a:rPr lang="ru-RU" sz="1600" b="1" dirty="0" smtClean="0">
                <a:latin typeface="Times New Roman" pitchFamily="18" charset="0"/>
                <a:cs typeface="Times New Roman" pitchFamily="18" charset="0"/>
              </a:rPr>
              <a:t>точке R</a:t>
            </a:r>
            <a:r>
              <a:rPr lang="ru-RU" sz="1600" dirty="0" smtClean="0">
                <a:latin typeface="Times New Roman" pitchFamily="18" charset="0"/>
                <a:cs typeface="Times New Roman" pitchFamily="18" charset="0"/>
              </a:rPr>
              <a:t> ограничивает возможность нерегулируемого размножения клеток</a:t>
            </a:r>
          </a:p>
          <a:p>
            <a:pPr algn="just"/>
            <a:r>
              <a:rPr lang="ru-RU" sz="1600" dirty="0" smtClean="0">
                <a:latin typeface="Times New Roman" pitchFamily="18" charset="0"/>
                <a:cs typeface="Times New Roman" pitchFamily="18" charset="0"/>
              </a:rPr>
              <a:t>S-период является узловым в клеточном цикле. Без прохождения синтеза ДНК  неизвестно  ни  одного  случая  вступления  клеток  в  митотическое деление, что приводит к образованию </a:t>
            </a:r>
            <a:r>
              <a:rPr lang="ru-RU" sz="1600" dirty="0" err="1" smtClean="0">
                <a:latin typeface="Times New Roman" pitchFamily="18" charset="0"/>
                <a:cs typeface="Times New Roman" pitchFamily="18" charset="0"/>
              </a:rPr>
              <a:t>двухроматидных</a:t>
            </a:r>
            <a:r>
              <a:rPr lang="ru-RU" sz="1600" dirty="0" smtClean="0">
                <a:latin typeface="Times New Roman" pitchFamily="18" charset="0"/>
                <a:cs typeface="Times New Roman" pitchFamily="18" charset="0"/>
              </a:rPr>
              <a:t> хромосом и является обязательным условием для последующего митотического деления клетки.  </a:t>
            </a:r>
            <a:r>
              <a:rPr lang="ru-RU" sz="1600" b="1" dirty="0" smtClean="0">
                <a:latin typeface="Times New Roman" pitchFamily="18" charset="0"/>
                <a:cs typeface="Times New Roman" pitchFamily="18" charset="0"/>
              </a:rPr>
              <a:t>Единственным исключением </a:t>
            </a:r>
            <a:r>
              <a:rPr lang="ru-RU" sz="1600" dirty="0" smtClean="0">
                <a:latin typeface="Times New Roman" pitchFamily="18" charset="0"/>
                <a:cs typeface="Times New Roman" pitchFamily="18" charset="0"/>
              </a:rPr>
              <a:t>является второе деление стадии созревания половых клеток в мейозе, когда между двумя делениями нет  редупликации ДНК.</a:t>
            </a:r>
          </a:p>
          <a:p>
            <a:pPr algn="just"/>
            <a:r>
              <a:rPr lang="ru-RU" sz="1600" b="1" dirty="0" smtClean="0">
                <a:latin typeface="Times New Roman" pitchFamily="18" charset="0"/>
                <a:cs typeface="Times New Roman" pitchFamily="18" charset="0"/>
              </a:rPr>
              <a:t>G2-период (</a:t>
            </a:r>
            <a:r>
              <a:rPr lang="ru-RU" sz="1600" b="1" dirty="0" err="1" smtClean="0">
                <a:latin typeface="Times New Roman" pitchFamily="18" charset="0"/>
                <a:cs typeface="Times New Roman" pitchFamily="18" charset="0"/>
              </a:rPr>
              <a:t>постсинтетический</a:t>
            </a:r>
            <a:r>
              <a:rPr lang="ru-RU" sz="1600" b="1" dirty="0" smtClean="0">
                <a:latin typeface="Times New Roman" pitchFamily="18" charset="0"/>
                <a:cs typeface="Times New Roman" pitchFamily="18" charset="0"/>
              </a:rPr>
              <a:t>, или </a:t>
            </a:r>
            <a:r>
              <a:rPr lang="ru-RU" sz="1600" b="1" dirty="0" err="1" smtClean="0">
                <a:latin typeface="Times New Roman" pitchFamily="18" charset="0"/>
                <a:cs typeface="Times New Roman" pitchFamily="18" charset="0"/>
              </a:rPr>
              <a:t>премитотический</a:t>
            </a:r>
            <a:r>
              <a:rPr lang="ru-RU" sz="1600" b="1" dirty="0" smtClean="0">
                <a:latin typeface="Times New Roman" pitchFamily="18" charset="0"/>
                <a:cs typeface="Times New Roman" pitchFamily="18" charset="0"/>
              </a:rPr>
              <a:t>)</a:t>
            </a:r>
            <a:r>
              <a:rPr lang="ru-RU" sz="1600" dirty="0" smtClean="0">
                <a:latin typeface="Times New Roman" pitchFamily="18" charset="0"/>
                <a:cs typeface="Times New Roman" pitchFamily="18" charset="0"/>
              </a:rPr>
              <a:t> характеризуется усиленным  синтезом  </a:t>
            </a:r>
            <a:r>
              <a:rPr lang="ru-RU" sz="1600" dirty="0" err="1" smtClean="0">
                <a:latin typeface="Times New Roman" pitchFamily="18" charset="0"/>
                <a:cs typeface="Times New Roman" pitchFamily="18" charset="0"/>
              </a:rPr>
              <a:t>и-РНК</a:t>
            </a:r>
            <a:r>
              <a:rPr lang="ru-RU" sz="1600" dirty="0" smtClean="0">
                <a:latin typeface="Times New Roman" pitchFamily="18" charset="0"/>
                <a:cs typeface="Times New Roman" pitchFamily="18" charset="0"/>
              </a:rPr>
              <a:t>,  а  также  усиленным  синтезом  всех  клеточных белков,  но особенно </a:t>
            </a:r>
            <a:r>
              <a:rPr lang="ru-RU" sz="1600" dirty="0" err="1" smtClean="0">
                <a:latin typeface="Times New Roman" pitchFamily="18" charset="0"/>
                <a:cs typeface="Times New Roman" pitchFamily="18" charset="0"/>
              </a:rPr>
              <a:t>белков-тубулинов</a:t>
            </a:r>
            <a:r>
              <a:rPr lang="ru-RU" sz="1600" dirty="0" smtClean="0">
                <a:latin typeface="Times New Roman" pitchFamily="18" charset="0"/>
                <a:cs typeface="Times New Roman" pitchFamily="18" charset="0"/>
              </a:rPr>
              <a:t>,  необходимых  для  последующего </a:t>
            </a:r>
            <a:r>
              <a:rPr lang="ru-RU" sz="1600" b="1" dirty="0" smtClean="0">
                <a:latin typeface="Times New Roman" pitchFamily="18" charset="0"/>
                <a:cs typeface="Times New Roman" pitchFamily="18" charset="0"/>
              </a:rPr>
              <a:t>(в профазе митоза)</a:t>
            </a:r>
            <a:r>
              <a:rPr lang="ru-RU" sz="1600" dirty="0" smtClean="0">
                <a:latin typeface="Times New Roman" pitchFamily="18" charset="0"/>
                <a:cs typeface="Times New Roman" pitchFamily="18" charset="0"/>
              </a:rPr>
              <a:t> формирования митотического веретена деления. В конце G2-периода синтез РНК резко падает и полностью прекращается во время митоза. Главным событием G2-периода является усиленный синтез АТФ. Основной источник энергии, необходимый клетки во время деления. </a:t>
            </a:r>
            <a:endParaRPr lang="ru-RU" sz="16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357158" y="357166"/>
          <a:ext cx="6500858" cy="5857240"/>
        </p:xfrm>
        <a:graphic>
          <a:graphicData uri="http://schemas.openxmlformats.org/drawingml/2006/table">
            <a:tbl>
              <a:tblPr firstRow="1" bandRow="1">
                <a:tableStyleId>{5C22544A-7EE6-4342-B048-85BDC9FD1C3A}</a:tableStyleId>
              </a:tblPr>
              <a:tblGrid>
                <a:gridCol w="1896074"/>
                <a:gridCol w="4604784"/>
              </a:tblGrid>
              <a:tr h="370840">
                <a:tc>
                  <a:txBody>
                    <a:bodyPr/>
                    <a:lstStyle/>
                    <a:p>
                      <a:endParaRPr lang="ru-RU" dirty="0"/>
                    </a:p>
                  </a:txBody>
                  <a:tcPr/>
                </a:tc>
                <a:tc>
                  <a:txBody>
                    <a:bodyPr/>
                    <a:lstStyle/>
                    <a:p>
                      <a:pPr algn="ctr"/>
                      <a:r>
                        <a:rPr lang="ru-RU" dirty="0" smtClean="0"/>
                        <a:t>Стадии  Клеточного цикла</a:t>
                      </a:r>
                      <a:endParaRPr lang="ru-RU" dirty="0"/>
                    </a:p>
                  </a:txBody>
                  <a:tcPr/>
                </a:tc>
              </a:tr>
              <a:tr h="370840">
                <a:tc>
                  <a:txBody>
                    <a:bodyPr/>
                    <a:lstStyle/>
                    <a:p>
                      <a:r>
                        <a:rPr lang="ru-RU" dirty="0" err="1" smtClean="0"/>
                        <a:t>Гепатоциты</a:t>
                      </a:r>
                      <a:endParaRPr lang="ru-RU" dirty="0"/>
                    </a:p>
                  </a:txBody>
                  <a:tcPr/>
                </a:tc>
                <a:tc>
                  <a:txBody>
                    <a:bodyPr/>
                    <a:lstStyle/>
                    <a:p>
                      <a:r>
                        <a:rPr lang="ru-RU" dirty="0" smtClean="0"/>
                        <a:t>митоз; </a:t>
                      </a:r>
                    </a:p>
                    <a:p>
                      <a:r>
                        <a:rPr lang="ru-RU" dirty="0" smtClean="0"/>
                        <a:t>G0-период; G1-период (±); </a:t>
                      </a:r>
                    </a:p>
                    <a:p>
                      <a:r>
                        <a:rPr lang="ru-RU" dirty="0" smtClean="0"/>
                        <a:t>S-период (±); G2-период (±).</a:t>
                      </a:r>
                    </a:p>
                    <a:p>
                      <a:endParaRPr lang="ru-RU" dirty="0" smtClean="0"/>
                    </a:p>
                    <a:p>
                      <a:endParaRPr lang="ru-RU" dirty="0" smtClean="0"/>
                    </a:p>
                    <a:p>
                      <a:endParaRPr lang="ru-RU" dirty="0"/>
                    </a:p>
                  </a:txBody>
                  <a:tcPr/>
                </a:tc>
              </a:tr>
              <a:tr h="370840">
                <a:tc>
                  <a:txBody>
                    <a:bodyPr/>
                    <a:lstStyle/>
                    <a:p>
                      <a:r>
                        <a:rPr lang="ru-RU" dirty="0" smtClean="0"/>
                        <a:t>Клетки эпидермиса</a:t>
                      </a:r>
                      <a:endParaRPr lang="ru-RU" dirty="0"/>
                    </a:p>
                  </a:txBody>
                  <a:tcPr/>
                </a:tc>
                <a:tc>
                  <a:txBody>
                    <a:bodyPr/>
                    <a:lstStyle/>
                    <a:p>
                      <a:r>
                        <a:rPr lang="ru-RU" dirty="0" smtClean="0"/>
                        <a:t>митоз; </a:t>
                      </a:r>
                      <a:r>
                        <a:rPr lang="en-US" dirty="0" smtClean="0"/>
                        <a:t>G0-</a:t>
                      </a:r>
                      <a:r>
                        <a:rPr lang="ru-RU" dirty="0" smtClean="0"/>
                        <a:t>период; ЗКГ. </a:t>
                      </a:r>
                    </a:p>
                    <a:p>
                      <a:endParaRPr lang="ru-RU" dirty="0" smtClean="0"/>
                    </a:p>
                    <a:p>
                      <a:endParaRPr lang="ru-RU" dirty="0" smtClean="0"/>
                    </a:p>
                    <a:p>
                      <a:endParaRPr lang="ru-RU" dirty="0" smtClean="0"/>
                    </a:p>
                    <a:p>
                      <a:endParaRPr lang="ru-RU" dirty="0" smtClean="0"/>
                    </a:p>
                    <a:p>
                      <a:endParaRPr lang="ru-RU" dirty="0"/>
                    </a:p>
                  </a:txBody>
                  <a:tcPr/>
                </a:tc>
              </a:tr>
              <a:tr h="370840">
                <a:tc>
                  <a:txBody>
                    <a:bodyPr/>
                    <a:lstStyle/>
                    <a:p>
                      <a:r>
                        <a:rPr lang="ru-RU" dirty="0" smtClean="0"/>
                        <a:t>Базальные клетки эпидермиса</a:t>
                      </a:r>
                      <a:endParaRPr lang="ru-RU" dirty="0"/>
                    </a:p>
                  </a:txBody>
                  <a:tcPr/>
                </a:tc>
                <a:tc>
                  <a:txBody>
                    <a:bodyPr/>
                    <a:lstStyle/>
                    <a:p>
                      <a:r>
                        <a:rPr lang="ru-RU" dirty="0" smtClean="0"/>
                        <a:t>митоз; </a:t>
                      </a:r>
                    </a:p>
                    <a:p>
                      <a:r>
                        <a:rPr lang="ru-RU" dirty="0" smtClean="0"/>
                        <a:t>G0-период; G1-период; </a:t>
                      </a:r>
                    </a:p>
                    <a:p>
                      <a:r>
                        <a:rPr lang="ru-RU" dirty="0" smtClean="0"/>
                        <a:t>S-период; G2-период.</a:t>
                      </a:r>
                    </a:p>
                    <a:p>
                      <a:endParaRPr lang="ru-RU" dirty="0" smtClean="0"/>
                    </a:p>
                    <a:p>
                      <a:endParaRPr lang="ru-RU" dirty="0" smtClean="0"/>
                    </a:p>
                    <a:p>
                      <a:endParaRPr lang="ru-RU" dirty="0" smtClean="0"/>
                    </a:p>
                    <a:p>
                      <a:endParaRPr lang="ru-RU" dirty="0"/>
                    </a:p>
                  </a:txBody>
                  <a:tcPr/>
                </a:tc>
              </a:tr>
            </a:tbl>
          </a:graphicData>
        </a:graphic>
      </p:graphicFrame>
      <p:pic>
        <p:nvPicPr>
          <p:cNvPr id="7" name="Picture 2"/>
          <p:cNvPicPr>
            <a:picLocks noChangeAspect="1" noChangeArrowheads="1"/>
          </p:cNvPicPr>
          <p:nvPr/>
        </p:nvPicPr>
        <p:blipFill>
          <a:blip r:embed="rId2" cstate="print"/>
          <a:srcRect l="17542" t="17542" r="44086" b="26325"/>
          <a:stretch>
            <a:fillRect/>
          </a:stretch>
        </p:blipFill>
        <p:spPr bwMode="auto">
          <a:xfrm>
            <a:off x="7000892" y="571480"/>
            <a:ext cx="1797112" cy="1643074"/>
          </a:xfrm>
          <a:prstGeom prst="rect">
            <a:avLst/>
          </a:prstGeom>
          <a:noFill/>
          <a:ln w="9525">
            <a:noFill/>
            <a:miter lim="800000"/>
            <a:headEnd/>
            <a:tailEnd/>
          </a:ln>
          <a:effectLst/>
        </p:spPr>
      </p:pic>
      <p:pic>
        <p:nvPicPr>
          <p:cNvPr id="6148" name="Picture 4" descr="https://i.pinimg.com/736x/7c/d4/ea/7cd4ea98d17f37d9b7573ba2ae54331d.jpg"/>
          <p:cNvPicPr>
            <a:picLocks noChangeAspect="1" noChangeArrowheads="1"/>
          </p:cNvPicPr>
          <p:nvPr/>
        </p:nvPicPr>
        <p:blipFill>
          <a:blip r:embed="rId3"/>
          <a:srcRect l="39531" r="18896" b="4783"/>
          <a:stretch>
            <a:fillRect/>
          </a:stretch>
        </p:blipFill>
        <p:spPr bwMode="auto">
          <a:xfrm>
            <a:off x="6929454" y="2285992"/>
            <a:ext cx="1879130" cy="392909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142852"/>
            <a:ext cx="8858312" cy="4357718"/>
          </a:xfrm>
        </p:spPr>
        <p:txBody>
          <a:bodyPr>
            <a:normAutofit/>
          </a:bodyPr>
          <a:lstStyle/>
          <a:p>
            <a:pPr algn="just"/>
            <a:r>
              <a:rPr lang="ru-RU" sz="1400" dirty="0" smtClean="0">
                <a:latin typeface="Times New Roman" pitchFamily="18" charset="0"/>
                <a:cs typeface="Times New Roman" pitchFamily="18" charset="0"/>
              </a:rPr>
              <a:t>Профаза  –  первая  фаза  митоза.  Хромосомы  начинают </a:t>
            </a:r>
            <a:r>
              <a:rPr lang="ru-RU" sz="1400" dirty="0" err="1" smtClean="0">
                <a:latin typeface="Times New Roman" pitchFamily="18" charset="0"/>
                <a:cs typeface="Times New Roman" pitchFamily="18" charset="0"/>
              </a:rPr>
              <a:t>спирализоваться</a:t>
            </a:r>
            <a:r>
              <a:rPr lang="ru-RU" sz="1400" dirty="0" smtClean="0">
                <a:latin typeface="Times New Roman" pitchFamily="18" charset="0"/>
                <a:cs typeface="Times New Roman" pitchFamily="18" charset="0"/>
              </a:rPr>
              <a:t>  и  становятся  видны  в  световой  микроскоп  в  виде  тонких нитей. Параллельно  со  </a:t>
            </a:r>
            <a:r>
              <a:rPr lang="ru-RU" sz="1400" dirty="0" err="1" smtClean="0">
                <a:latin typeface="Times New Roman" pitchFamily="18" charset="0"/>
                <a:cs typeface="Times New Roman" pitchFamily="18" charset="0"/>
              </a:rPr>
              <a:t>спирализацией</a:t>
            </a:r>
            <a:r>
              <a:rPr lang="ru-RU" sz="1400" dirty="0" smtClean="0">
                <a:latin typeface="Times New Roman" pitchFamily="18" charset="0"/>
                <a:cs typeface="Times New Roman" pitchFamily="18" charset="0"/>
              </a:rPr>
              <a:t>  хромосом  в  профазе  происходят исчезновение, дезинтеграция ядрышек в результате </a:t>
            </a:r>
            <a:r>
              <a:rPr lang="ru-RU" sz="1400" dirty="0" err="1" smtClean="0">
                <a:latin typeface="Times New Roman" pitchFamily="18" charset="0"/>
                <a:cs typeface="Times New Roman" pitchFamily="18" charset="0"/>
              </a:rPr>
              <a:t>инактивации</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рибосомных</a:t>
            </a:r>
            <a:r>
              <a:rPr lang="ru-RU" sz="1400" dirty="0" smtClean="0">
                <a:latin typeface="Times New Roman" pitchFamily="18" charset="0"/>
                <a:cs typeface="Times New Roman" pitchFamily="18" charset="0"/>
              </a:rPr>
              <a:t> генов в зоне </a:t>
            </a:r>
            <a:r>
              <a:rPr lang="ru-RU" sz="1400" dirty="0" err="1" smtClean="0">
                <a:latin typeface="Times New Roman" pitchFamily="18" charset="0"/>
                <a:cs typeface="Times New Roman" pitchFamily="18" charset="0"/>
              </a:rPr>
              <a:t>ядрышковых</a:t>
            </a:r>
            <a:r>
              <a:rPr lang="ru-RU" sz="1400" dirty="0" smtClean="0">
                <a:latin typeface="Times New Roman" pitchFamily="18" charset="0"/>
                <a:cs typeface="Times New Roman" pitchFamily="18" charset="0"/>
              </a:rPr>
              <a:t> организаторов. Одновременно с этим в середине профазы начинается разрушение ядерной оболочки: исчезают ядерные поры, оболочка распадается сначала на фрагменты, а затем на мелкие мембранные пузырьки. Меняются в это время и структуры, связанные с синтезом белка. Происходит уменьшение количества гранулярной эндоплазматической сети, она распадается на короткие цистерны и вакуоли, количество рибосом на её мембранах резко падает. Одно  из  важнейших  событий  при  митозе  тоже  начинается  во  время профазы – это образование веретена деления. В профазе уже удвоенные в S-периоде  центриоли  начинают  расходиться  к  противоположным  концам клетки  (поляризация  клетки),  где  будут  позднее  формироваться  полюса клетки  и  экватор  между  ними.  К  каждому  полюсу  отходит  по  двойной центриоли,  </a:t>
            </a:r>
            <a:r>
              <a:rPr lang="ru-RU" sz="1400" dirty="0" err="1" smtClean="0">
                <a:latin typeface="Times New Roman" pitchFamily="18" charset="0"/>
                <a:cs typeface="Times New Roman" pitchFamily="18" charset="0"/>
              </a:rPr>
              <a:t>диплосоме</a:t>
            </a:r>
            <a:r>
              <a:rPr lang="ru-RU" sz="1400" dirty="0" smtClean="0">
                <a:latin typeface="Times New Roman" pitchFamily="18" charset="0"/>
                <a:cs typeface="Times New Roman" pitchFamily="18" charset="0"/>
              </a:rPr>
              <a:t>.  По  мере  расхождения  </a:t>
            </a:r>
            <a:r>
              <a:rPr lang="ru-RU" sz="1400" dirty="0" err="1" smtClean="0">
                <a:latin typeface="Times New Roman" pitchFamily="18" charset="0"/>
                <a:cs typeface="Times New Roman" pitchFamily="18" charset="0"/>
              </a:rPr>
              <a:t>диплосом</a:t>
            </a:r>
            <a:r>
              <a:rPr lang="ru-RU" sz="1400" dirty="0" smtClean="0">
                <a:latin typeface="Times New Roman" pitchFamily="18" charset="0"/>
                <a:cs typeface="Times New Roman" pitchFamily="18" charset="0"/>
              </a:rPr>
              <a:t>  начинают формироваться  микротрубочки,  отходящие  от  периферических  участков одной из центриолей каждой </a:t>
            </a:r>
            <a:r>
              <a:rPr lang="ru-RU" sz="1400" dirty="0" err="1" smtClean="0">
                <a:latin typeface="Times New Roman" pitchFamily="18" charset="0"/>
                <a:cs typeface="Times New Roman" pitchFamily="18" charset="0"/>
              </a:rPr>
              <a:t>диплосомы</a:t>
            </a:r>
            <a:r>
              <a:rPr lang="ru-RU" sz="1400" dirty="0" smtClean="0">
                <a:latin typeface="Times New Roman" pitchFamily="18" charset="0"/>
                <a:cs typeface="Times New Roman" pitchFamily="18" charset="0"/>
              </a:rPr>
              <a:t>. </a:t>
            </a:r>
          </a:p>
          <a:p>
            <a:pPr algn="just"/>
            <a:r>
              <a:rPr lang="ru-RU" sz="1400" dirty="0" smtClean="0">
                <a:latin typeface="Times New Roman" pitchFamily="18" charset="0"/>
                <a:cs typeface="Times New Roman" pitchFamily="18" charset="0"/>
              </a:rPr>
              <a:t>При  наличии  центриолей  митотический  аппарат называется астральным  (у  многоклеточных  животных),  а  при  их  отсутствии  – </a:t>
            </a:r>
            <a:r>
              <a:rPr lang="ru-RU" sz="1400" dirty="0" err="1" smtClean="0">
                <a:latin typeface="Times New Roman" pitchFamily="18" charset="0"/>
                <a:cs typeface="Times New Roman" pitchFamily="18" charset="0"/>
              </a:rPr>
              <a:t>анастральным</a:t>
            </a:r>
            <a:r>
              <a:rPr lang="ru-RU" sz="1400" dirty="0" smtClean="0">
                <a:latin typeface="Times New Roman" pitchFamily="18" charset="0"/>
                <a:cs typeface="Times New Roman" pitchFamily="18" charset="0"/>
              </a:rPr>
              <a:t> (у высших растений), у прокариот в образовании веретена деления участвует </a:t>
            </a:r>
            <a:r>
              <a:rPr lang="ru-RU" sz="1400" dirty="0" err="1" smtClean="0">
                <a:latin typeface="Times New Roman" pitchFamily="18" charset="0"/>
                <a:cs typeface="Times New Roman" pitchFamily="18" charset="0"/>
              </a:rPr>
              <a:t>ЦОМТы</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srcRect l="16445" t="14033" r="44086" b="22817"/>
          <a:stretch>
            <a:fillRect/>
          </a:stretch>
        </p:blipFill>
        <p:spPr bwMode="auto">
          <a:xfrm>
            <a:off x="857224" y="3929066"/>
            <a:ext cx="2571768" cy="2571768"/>
          </a:xfrm>
          <a:prstGeom prst="rect">
            <a:avLst/>
          </a:prstGeom>
          <a:noFill/>
          <a:ln w="9525">
            <a:noFill/>
            <a:miter lim="800000"/>
            <a:headEnd/>
            <a:tailEnd/>
          </a:ln>
          <a:effectLst/>
        </p:spPr>
      </p:pic>
      <p:pic>
        <p:nvPicPr>
          <p:cNvPr id="5125" name="Picture 5" descr="https://img2.freepng.ru/20180502/xfe/kisspng-prometaphase-mitosis-spindle-apparatus-meiosis-magnified-cancer-cell-cartoon-5ae95616a95aa0.3699166415252413666937.jpg"/>
          <p:cNvPicPr>
            <a:picLocks noChangeAspect="1" noChangeArrowheads="1"/>
          </p:cNvPicPr>
          <p:nvPr/>
        </p:nvPicPr>
        <p:blipFill>
          <a:blip r:embed="rId3" cstate="print"/>
          <a:srcRect/>
          <a:stretch>
            <a:fillRect/>
          </a:stretch>
        </p:blipFill>
        <p:spPr bwMode="auto">
          <a:xfrm>
            <a:off x="5286380" y="3714752"/>
            <a:ext cx="3211164" cy="299708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Максим\Desktop\лекции 2020\Зоология\Центриоли, деление.jpg"/>
          <p:cNvPicPr>
            <a:picLocks noChangeAspect="1" noChangeArrowheads="1"/>
          </p:cNvPicPr>
          <p:nvPr/>
        </p:nvPicPr>
        <p:blipFill>
          <a:blip r:embed="rId2"/>
          <a:srcRect/>
          <a:stretch>
            <a:fillRect/>
          </a:stretch>
        </p:blipFill>
        <p:spPr bwMode="auto">
          <a:xfrm>
            <a:off x="0" y="357166"/>
            <a:ext cx="9144064" cy="571504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tudfile.net/html/14952/812/html_ffqswTbcUD.gSaY/htmlconvd-17HSVM80x1.jpg"/>
          <p:cNvPicPr>
            <a:picLocks noChangeAspect="1" noChangeArrowheads="1"/>
          </p:cNvPicPr>
          <p:nvPr/>
        </p:nvPicPr>
        <p:blipFill>
          <a:blip r:embed="rId2"/>
          <a:srcRect l="16591" t="7860" r="19974" b="25327"/>
          <a:stretch>
            <a:fillRect/>
          </a:stretch>
        </p:blipFill>
        <p:spPr bwMode="auto">
          <a:xfrm>
            <a:off x="214282" y="214290"/>
            <a:ext cx="5249992" cy="4119225"/>
          </a:xfrm>
          <a:prstGeom prst="rect">
            <a:avLst/>
          </a:prstGeom>
          <a:noFill/>
        </p:spPr>
      </p:pic>
      <p:sp>
        <p:nvSpPr>
          <p:cNvPr id="5" name="Прямоугольник 4"/>
          <p:cNvSpPr/>
          <p:nvPr/>
        </p:nvSpPr>
        <p:spPr>
          <a:xfrm>
            <a:off x="5357818" y="214290"/>
            <a:ext cx="3786182" cy="2893100"/>
          </a:xfrm>
          <a:prstGeom prst="rect">
            <a:avLst/>
          </a:prstGeom>
        </p:spPr>
        <p:txBody>
          <a:bodyPr wrap="square">
            <a:spAutoFit/>
          </a:bodyPr>
          <a:lstStyle/>
          <a:p>
            <a:r>
              <a:rPr lang="ru-RU" sz="1400" dirty="0" smtClean="0">
                <a:latin typeface="Times New Roman" pitchFamily="18" charset="0"/>
                <a:cs typeface="Times New Roman" pitchFamily="18" charset="0"/>
              </a:rPr>
              <a:t>Микротрубочки  в  центральной части  аппарата  деления,  в собственном </a:t>
            </a:r>
          </a:p>
          <a:p>
            <a:r>
              <a:rPr lang="ru-RU" sz="1400" dirty="0" smtClean="0">
                <a:latin typeface="Times New Roman" pitchFamily="18" charset="0"/>
                <a:cs typeface="Times New Roman" pitchFamily="18" charset="0"/>
              </a:rPr>
              <a:t>веретене  деления,  так  же  как  микротрубочки  центросфер,  возникают  в </a:t>
            </a:r>
          </a:p>
          <a:p>
            <a:r>
              <a:rPr lang="ru-RU" sz="1400" dirty="0" smtClean="0">
                <a:latin typeface="Times New Roman" pitchFamily="18" charset="0"/>
                <a:cs typeface="Times New Roman" pitchFamily="18" charset="0"/>
              </a:rPr>
              <a:t>результате  </a:t>
            </a:r>
            <a:r>
              <a:rPr lang="ru-RU" sz="1400" b="1" dirty="0" smtClean="0">
                <a:latin typeface="Times New Roman" pitchFamily="18" charset="0"/>
                <a:cs typeface="Times New Roman" pitchFamily="18" charset="0"/>
              </a:rPr>
              <a:t>полимеризации  </a:t>
            </a:r>
            <a:r>
              <a:rPr lang="ru-RU" sz="1400" b="1" dirty="0" err="1" smtClean="0">
                <a:latin typeface="Times New Roman" pitchFamily="18" charset="0"/>
                <a:cs typeface="Times New Roman" pitchFamily="18" charset="0"/>
              </a:rPr>
              <a:t>тубулинов</a:t>
            </a:r>
            <a:r>
              <a:rPr lang="ru-RU" sz="1400" b="1" dirty="0" smtClean="0">
                <a:latin typeface="Times New Roman" pitchFamily="18" charset="0"/>
                <a:cs typeface="Times New Roman" pitchFamily="18" charset="0"/>
              </a:rPr>
              <a:t>  в  зоне  центриолей</a:t>
            </a:r>
            <a:r>
              <a:rPr lang="ru-RU" sz="1400" dirty="0" smtClean="0">
                <a:latin typeface="Times New Roman" pitchFamily="18" charset="0"/>
                <a:cs typeface="Times New Roman" pitchFamily="18" charset="0"/>
              </a:rPr>
              <a:t>  и  около специальных  структур  –  </a:t>
            </a:r>
            <a:r>
              <a:rPr lang="ru-RU" sz="1400" b="1" dirty="0" err="1" smtClean="0">
                <a:latin typeface="Times New Roman" pitchFamily="18" charset="0"/>
                <a:cs typeface="Times New Roman" pitchFamily="18" charset="0"/>
              </a:rPr>
              <a:t>кинетохоров</a:t>
            </a:r>
            <a:r>
              <a:rPr lang="ru-RU" sz="1400" dirty="0" smtClean="0">
                <a:latin typeface="Times New Roman" pitchFamily="18" charset="0"/>
                <a:cs typeface="Times New Roman" pitchFamily="18" charset="0"/>
              </a:rPr>
              <a:t>,  расположенных  в  области </a:t>
            </a:r>
            <a:r>
              <a:rPr lang="ru-RU" sz="1400" dirty="0" err="1" smtClean="0">
                <a:latin typeface="Times New Roman" pitchFamily="18" charset="0"/>
                <a:cs typeface="Times New Roman" pitchFamily="18" charset="0"/>
              </a:rPr>
              <a:t>центромерных</a:t>
            </a:r>
            <a:r>
              <a:rPr lang="ru-RU" sz="1400" dirty="0" smtClean="0">
                <a:latin typeface="Times New Roman" pitchFamily="18" charset="0"/>
                <a:cs typeface="Times New Roman" pitchFamily="18" charset="0"/>
              </a:rPr>
              <a:t> перетяжек хромосом. </a:t>
            </a:r>
          </a:p>
          <a:p>
            <a:r>
              <a:rPr lang="ru-RU" sz="1400" dirty="0" smtClean="0">
                <a:latin typeface="Times New Roman" pitchFamily="18" charset="0"/>
                <a:cs typeface="Times New Roman" pitchFamily="18" charset="0"/>
              </a:rPr>
              <a:t>В веретене деления принято различать два  типа  волокон  </a:t>
            </a:r>
            <a:r>
              <a:rPr lang="ru-RU" sz="1400" b="1" dirty="0" smtClean="0">
                <a:latin typeface="Times New Roman" pitchFamily="18" charset="0"/>
                <a:cs typeface="Times New Roman" pitchFamily="18" charset="0"/>
              </a:rPr>
              <a:t>(разной  полярности</a:t>
            </a:r>
            <a:r>
              <a:rPr lang="ru-RU" sz="14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полюсные  (опорные)</a:t>
            </a:r>
            <a:r>
              <a:rPr lang="ru-RU" sz="1400" dirty="0" smtClean="0">
                <a:latin typeface="Times New Roman" pitchFamily="18" charset="0"/>
                <a:cs typeface="Times New Roman" pitchFamily="18" charset="0"/>
              </a:rPr>
              <a:t>,  идущие  от полюса  к  центру  веретена  и  </a:t>
            </a:r>
            <a:r>
              <a:rPr lang="ru-RU" sz="1400" b="1" dirty="0" smtClean="0">
                <a:latin typeface="Times New Roman" pitchFamily="18" charset="0"/>
                <a:cs typeface="Times New Roman" pitchFamily="18" charset="0"/>
              </a:rPr>
              <a:t>хромосомные  (тянущие)</a:t>
            </a:r>
            <a:r>
              <a:rPr lang="ru-RU" sz="1400" dirty="0" smtClean="0">
                <a:latin typeface="Times New Roman" pitchFamily="18" charset="0"/>
                <a:cs typeface="Times New Roman" pitchFamily="18" charset="0"/>
              </a:rPr>
              <a:t>,  соединяющие хромосомы с одним из полюсов.</a:t>
            </a:r>
            <a:endParaRPr lang="ru-RU" sz="1400" dirty="0">
              <a:latin typeface="Times New Roman" pitchFamily="18" charset="0"/>
              <a:cs typeface="Times New Roman" pitchFamily="18" charset="0"/>
            </a:endParaRPr>
          </a:p>
        </p:txBody>
      </p:sp>
      <p:sp>
        <p:nvSpPr>
          <p:cNvPr id="6" name="Прямоугольник 5"/>
          <p:cNvSpPr/>
          <p:nvPr/>
        </p:nvSpPr>
        <p:spPr>
          <a:xfrm>
            <a:off x="214282" y="4429132"/>
            <a:ext cx="8929718" cy="1569660"/>
          </a:xfrm>
          <a:prstGeom prst="rect">
            <a:avLst/>
          </a:prstGeom>
        </p:spPr>
        <p:txBody>
          <a:bodyPr wrap="square">
            <a:spAutoFit/>
          </a:bodyPr>
          <a:lstStyle/>
          <a:p>
            <a:pPr algn="just"/>
            <a:r>
              <a:rPr lang="ru-RU" sz="1600" dirty="0" smtClean="0">
                <a:latin typeface="Times New Roman" pitchFamily="18" charset="0"/>
                <a:cs typeface="Times New Roman" pitchFamily="18" charset="0"/>
              </a:rPr>
              <a:t>В  </a:t>
            </a:r>
            <a:r>
              <a:rPr lang="ru-RU" sz="1600" dirty="0" err="1" smtClean="0">
                <a:latin typeface="Times New Roman" pitchFamily="18" charset="0"/>
                <a:cs typeface="Times New Roman" pitchFamily="18" charset="0"/>
              </a:rPr>
              <a:t>прометафазе</a:t>
            </a:r>
            <a:r>
              <a:rPr lang="ru-RU" sz="1600" dirty="0" smtClean="0">
                <a:latin typeface="Times New Roman" pitchFamily="18" charset="0"/>
                <a:cs typeface="Times New Roman" pitchFamily="18" charset="0"/>
              </a:rPr>
              <a:t>  хромосомы  располагаются  в  цитоплазме  довольно беспорядочно.  Продолжает  формироваться  митотический  аппарат,  в  состав которого  входит  веретено  деления  и  центриоли  или  иные  центры организации микротрубочек. </a:t>
            </a:r>
          </a:p>
          <a:p>
            <a:pPr algn="just"/>
            <a:r>
              <a:rPr lang="ru-RU" sz="1600" dirty="0" smtClean="0">
                <a:latin typeface="Times New Roman" pitchFamily="18" charset="0"/>
                <a:cs typeface="Times New Roman" pitchFamily="18" charset="0"/>
              </a:rPr>
              <a:t>В  </a:t>
            </a:r>
            <a:r>
              <a:rPr lang="ru-RU" sz="1600" dirty="0" err="1" smtClean="0">
                <a:latin typeface="Times New Roman" pitchFamily="18" charset="0"/>
                <a:cs typeface="Times New Roman" pitchFamily="18" charset="0"/>
              </a:rPr>
              <a:t>прометафазу</a:t>
            </a:r>
            <a:r>
              <a:rPr lang="ru-RU" sz="1600" dirty="0" smtClean="0">
                <a:latin typeface="Times New Roman" pitchFamily="18" charset="0"/>
                <a:cs typeface="Times New Roman" pitchFamily="18" charset="0"/>
              </a:rPr>
              <a:t>  хромосомы  продолжают  </a:t>
            </a:r>
            <a:r>
              <a:rPr lang="ru-RU" sz="1600" dirty="0" err="1" smtClean="0">
                <a:latin typeface="Times New Roman" pitchFamily="18" charset="0"/>
                <a:cs typeface="Times New Roman" pitchFamily="18" charset="0"/>
              </a:rPr>
              <a:t>спирализоваться</a:t>
            </a:r>
            <a:r>
              <a:rPr lang="ru-RU" sz="1600" dirty="0" smtClean="0">
                <a:latin typeface="Times New Roman" pitchFamily="18" charset="0"/>
                <a:cs typeface="Times New Roman" pitchFamily="18" charset="0"/>
              </a:rPr>
              <a:t>  и  начинают перемещаться  в  экваториальную  плоскость  клетки;  это  движение хромосом называется </a:t>
            </a:r>
            <a:r>
              <a:rPr lang="ru-RU" sz="1600" dirty="0" err="1" smtClean="0">
                <a:latin typeface="Times New Roman" pitchFamily="18" charset="0"/>
                <a:cs typeface="Times New Roman" pitchFamily="18" charset="0"/>
              </a:rPr>
              <a:t>метакинез</a:t>
            </a:r>
            <a:endParaRPr lang="ru-RU" sz="1600" dirty="0" smtClean="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Users\Максим\Desktop\ДО Сапрыкин\класификация митоза протистов.jpg"/>
          <p:cNvPicPr/>
          <p:nvPr/>
        </p:nvPicPr>
        <p:blipFill>
          <a:blip r:embed="rId2"/>
          <a:srcRect/>
          <a:stretch>
            <a:fillRect/>
          </a:stretch>
        </p:blipFill>
        <p:spPr bwMode="auto">
          <a:xfrm>
            <a:off x="1071538" y="357166"/>
            <a:ext cx="7429551" cy="628654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85729"/>
            <a:ext cx="8229600" cy="2714644"/>
          </a:xfrm>
        </p:spPr>
        <p:txBody>
          <a:bodyPr>
            <a:normAutofit/>
          </a:bodyPr>
          <a:lstStyle/>
          <a:p>
            <a:pPr algn="just"/>
            <a:r>
              <a:rPr lang="ru-RU" sz="1600" dirty="0" smtClean="0">
                <a:latin typeface="Times New Roman" pitchFamily="18" charset="0"/>
                <a:cs typeface="Times New Roman" pitchFamily="18" charset="0"/>
              </a:rPr>
              <a:t>Метафаза  занимает  около  трети  времени  всего  митоза.  В  метафазе хромосомы  максимально  </a:t>
            </a:r>
            <a:r>
              <a:rPr lang="ru-RU" sz="1600" dirty="0" err="1" smtClean="0">
                <a:latin typeface="Times New Roman" pitchFamily="18" charset="0"/>
                <a:cs typeface="Times New Roman" pitchFamily="18" charset="0"/>
              </a:rPr>
              <a:t>спирализованы</a:t>
            </a:r>
            <a:r>
              <a:rPr lang="ru-RU" sz="1600" dirty="0" smtClean="0">
                <a:latin typeface="Times New Roman" pitchFamily="18" charset="0"/>
                <a:cs typeface="Times New Roman" pitchFamily="18" charset="0"/>
              </a:rPr>
              <a:t>,  заканчивается  образование веретена  деления:  полюсные  нити  веретена  деления  тянутся  от  полюсов клетки, а хромосомные – от </a:t>
            </a:r>
            <a:r>
              <a:rPr lang="ru-RU" sz="1600" dirty="0" err="1" smtClean="0">
                <a:latin typeface="Times New Roman" pitchFamily="18" charset="0"/>
                <a:cs typeface="Times New Roman" pitchFamily="18" charset="0"/>
              </a:rPr>
              <a:t>центромер</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кинетохоров</a:t>
            </a:r>
            <a:r>
              <a:rPr lang="ru-RU" sz="1600" dirty="0" smtClean="0">
                <a:latin typeface="Times New Roman" pitchFamily="18" charset="0"/>
                <a:cs typeface="Times New Roman" pitchFamily="18" charset="0"/>
              </a:rPr>
              <a:t> – к полюсам. Хромосомы  выстраиваются  в  экваториальной  плоскости  веретена, образуя  так  называемую  метафазную  пластинку  хромосом,  или материнскую звезду. К  концу  метафазы  завершается  процесс  обособления  друг  от  друга сестринских хроматид. Их плечи лежат параллельно друг другу, между ними хорошо видна разделяющая их щель. Последним местом, где контакт между хроматидами сохраняется, является </a:t>
            </a:r>
            <a:r>
              <a:rPr lang="ru-RU" sz="1600" dirty="0" err="1" smtClean="0">
                <a:latin typeface="Times New Roman" pitchFamily="18" charset="0"/>
                <a:cs typeface="Times New Roman" pitchFamily="18" charset="0"/>
              </a:rPr>
              <a:t>центромера</a:t>
            </a:r>
            <a:r>
              <a:rPr lang="ru-RU" sz="1600" dirty="0" smtClean="0">
                <a:latin typeface="Times New Roman" pitchFamily="18" charset="0"/>
                <a:cs typeface="Times New Roman" pitchFamily="18" charset="0"/>
              </a:rPr>
              <a:t>. Для простейших с </a:t>
            </a:r>
            <a:r>
              <a:rPr lang="ru-RU" sz="1600" dirty="0" err="1" smtClean="0">
                <a:latin typeface="Times New Roman" pitchFamily="18" charset="0"/>
                <a:cs typeface="Times New Roman" pitchFamily="18" charset="0"/>
              </a:rPr>
              <a:t>плевромитозом</a:t>
            </a:r>
            <a:r>
              <a:rPr lang="ru-RU" sz="1600" dirty="0" smtClean="0">
                <a:latin typeface="Times New Roman" pitchFamily="18" charset="0"/>
                <a:cs typeface="Times New Roman" pitchFamily="18" charset="0"/>
              </a:rPr>
              <a:t>, стадия метафазы отсутствует .</a:t>
            </a:r>
            <a:endParaRPr lang="ru-RU" sz="1600" dirty="0">
              <a:latin typeface="Times New Roman" pitchFamily="18" charset="0"/>
              <a:cs typeface="Times New Roman" pitchFamily="18" charset="0"/>
            </a:endParaRPr>
          </a:p>
        </p:txBody>
      </p:sp>
      <p:pic>
        <p:nvPicPr>
          <p:cNvPr id="2052" name="Picture 4" descr="https://ar.thpanorama.com/img/images_3/mitosis-fases-y-sus-caractersticas-funciones-y-organismos_3.jpg"/>
          <p:cNvPicPr>
            <a:picLocks noChangeAspect="1" noChangeArrowheads="1"/>
          </p:cNvPicPr>
          <p:nvPr/>
        </p:nvPicPr>
        <p:blipFill>
          <a:blip r:embed="rId2"/>
          <a:srcRect/>
          <a:stretch>
            <a:fillRect/>
          </a:stretch>
        </p:blipFill>
        <p:spPr bwMode="auto">
          <a:xfrm>
            <a:off x="1000100" y="3000372"/>
            <a:ext cx="3214507" cy="320990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85729"/>
            <a:ext cx="8229600" cy="3857652"/>
          </a:xfrm>
        </p:spPr>
        <p:txBody>
          <a:bodyPr>
            <a:normAutofit/>
          </a:bodyPr>
          <a:lstStyle/>
          <a:p>
            <a:pPr algn="just"/>
            <a:r>
              <a:rPr lang="ru-RU" sz="1600" dirty="0" smtClean="0">
                <a:latin typeface="Times New Roman" pitchFamily="18" charset="0"/>
                <a:cs typeface="Times New Roman" pitchFamily="18" charset="0"/>
              </a:rPr>
              <a:t>Анафаза. Хромосомы все одновременно теряют связь друг с другом в области </a:t>
            </a:r>
            <a:r>
              <a:rPr lang="ru-RU" sz="1600" dirty="0" err="1" smtClean="0">
                <a:latin typeface="Times New Roman" pitchFamily="18" charset="0"/>
                <a:cs typeface="Times New Roman" pitchFamily="18" charset="0"/>
              </a:rPr>
              <a:t>центромер</a:t>
            </a:r>
            <a:r>
              <a:rPr lang="ru-RU" sz="1600" dirty="0" smtClean="0">
                <a:latin typeface="Times New Roman" pitchFamily="18" charset="0"/>
                <a:cs typeface="Times New Roman" pitchFamily="18" charset="0"/>
              </a:rPr>
              <a:t> и происходит полное разделение хромосом на хроматиды. С  этого  момента  каждая  хроматида  становится  самостоятельной </a:t>
            </a:r>
            <a:r>
              <a:rPr lang="ru-RU" sz="1600" dirty="0" err="1" smtClean="0">
                <a:latin typeface="Times New Roman" pitchFamily="18" charset="0"/>
                <a:cs typeface="Times New Roman" pitchFamily="18" charset="0"/>
              </a:rPr>
              <a:t>однохроматидной</a:t>
            </a:r>
            <a:r>
              <a:rPr lang="ru-RU" sz="1600" dirty="0" smtClean="0">
                <a:latin typeface="Times New Roman" pitchFamily="18" charset="0"/>
                <a:cs typeface="Times New Roman" pitchFamily="18" charset="0"/>
              </a:rPr>
              <a:t>  дочерней  хромосомой,  в  основе  которой  лежит  одна молекула ДНК.</a:t>
            </a:r>
          </a:p>
          <a:p>
            <a:pPr algn="just"/>
            <a:r>
              <a:rPr lang="ru-RU" sz="1600" dirty="0" smtClean="0">
                <a:latin typeface="Times New Roman" pitchFamily="18" charset="0"/>
                <a:cs typeface="Times New Roman" pitchFamily="18" charset="0"/>
              </a:rPr>
              <a:t>Анафаза – самая короткая стадия митоза (несколько процентов от всего времени), но за это время происходит ряд событий. Главным из них является обособление  двух  идентичных  наборов  </a:t>
            </a:r>
            <a:r>
              <a:rPr lang="ru-RU" sz="1600" dirty="0" err="1" smtClean="0">
                <a:latin typeface="Times New Roman" pitchFamily="18" charset="0"/>
                <a:cs typeface="Times New Roman" pitchFamily="18" charset="0"/>
              </a:rPr>
              <a:t>однохроматидных</a:t>
            </a:r>
            <a:r>
              <a:rPr lang="ru-RU" sz="1600" dirty="0" smtClean="0">
                <a:latin typeface="Times New Roman" pitchFamily="18" charset="0"/>
                <a:cs typeface="Times New Roman" pitchFamily="18" charset="0"/>
              </a:rPr>
              <a:t>  хромосом  (2n,2C </a:t>
            </a:r>
            <a:r>
              <a:rPr lang="ru-RU" sz="1600" dirty="0" err="1" smtClean="0">
                <a:latin typeface="Times New Roman" pitchFamily="18" charset="0"/>
                <a:cs typeface="Times New Roman" pitchFamily="18" charset="0"/>
              </a:rPr>
              <a:t>х</a:t>
            </a:r>
            <a:r>
              <a:rPr lang="ru-RU" sz="1600" dirty="0" smtClean="0">
                <a:latin typeface="Times New Roman" pitchFamily="18" charset="0"/>
                <a:cs typeface="Times New Roman" pitchFamily="18" charset="0"/>
              </a:rPr>
              <a:t> 2) и перемещение их в противоположные концы клетки. Движение хроматид складывается из двух процессов, расхождения их по направлению к полюсам и дополнительного расхождения самих полюсов.</a:t>
            </a:r>
          </a:p>
          <a:p>
            <a:pPr algn="just"/>
            <a:r>
              <a:rPr lang="ru-RU" sz="1600" dirty="0" smtClean="0">
                <a:latin typeface="Times New Roman" pitchFamily="18" charset="0"/>
                <a:cs typeface="Times New Roman" pitchFamily="18" charset="0"/>
              </a:rPr>
              <a:t>Многие  исследователи  поддерживают  гипотезу  «скользящих  нитей»,  согласно которой соседние микротрубочки, взаимодействуя друг с другом (например, хромосомные и полюсные) и с сократительными белками, тянут хромосомы к  полюсам.  При  расхождении  хроматид  хромосомные  микротрубочки укорачиваются,  а  полюсные  –  удлиняются.</a:t>
            </a:r>
            <a:endParaRPr lang="ru-RU" sz="1600" dirty="0">
              <a:latin typeface="Times New Roman" pitchFamily="18" charset="0"/>
              <a:cs typeface="Times New Roman" pitchFamily="18" charset="0"/>
            </a:endParaRPr>
          </a:p>
        </p:txBody>
      </p:sp>
      <p:pic>
        <p:nvPicPr>
          <p:cNvPr id="1028" name="Picture 4" descr="https://jeopardylabs.com/ugc/2019-03-06%2F50ad97e1-9bb6-41ef-b0f2-d833b8a29d3c-AnaphaseNIH.JPG"/>
          <p:cNvPicPr>
            <a:picLocks noChangeAspect="1" noChangeArrowheads="1"/>
          </p:cNvPicPr>
          <p:nvPr/>
        </p:nvPicPr>
        <p:blipFill>
          <a:blip r:embed="rId2" cstate="print"/>
          <a:srcRect/>
          <a:stretch>
            <a:fillRect/>
          </a:stretch>
        </p:blipFill>
        <p:spPr bwMode="auto">
          <a:xfrm>
            <a:off x="1142976" y="4214818"/>
            <a:ext cx="2373521" cy="235743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1"/>
            <a:ext cx="8229600" cy="2643206"/>
          </a:xfrm>
        </p:spPr>
        <p:txBody>
          <a:bodyPr>
            <a:normAutofit/>
          </a:bodyPr>
          <a:lstStyle/>
          <a:p>
            <a:pPr algn="just"/>
            <a:r>
              <a:rPr lang="ru-RU" sz="1600" dirty="0" smtClean="0">
                <a:latin typeface="Times New Roman" pitchFamily="18" charset="0"/>
                <a:cs typeface="Times New Roman" pitchFamily="18" charset="0"/>
              </a:rPr>
              <a:t>Телофаза  характеризуется  процессами,  противоположными  профазе.  В  ранней  телофазе  хромосомы,  не  меняя  своей  ориентации (</a:t>
            </a:r>
            <a:r>
              <a:rPr lang="ru-RU" sz="1600" dirty="0" err="1" smtClean="0">
                <a:latin typeface="Times New Roman" pitchFamily="18" charset="0"/>
                <a:cs typeface="Times New Roman" pitchFamily="18" charset="0"/>
              </a:rPr>
              <a:t>центромерные</a:t>
            </a:r>
            <a:r>
              <a:rPr lang="ru-RU" sz="1600" dirty="0" smtClean="0">
                <a:latin typeface="Times New Roman" pitchFamily="18" charset="0"/>
                <a:cs typeface="Times New Roman" pitchFamily="18" charset="0"/>
              </a:rPr>
              <a:t>  участки  –  к  полюсу,  </a:t>
            </a:r>
            <a:r>
              <a:rPr lang="ru-RU" sz="1600" dirty="0" err="1" smtClean="0">
                <a:latin typeface="Times New Roman" pitchFamily="18" charset="0"/>
                <a:cs typeface="Times New Roman" pitchFamily="18" charset="0"/>
              </a:rPr>
              <a:t>теломерные</a:t>
            </a:r>
            <a:r>
              <a:rPr lang="ru-RU" sz="1600" dirty="0" smtClean="0">
                <a:latin typeface="Times New Roman" pitchFamily="18" charset="0"/>
                <a:cs typeface="Times New Roman" pitchFamily="18" charset="0"/>
              </a:rPr>
              <a:t>  –  к  центру  веретена), начинают  </a:t>
            </a:r>
            <a:r>
              <a:rPr lang="ru-RU" sz="1600" dirty="0" err="1" smtClean="0">
                <a:latin typeface="Times New Roman" pitchFamily="18" charset="0"/>
                <a:cs typeface="Times New Roman" pitchFamily="18" charset="0"/>
              </a:rPr>
              <a:t>деспирализоваться</a:t>
            </a:r>
            <a:r>
              <a:rPr lang="ru-RU" sz="1600" dirty="0" smtClean="0">
                <a:latin typeface="Times New Roman" pitchFamily="18" charset="0"/>
                <a:cs typeface="Times New Roman" pitchFamily="18" charset="0"/>
              </a:rPr>
              <a:t>  и  увеличиваться  в  объеме.  В  местах  их контактов с мембранными пузырьками цитоплазмы образуется новая ядерная оболочка.  После  замыкания  ядерной  оболочки  начинается  формирование новых ядрышек. В клетке образуются два ядра, генетически идентичные исходному ядру (2n).  Содержание  ДНК  в  дочерних  ядрах  становится  равным  2С.  Рядом  с каждым  дочерним  ядром  находится  клеточный  центр.  Веретено  деления разрушается.</a:t>
            </a:r>
          </a:p>
          <a:p>
            <a:pPr algn="just"/>
            <a:endParaRPr lang="ru-RU" sz="1600" dirty="0">
              <a:latin typeface="Times New Roman" pitchFamily="18" charset="0"/>
              <a:cs typeface="Times New Roman" pitchFamily="18" charset="0"/>
            </a:endParaRPr>
          </a:p>
        </p:txBody>
      </p:sp>
      <p:pic>
        <p:nvPicPr>
          <p:cNvPr id="4" name="Picture 2" descr="https://e7.pngegg.com/pngimages/279/348/png-clipart-mitosis-and-meiosis-telophase-cell-division-cytokinesis-others-plate-cell-thumbnail.png"/>
          <p:cNvPicPr>
            <a:picLocks noChangeAspect="1" noChangeArrowheads="1"/>
          </p:cNvPicPr>
          <p:nvPr/>
        </p:nvPicPr>
        <p:blipFill>
          <a:blip r:embed="rId2"/>
          <a:srcRect/>
          <a:stretch>
            <a:fillRect/>
          </a:stretch>
        </p:blipFill>
        <p:spPr bwMode="auto">
          <a:xfrm>
            <a:off x="3929058" y="3000372"/>
            <a:ext cx="4560126" cy="283042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85728"/>
            <a:ext cx="8229600" cy="1285884"/>
          </a:xfrm>
        </p:spPr>
        <p:txBody>
          <a:bodyPr>
            <a:normAutofit/>
          </a:bodyPr>
          <a:lstStyle/>
          <a:p>
            <a:pPr algn="just"/>
            <a:r>
              <a:rPr lang="ru-RU" sz="1600" b="1" dirty="0" smtClean="0">
                <a:latin typeface="Times New Roman" pitchFamily="18" charset="0"/>
                <a:cs typeface="Times New Roman" pitchFamily="18" charset="0"/>
              </a:rPr>
              <a:t>Цитокинез  (следует за телофазой) </a:t>
            </a:r>
            <a:r>
              <a:rPr lang="ru-RU" sz="1600" dirty="0" smtClean="0">
                <a:latin typeface="Times New Roman" pitchFamily="18" charset="0"/>
                <a:cs typeface="Times New Roman" pitchFamily="18" charset="0"/>
              </a:rPr>
              <a:t>В цитокинезе происходит разделение цитоплазмы материнской клетки и формирование  плазматических  мембран  дочерних  клеток. Нарушения  цитотомии  приводят  к  появлению  гигантских  ядер  или многоядерных клеток. </a:t>
            </a:r>
            <a:endParaRPr lang="ru-RU" sz="1600" dirty="0">
              <a:latin typeface="Times New Roman" pitchFamily="18" charset="0"/>
              <a:cs typeface="Times New Roman" pitchFamily="18" charset="0"/>
            </a:endParaRPr>
          </a:p>
        </p:txBody>
      </p:sp>
      <p:pic>
        <p:nvPicPr>
          <p:cNvPr id="30722" name="Picture 2" descr="https://i2.wp.com/biology.su/sites/default/files/inline-images/cytokinesis.png"/>
          <p:cNvPicPr>
            <a:picLocks noChangeAspect="1" noChangeArrowheads="1"/>
          </p:cNvPicPr>
          <p:nvPr/>
        </p:nvPicPr>
        <p:blipFill>
          <a:blip r:embed="rId2"/>
          <a:srcRect r="38928"/>
          <a:stretch>
            <a:fillRect/>
          </a:stretch>
        </p:blipFill>
        <p:spPr bwMode="auto">
          <a:xfrm>
            <a:off x="642910" y="1714488"/>
            <a:ext cx="4521139" cy="2316077"/>
          </a:xfrm>
          <a:prstGeom prst="rect">
            <a:avLst/>
          </a:prstGeom>
          <a:noFill/>
        </p:spPr>
      </p:pic>
      <p:pic>
        <p:nvPicPr>
          <p:cNvPr id="30724" name="Picture 4" descr="https://regenerative-med.ru/sites/default/files/%D0%A6%D0%B8%D1%82%D0%BE%D0%BA%D0%B8%D0%BD%D0%B5%D0%B7.png"/>
          <p:cNvPicPr>
            <a:picLocks noChangeAspect="1" noChangeArrowheads="1"/>
          </p:cNvPicPr>
          <p:nvPr/>
        </p:nvPicPr>
        <p:blipFill>
          <a:blip r:embed="rId3"/>
          <a:srcRect/>
          <a:stretch>
            <a:fillRect/>
          </a:stretch>
        </p:blipFill>
        <p:spPr bwMode="auto">
          <a:xfrm>
            <a:off x="4929190" y="4000504"/>
            <a:ext cx="3722506" cy="228375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142852"/>
            <a:ext cx="8229600" cy="1614486"/>
          </a:xfrm>
        </p:spPr>
        <p:txBody>
          <a:bodyPr>
            <a:normAutofit/>
          </a:bodyPr>
          <a:lstStyle/>
          <a:p>
            <a:pPr algn="just"/>
            <a:r>
              <a:rPr lang="ru-RU" sz="1600" dirty="0" smtClean="0">
                <a:latin typeface="Times New Roman" pitchFamily="18" charset="0"/>
                <a:cs typeface="Times New Roman" pitchFamily="18" charset="0"/>
              </a:rPr>
              <a:t>У  одноклеточных  организмов  (PROTOZOA)  продолжительность существования клетки совпадает с продолжительностью жизни организма.  </a:t>
            </a:r>
          </a:p>
          <a:p>
            <a:pPr algn="just"/>
            <a:r>
              <a:rPr lang="ru-RU" sz="1600" dirty="0" smtClean="0">
                <a:latin typeface="Times New Roman" pitchFamily="18" charset="0"/>
                <a:cs typeface="Times New Roman" pitchFamily="18" charset="0"/>
              </a:rPr>
              <a:t>В  организме  многоклеточных  животных  (METAZOA)  и  растений жизненный  цикл  клеток  разного  типа  неодинаков,  различают  две  группы клеток:  постоянно  делящиеся  (пролиферирующие)  и  покоящиеся (статичные).</a:t>
            </a:r>
            <a:endParaRPr lang="ru-RU" sz="1600" dirty="0">
              <a:latin typeface="Times New Roman" pitchFamily="18" charset="0"/>
              <a:cs typeface="Times New Roman" pitchFamily="18" charset="0"/>
            </a:endParaRPr>
          </a:p>
        </p:txBody>
      </p:sp>
      <p:pic>
        <p:nvPicPr>
          <p:cNvPr id="15362" name="Picture 2" descr="https://banner2.cleanpng.com/20180604/qgq/kisspng-ciliate-binary-number-fission-asexual-reproduction-5b152c7cdc3ac3.0653400415281143009021.jpg"/>
          <p:cNvPicPr>
            <a:picLocks noChangeAspect="1" noChangeArrowheads="1"/>
          </p:cNvPicPr>
          <p:nvPr/>
        </p:nvPicPr>
        <p:blipFill>
          <a:blip r:embed="rId2"/>
          <a:srcRect/>
          <a:stretch>
            <a:fillRect/>
          </a:stretch>
        </p:blipFill>
        <p:spPr bwMode="auto">
          <a:xfrm>
            <a:off x="428596" y="2000240"/>
            <a:ext cx="3971243" cy="1941497"/>
          </a:xfrm>
          <a:prstGeom prst="rect">
            <a:avLst/>
          </a:prstGeom>
          <a:noFill/>
        </p:spPr>
      </p:pic>
      <p:sp>
        <p:nvSpPr>
          <p:cNvPr id="15364" name="AutoShape 4" descr="https://img-fotki.yandex.ru/get/2708/1592315.32/0_6225c_7fd30617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66" name="AutoShape 6" descr="https://img-fotki.yandex.ru/get/2708/1592315.32/0_6225c_7fd30617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68" name="AutoShape 8" descr="https://img-fotki.yandex.ru/get/2708/1592315.32/0_6225c_7fd30617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70" name="AutoShape 10" descr="https://img-fotki.yandex.ru/get/2708/1592315.32/0_6225c_7fd30617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72" name="AutoShape 12" descr="https://img-fotki.yandex.ru/get/2708/1592315.32/0_6225c_7fd30617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376" name="Picture 16" descr="http://xn--90aw5c.xn--c1avg/images/4/4f/Haemopoiesis101.jpg"/>
          <p:cNvPicPr>
            <a:picLocks noChangeAspect="1" noChangeArrowheads="1"/>
          </p:cNvPicPr>
          <p:nvPr/>
        </p:nvPicPr>
        <p:blipFill>
          <a:blip r:embed="rId3"/>
          <a:srcRect/>
          <a:stretch>
            <a:fillRect/>
          </a:stretch>
        </p:blipFill>
        <p:spPr bwMode="auto">
          <a:xfrm>
            <a:off x="4572000" y="1571612"/>
            <a:ext cx="4021200" cy="505163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85729"/>
            <a:ext cx="8229600" cy="2786081"/>
          </a:xfrm>
        </p:spPr>
        <p:txBody>
          <a:bodyPr>
            <a:normAutofit fontScale="77500" lnSpcReduction="20000"/>
          </a:bodyPr>
          <a:lstStyle/>
          <a:p>
            <a:pPr algn="just"/>
            <a:r>
              <a:rPr lang="ru-RU" sz="2600" dirty="0" smtClean="0">
                <a:latin typeface="Times New Roman" pitchFamily="18" charset="0"/>
                <a:cs typeface="Times New Roman" pitchFamily="18" charset="0"/>
              </a:rPr>
              <a:t>По результатам деления клеток различают три типа митоза: </a:t>
            </a:r>
            <a:endParaRPr lang="ru-RU" sz="2600" dirty="0" smtClean="0">
              <a:latin typeface="Times New Roman" pitchFamily="18" charset="0"/>
              <a:cs typeface="Times New Roman" pitchFamily="18" charset="0"/>
            </a:endParaRPr>
          </a:p>
          <a:p>
            <a:pPr algn="just"/>
            <a:r>
              <a:rPr lang="ru-RU" sz="2600" dirty="0" smtClean="0">
                <a:latin typeface="Times New Roman" pitchFamily="18" charset="0"/>
                <a:cs typeface="Times New Roman" pitchFamily="18" charset="0"/>
              </a:rPr>
              <a:t>1</a:t>
            </a:r>
            <a:r>
              <a:rPr lang="ru-RU" sz="2600" dirty="0" smtClean="0">
                <a:latin typeface="Times New Roman" pitchFamily="18" charset="0"/>
                <a:cs typeface="Times New Roman" pitchFamily="18" charset="0"/>
              </a:rPr>
              <a:t>. Стволовой митоз. В результате деления образуются две равноценные </a:t>
            </a:r>
            <a:r>
              <a:rPr lang="ru-RU" sz="2600" dirty="0" smtClean="0">
                <a:latin typeface="Times New Roman" pitchFamily="18" charset="0"/>
                <a:cs typeface="Times New Roman" pitchFamily="18" charset="0"/>
              </a:rPr>
              <a:t>клетки</a:t>
            </a:r>
            <a:r>
              <a:rPr lang="ru-RU" sz="2600" dirty="0" smtClean="0">
                <a:latin typeface="Times New Roman" pitchFamily="18" charset="0"/>
                <a:cs typeface="Times New Roman" pitchFamily="18" charset="0"/>
              </a:rPr>
              <a:t>,  которые  делятся  </a:t>
            </a:r>
            <a:r>
              <a:rPr lang="ru-RU" sz="2600" dirty="0" smtClean="0">
                <a:latin typeface="Times New Roman" pitchFamily="18" charset="0"/>
                <a:cs typeface="Times New Roman" pitchFamily="18" charset="0"/>
              </a:rPr>
              <a:t>дальше. </a:t>
            </a:r>
            <a:endParaRPr lang="ru-RU" sz="2600" dirty="0" smtClean="0">
              <a:latin typeface="Times New Roman" pitchFamily="18" charset="0"/>
              <a:cs typeface="Times New Roman" pitchFamily="18" charset="0"/>
            </a:endParaRPr>
          </a:p>
          <a:p>
            <a:pPr algn="just"/>
            <a:r>
              <a:rPr lang="ru-RU" sz="2600" dirty="0" smtClean="0">
                <a:latin typeface="Times New Roman" pitchFamily="18" charset="0"/>
                <a:cs typeface="Times New Roman" pitchFamily="18" charset="0"/>
              </a:rPr>
              <a:t>2.  Асимметричный  митоз  (дифференцирующий  митоз).  Приводит  </a:t>
            </a:r>
            <a:r>
              <a:rPr lang="ru-RU" sz="2600" dirty="0" smtClean="0">
                <a:latin typeface="Times New Roman" pitchFamily="18" charset="0"/>
                <a:cs typeface="Times New Roman" pitchFamily="18" charset="0"/>
              </a:rPr>
              <a:t>образованию </a:t>
            </a:r>
            <a:r>
              <a:rPr lang="ru-RU" sz="2600" dirty="0" smtClean="0">
                <a:latin typeface="Times New Roman" pitchFamily="18" charset="0"/>
                <a:cs typeface="Times New Roman" pitchFamily="18" charset="0"/>
              </a:rPr>
              <a:t>двух разных клеток. Одна из них вступает в новый клеточный </a:t>
            </a:r>
            <a:r>
              <a:rPr lang="ru-RU" sz="2600" dirty="0" smtClean="0">
                <a:latin typeface="Times New Roman" pitchFamily="18" charset="0"/>
                <a:cs typeface="Times New Roman" pitchFamily="18" charset="0"/>
              </a:rPr>
              <a:t>цикл</a:t>
            </a:r>
            <a:r>
              <a:rPr lang="ru-RU" sz="2600" dirty="0" smtClean="0">
                <a:latin typeface="Times New Roman" pitchFamily="18" charset="0"/>
                <a:cs typeface="Times New Roman" pitchFamily="18" charset="0"/>
              </a:rPr>
              <a:t>, а вторая выходит из клеточного цикла. </a:t>
            </a:r>
          </a:p>
          <a:p>
            <a:pPr algn="just"/>
            <a:r>
              <a:rPr lang="ru-RU" sz="2600" dirty="0" smtClean="0">
                <a:latin typeface="Times New Roman" pitchFamily="18" charset="0"/>
                <a:cs typeface="Times New Roman" pitchFamily="18" charset="0"/>
              </a:rPr>
              <a:t>3.  Трансформирующий  митоз.  Обе  дочерние  клетки  утрачивают </a:t>
            </a:r>
            <a:r>
              <a:rPr lang="ru-RU" sz="2600" dirty="0" smtClean="0">
                <a:latin typeface="Times New Roman" pitchFamily="18" charset="0"/>
                <a:cs typeface="Times New Roman" pitchFamily="18" charset="0"/>
              </a:rPr>
              <a:t>способность  </a:t>
            </a:r>
            <a:r>
              <a:rPr lang="ru-RU" sz="2600" dirty="0" smtClean="0">
                <a:latin typeface="Times New Roman" pitchFamily="18" charset="0"/>
                <a:cs typeface="Times New Roman" pitchFamily="18" charset="0"/>
              </a:rPr>
              <a:t>к  делению.  Наблюдается  при  образовании  статичных, </a:t>
            </a:r>
            <a:r>
              <a:rPr lang="ru-RU" sz="2600" dirty="0" smtClean="0">
                <a:latin typeface="Times New Roman" pitchFamily="18" charset="0"/>
                <a:cs typeface="Times New Roman" pitchFamily="18" charset="0"/>
              </a:rPr>
              <a:t>покоящихся </a:t>
            </a:r>
            <a:r>
              <a:rPr lang="ru-RU" sz="2600" dirty="0" smtClean="0">
                <a:latin typeface="Times New Roman" pitchFamily="18" charset="0"/>
                <a:cs typeface="Times New Roman" pitchFamily="18" charset="0"/>
              </a:rPr>
              <a:t>клеток. </a:t>
            </a:r>
          </a:p>
          <a:p>
            <a:endParaRPr lang="ru-RU" dirty="0"/>
          </a:p>
        </p:txBody>
      </p:sp>
      <p:pic>
        <p:nvPicPr>
          <p:cNvPr id="1028" name="Picture 4" descr="https://konspekta.net/medlecbazaimg/3188880454755.files/image005.jpg"/>
          <p:cNvPicPr>
            <a:picLocks noChangeAspect="1" noChangeArrowheads="1"/>
          </p:cNvPicPr>
          <p:nvPr/>
        </p:nvPicPr>
        <p:blipFill>
          <a:blip r:embed="rId2"/>
          <a:srcRect/>
          <a:stretch>
            <a:fillRect/>
          </a:stretch>
        </p:blipFill>
        <p:spPr bwMode="auto">
          <a:xfrm>
            <a:off x="3857620" y="2857496"/>
            <a:ext cx="4572032" cy="3678142"/>
          </a:xfrm>
          <a:prstGeom prst="rect">
            <a:avLst/>
          </a:prstGeom>
          <a:noFill/>
        </p:spPr>
      </p:pic>
      <p:pic>
        <p:nvPicPr>
          <p:cNvPr id="1030" name="Picture 6" descr="https://cf.ppt-online.org/files/slide/9/9vQdsxD6jfWpHtbUTVqGkM7hOm0SJengYE54I8/slide-9.jpg"/>
          <p:cNvPicPr>
            <a:picLocks noChangeAspect="1" noChangeArrowheads="1"/>
          </p:cNvPicPr>
          <p:nvPr/>
        </p:nvPicPr>
        <p:blipFill>
          <a:blip r:embed="rId3"/>
          <a:srcRect l="8128" t="12385" r="62843" b="10205"/>
          <a:stretch>
            <a:fillRect/>
          </a:stretch>
        </p:blipFill>
        <p:spPr bwMode="auto">
          <a:xfrm>
            <a:off x="500034" y="2857496"/>
            <a:ext cx="1785950" cy="35719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p:cNvPicPr>
            <a:picLocks noChangeAspect="1" noChangeArrowheads="1"/>
          </p:cNvPicPr>
          <p:nvPr/>
        </p:nvPicPr>
        <p:blipFill>
          <a:blip r:embed="rId2"/>
          <a:srcRect/>
          <a:stretch>
            <a:fillRect/>
          </a:stretch>
        </p:blipFill>
        <p:spPr bwMode="auto">
          <a:xfrm>
            <a:off x="3048004" y="500042"/>
            <a:ext cx="6095996" cy="5357850"/>
          </a:xfrm>
          <a:prstGeom prst="rect">
            <a:avLst/>
          </a:prstGeom>
          <a:noFill/>
          <a:ln w="9525">
            <a:noFill/>
            <a:miter lim="800000"/>
            <a:headEnd/>
            <a:tailEnd/>
          </a:ln>
        </p:spPr>
      </p:pic>
      <p:pic>
        <p:nvPicPr>
          <p:cNvPr id="32772" name="Picture 4"/>
          <p:cNvPicPr>
            <a:picLocks noChangeAspect="1" noChangeArrowheads="1"/>
          </p:cNvPicPr>
          <p:nvPr/>
        </p:nvPicPr>
        <p:blipFill>
          <a:blip r:embed="rId3"/>
          <a:srcRect l="5795" r="7597"/>
          <a:stretch>
            <a:fillRect/>
          </a:stretch>
        </p:blipFill>
        <p:spPr bwMode="auto">
          <a:xfrm>
            <a:off x="214282" y="357166"/>
            <a:ext cx="2665087" cy="191772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srcRect/>
          <a:stretch>
            <a:fillRect/>
          </a:stretch>
        </p:blipFill>
        <p:spPr bwMode="auto">
          <a:xfrm>
            <a:off x="3357554" y="214290"/>
            <a:ext cx="5786446" cy="5786446"/>
          </a:xfrm>
          <a:prstGeom prst="rect">
            <a:avLst/>
          </a:prstGeom>
          <a:noFill/>
          <a:ln w="9525">
            <a:noFill/>
            <a:miter lim="800000"/>
            <a:headEnd/>
            <a:tailEnd/>
          </a:ln>
        </p:spPr>
      </p:pic>
      <p:pic>
        <p:nvPicPr>
          <p:cNvPr id="34818" name="Picture 2"/>
          <p:cNvPicPr>
            <a:picLocks noChangeAspect="1" noChangeArrowheads="1"/>
          </p:cNvPicPr>
          <p:nvPr/>
        </p:nvPicPr>
        <p:blipFill>
          <a:blip r:embed="rId3"/>
          <a:srcRect/>
          <a:stretch>
            <a:fillRect/>
          </a:stretch>
        </p:blipFill>
        <p:spPr bwMode="auto">
          <a:xfrm>
            <a:off x="142844" y="2786058"/>
            <a:ext cx="3125886" cy="342902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a:bodyPr>
          <a:lstStyle/>
          <a:p>
            <a:pPr algn="just"/>
            <a:r>
              <a:rPr lang="ru-RU" sz="1600" b="1" dirty="0" smtClean="0">
                <a:latin typeface="Times New Roman" pitchFamily="18" charset="0"/>
                <a:cs typeface="Times New Roman" pitchFamily="18" charset="0"/>
              </a:rPr>
              <a:t>Дифференциация –  </a:t>
            </a:r>
            <a:r>
              <a:rPr lang="ru-RU" sz="1600" dirty="0" smtClean="0">
                <a:latin typeface="Times New Roman" pitchFamily="18" charset="0"/>
                <a:cs typeface="Times New Roman" pitchFamily="18" charset="0"/>
              </a:rPr>
              <a:t>это  структурно-функциональное  преобразование клеток в различные специализированные клетки. Дифференцировка клеток </a:t>
            </a:r>
            <a:r>
              <a:rPr lang="ru-RU" sz="1600" dirty="0" err="1" smtClean="0">
                <a:latin typeface="Times New Roman" pitchFamily="18" charset="0"/>
                <a:cs typeface="Times New Roman" pitchFamily="18" charset="0"/>
              </a:rPr>
              <a:t>биохимически</a:t>
            </a:r>
            <a:r>
              <a:rPr lang="ru-RU" sz="1600" dirty="0" smtClean="0">
                <a:latin typeface="Times New Roman" pitchFamily="18" charset="0"/>
                <a:cs typeface="Times New Roman" pitchFamily="18" charset="0"/>
              </a:rPr>
              <a:t> связана с синтезом специфических  белков,  а  </a:t>
            </a:r>
            <a:r>
              <a:rPr lang="ru-RU" sz="1600" dirty="0" err="1" smtClean="0">
                <a:latin typeface="Times New Roman" pitchFamily="18" charset="0"/>
                <a:cs typeface="Times New Roman" pitchFamily="18" charset="0"/>
              </a:rPr>
              <a:t>цитологически</a:t>
            </a:r>
            <a:r>
              <a:rPr lang="ru-RU" sz="1600" dirty="0" smtClean="0">
                <a:latin typeface="Times New Roman" pitchFamily="18" charset="0"/>
                <a:cs typeface="Times New Roman" pitchFamily="18" charset="0"/>
              </a:rPr>
              <a:t> –  с  образованием  специальных органелл и включений. При дифференцировке клеток происходит избирательная активация генов.</a:t>
            </a:r>
          </a:p>
          <a:p>
            <a:pPr algn="just"/>
            <a:r>
              <a:rPr lang="ru-RU" sz="1600" dirty="0" smtClean="0">
                <a:latin typeface="Times New Roman" pitchFamily="18" charset="0"/>
                <a:cs typeface="Times New Roman" pitchFamily="18" charset="0"/>
              </a:rPr>
              <a:t>Специализация  клеток  обусловливается  </a:t>
            </a:r>
            <a:r>
              <a:rPr lang="ru-RU" sz="1600" b="1" dirty="0" smtClean="0">
                <a:latin typeface="Times New Roman" pitchFamily="18" charset="0"/>
                <a:cs typeface="Times New Roman" pitchFamily="18" charset="0"/>
              </a:rPr>
              <a:t>детерминацией -</a:t>
            </a:r>
            <a:r>
              <a:rPr lang="ru-RU" sz="1600" dirty="0" smtClean="0">
                <a:latin typeface="Times New Roman" pitchFamily="18" charset="0"/>
                <a:cs typeface="Times New Roman" pitchFamily="18" charset="0"/>
              </a:rPr>
              <a:t> это  процесс  определения  пути,  направления,  программы  развития  материала  эмбриональных  зачатков  с образованием специализированных тканей. </a:t>
            </a:r>
          </a:p>
          <a:p>
            <a:pPr algn="just"/>
            <a:r>
              <a:rPr lang="ru-RU" sz="1600" dirty="0" smtClean="0">
                <a:latin typeface="Times New Roman" pitchFamily="18" charset="0"/>
                <a:cs typeface="Times New Roman" pitchFamily="18" charset="0"/>
              </a:rPr>
              <a:t>Она бывает </a:t>
            </a:r>
            <a:r>
              <a:rPr lang="ru-RU" sz="1600" b="1" dirty="0" err="1" smtClean="0">
                <a:latin typeface="Times New Roman" pitchFamily="18" charset="0"/>
                <a:cs typeface="Times New Roman" pitchFamily="18" charset="0"/>
              </a:rPr>
              <a:t>оотипической</a:t>
            </a:r>
            <a:r>
              <a:rPr lang="ru-RU" sz="1600" dirty="0" smtClean="0">
                <a:latin typeface="Times New Roman" pitchFamily="18" charset="0"/>
                <a:cs typeface="Times New Roman" pitchFamily="18" charset="0"/>
              </a:rPr>
              <a:t> (программирующей развитие из яйцеклетки и зиготы организма в целом), </a:t>
            </a:r>
            <a:r>
              <a:rPr lang="ru-RU" sz="1600" b="1" dirty="0" smtClean="0">
                <a:latin typeface="Times New Roman" pitchFamily="18" charset="0"/>
                <a:cs typeface="Times New Roman" pitchFamily="18" charset="0"/>
              </a:rPr>
              <a:t>зачатковой</a:t>
            </a:r>
            <a:r>
              <a:rPr lang="ru-RU" sz="1600" dirty="0" smtClean="0">
                <a:latin typeface="Times New Roman" pitchFamily="18" charset="0"/>
                <a:cs typeface="Times New Roman" pitchFamily="18" charset="0"/>
              </a:rPr>
              <a:t> (программирующей развитие органов или систем, возникающих из эмбриональных зачатков), </a:t>
            </a:r>
            <a:r>
              <a:rPr lang="ru-RU" sz="1600" b="1" dirty="0" smtClean="0">
                <a:latin typeface="Times New Roman" pitchFamily="18" charset="0"/>
                <a:cs typeface="Times New Roman" pitchFamily="18" charset="0"/>
              </a:rPr>
              <a:t>тканевой</a:t>
            </a:r>
            <a:r>
              <a:rPr lang="ru-RU" sz="1600" dirty="0" smtClean="0">
                <a:latin typeface="Times New Roman" pitchFamily="18" charset="0"/>
                <a:cs typeface="Times New Roman" pitchFamily="18" charset="0"/>
              </a:rPr>
              <a:t>  (программирующей  развитие  данной  специализированной ткани)  и  </a:t>
            </a:r>
            <a:r>
              <a:rPr lang="ru-RU" sz="1600" b="1" dirty="0" smtClean="0">
                <a:latin typeface="Times New Roman" pitchFamily="18" charset="0"/>
                <a:cs typeface="Times New Roman" pitchFamily="18" charset="0"/>
              </a:rPr>
              <a:t>клеточной</a:t>
            </a:r>
            <a:r>
              <a:rPr lang="ru-RU" sz="1600" dirty="0" smtClean="0">
                <a:latin typeface="Times New Roman" pitchFamily="18" charset="0"/>
                <a:cs typeface="Times New Roman" pitchFamily="18" charset="0"/>
              </a:rPr>
              <a:t>  (программирующей  дифференцировку  конкретных клеток). Кроме того, она описывает: 1) </a:t>
            </a:r>
            <a:r>
              <a:rPr lang="ru-RU" sz="1600" b="1" dirty="0" smtClean="0">
                <a:latin typeface="Times New Roman" pitchFamily="18" charset="0"/>
                <a:cs typeface="Times New Roman" pitchFamily="18" charset="0"/>
              </a:rPr>
              <a:t>лабильную, неустойчивую, обратимую (клетки способны делится)</a:t>
            </a:r>
            <a:r>
              <a:rPr lang="ru-RU" sz="1600" dirty="0" smtClean="0">
                <a:latin typeface="Times New Roman" pitchFamily="18" charset="0"/>
                <a:cs typeface="Times New Roman" pitchFamily="18" charset="0"/>
              </a:rPr>
              <a:t> и 2) стабильную, </a:t>
            </a:r>
            <a:r>
              <a:rPr lang="ru-RU" sz="1600" b="1" dirty="0" smtClean="0">
                <a:latin typeface="Times New Roman" pitchFamily="18" charset="0"/>
                <a:cs typeface="Times New Roman" pitchFamily="18" charset="0"/>
              </a:rPr>
              <a:t>устойчивую и необратимую дифференцировку (образование статичных клеток)</a:t>
            </a:r>
            <a:r>
              <a:rPr lang="ru-RU" sz="1600" dirty="0" smtClean="0">
                <a:latin typeface="Times New Roman" pitchFamily="18" charset="0"/>
                <a:cs typeface="Times New Roman" pitchFamily="18" charset="0"/>
              </a:rPr>
              <a:t>. При детерминации тканевых клеток происходит  закрепление  их  свойств,  ткани  теряют  способность  к взаимопревращению (метаплазии). Детерминация связана с изменениями процессов репрессии и экспрессии различных генов.</a:t>
            </a:r>
          </a:p>
          <a:p>
            <a:pPr algn="just"/>
            <a:r>
              <a:rPr lang="ru-RU" sz="1600" b="1" dirty="0" err="1" smtClean="0">
                <a:latin typeface="Times New Roman" pitchFamily="18" charset="0"/>
                <a:cs typeface="Times New Roman" pitchFamily="18" charset="0"/>
              </a:rPr>
              <a:t>Дифферон</a:t>
            </a:r>
            <a:r>
              <a:rPr lang="ru-RU" sz="1600" b="1" dirty="0" smtClean="0">
                <a:latin typeface="Times New Roman" pitchFamily="18" charset="0"/>
                <a:cs typeface="Times New Roman" pitchFamily="18" charset="0"/>
              </a:rPr>
              <a:t>.</a:t>
            </a:r>
            <a:r>
              <a:rPr lang="ru-RU" sz="1600" dirty="0" smtClean="0">
                <a:latin typeface="Times New Roman" pitchFamily="18" charset="0"/>
                <a:cs typeface="Times New Roman" pitchFamily="18" charset="0"/>
              </a:rPr>
              <a:t>  По  мере  развития  тканей  из  материала  эмбриональных  зачатков  возникает  клеточное  сообщество,  в  котором выделяются  клетки  различной  степени  зрелости.  Совокупность клеточных форм, составляющих линию дифференцировки, называют </a:t>
            </a:r>
            <a:r>
              <a:rPr lang="ru-RU" sz="1600" dirty="0" err="1" smtClean="0">
                <a:latin typeface="Times New Roman" pitchFamily="18" charset="0"/>
                <a:cs typeface="Times New Roman" pitchFamily="18" charset="0"/>
              </a:rPr>
              <a:t>диффероном</a:t>
            </a:r>
            <a:r>
              <a:rPr lang="ru-RU" sz="1600" dirty="0" smtClean="0">
                <a:latin typeface="Times New Roman" pitchFamily="18" charset="0"/>
                <a:cs typeface="Times New Roman" pitchFamily="18" charset="0"/>
              </a:rPr>
              <a:t>, или гистогенетическим рядом. </a:t>
            </a:r>
            <a:r>
              <a:rPr lang="ru-RU" sz="1600" b="1" dirty="0" err="1" smtClean="0">
                <a:latin typeface="Times New Roman" pitchFamily="18" charset="0"/>
                <a:cs typeface="Times New Roman" pitchFamily="18" charset="0"/>
              </a:rPr>
              <a:t>Дифферон</a:t>
            </a:r>
            <a:r>
              <a:rPr lang="ru-RU" sz="1600" dirty="0" smtClean="0">
                <a:latin typeface="Times New Roman" pitchFamily="18" charset="0"/>
                <a:cs typeface="Times New Roman" pitchFamily="18" charset="0"/>
              </a:rPr>
              <a:t> составляют  несколько  групп  клеток: 1) стволовые  клетки, 2) клетки-предшественники, 3) зрелые  дифференцированные клетки, 4) стареющие и отмирающие клетки.</a:t>
            </a:r>
          </a:p>
          <a:p>
            <a:pPr algn="just"/>
            <a:r>
              <a:rPr lang="ru-RU" sz="1600" b="1" dirty="0" smtClean="0">
                <a:latin typeface="Times New Roman" pitchFamily="18" charset="0"/>
                <a:cs typeface="Times New Roman" pitchFamily="18" charset="0"/>
              </a:rPr>
              <a:t>Гистогенезе</a:t>
            </a:r>
            <a:r>
              <a:rPr lang="ru-RU" sz="1600" dirty="0" smtClean="0">
                <a:latin typeface="Times New Roman" pitchFamily="18" charset="0"/>
                <a:cs typeface="Times New Roman" pitchFamily="18" charset="0"/>
              </a:rPr>
              <a:t>  большинство  клеток  </a:t>
            </a:r>
            <a:r>
              <a:rPr lang="ru-RU" sz="1600" b="1" dirty="0" smtClean="0">
                <a:latin typeface="Times New Roman" pitchFamily="18" charset="0"/>
                <a:cs typeface="Times New Roman" pitchFamily="18" charset="0"/>
              </a:rPr>
              <a:t>после  определенного  числа делений</a:t>
            </a:r>
            <a:r>
              <a:rPr lang="ru-RU" sz="1600" dirty="0" smtClean="0">
                <a:latin typeface="Times New Roman" pitchFamily="18" charset="0"/>
                <a:cs typeface="Times New Roman" pitchFamily="18" charset="0"/>
              </a:rPr>
              <a:t> переходит в </a:t>
            </a:r>
            <a:r>
              <a:rPr lang="ru-RU" sz="1600" dirty="0" err="1" smtClean="0">
                <a:latin typeface="Times New Roman" pitchFamily="18" charset="0"/>
                <a:cs typeface="Times New Roman" pitchFamily="18" charset="0"/>
              </a:rPr>
              <a:t>гетеросинтетическую</a:t>
            </a:r>
            <a:r>
              <a:rPr lang="ru-RU" sz="1600" dirty="0" smtClean="0">
                <a:latin typeface="Times New Roman" pitchFamily="18" charset="0"/>
                <a:cs typeface="Times New Roman" pitchFamily="18" charset="0"/>
              </a:rPr>
              <a:t> интерфазу, </a:t>
            </a:r>
            <a:r>
              <a:rPr lang="ru-RU" sz="1600" b="1" dirty="0" smtClean="0">
                <a:latin typeface="Times New Roman" pitchFamily="18" charset="0"/>
                <a:cs typeface="Times New Roman" pitchFamily="18" charset="0"/>
              </a:rPr>
              <a:t>которая включает время роста, дифференцировки, функционирования, старения и смерти</a:t>
            </a:r>
            <a:r>
              <a:rPr lang="ru-RU" sz="1600" dirty="0" smtClean="0">
                <a:latin typeface="Times New Roman" pitchFamily="18" charset="0"/>
                <a:cs typeface="Times New Roman" pitchFamily="18" charset="0"/>
              </a:rPr>
              <a:t>. При этом  продолжительность  жизни  клетки  возрастает.</a:t>
            </a:r>
            <a:endParaRPr lang="ru-RU" sz="16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0"/>
            <a:ext cx="8572560" cy="1357322"/>
          </a:xfrm>
        </p:spPr>
        <p:txBody>
          <a:bodyPr>
            <a:normAutofit/>
          </a:bodyPr>
          <a:lstStyle/>
          <a:p>
            <a:pPr algn="just"/>
            <a:r>
              <a:rPr lang="ru-RU" sz="1600" b="1" dirty="0" smtClean="0">
                <a:latin typeface="Times New Roman" pitchFamily="18" charset="0"/>
                <a:cs typeface="Times New Roman" pitchFamily="18" charset="0"/>
              </a:rPr>
              <a:t>Статичные,  или  </a:t>
            </a:r>
            <a:r>
              <a:rPr lang="ru-RU" sz="1600" b="1" dirty="0" err="1" smtClean="0">
                <a:latin typeface="Times New Roman" pitchFamily="18" charset="0"/>
                <a:cs typeface="Times New Roman" pitchFamily="18" charset="0"/>
              </a:rPr>
              <a:t>непролиферирующие</a:t>
            </a:r>
            <a:r>
              <a:rPr lang="ru-RU" sz="1600" b="1" dirty="0" smtClean="0">
                <a:latin typeface="Times New Roman" pitchFamily="18" charset="0"/>
                <a:cs typeface="Times New Roman" pitchFamily="18" charset="0"/>
              </a:rPr>
              <a:t>  клетки</a:t>
            </a:r>
            <a:r>
              <a:rPr lang="ru-RU" sz="1600" dirty="0" smtClean="0">
                <a:latin typeface="Times New Roman" pitchFamily="18" charset="0"/>
                <a:cs typeface="Times New Roman" pitchFamily="18" charset="0"/>
              </a:rPr>
              <a:t> -  не размножаются при нормальных физиологических условиях, они полностью утратили  способность  к  делению.  Хроматин  конденсирован  настолько,  что исключается  транскрипционная  активность  ядра  (сегментоядерные лейкоциты и тучные клетки) или ядро отсутствует (эритроциты).</a:t>
            </a:r>
            <a:endParaRPr lang="ru-RU" sz="1600" dirty="0">
              <a:latin typeface="Times New Roman" pitchFamily="18" charset="0"/>
              <a:cs typeface="Times New Roman" pitchFamily="18" charset="0"/>
            </a:endParaRPr>
          </a:p>
        </p:txBody>
      </p:sp>
      <p:pic>
        <p:nvPicPr>
          <p:cNvPr id="14338" name="Picture 2" descr="https://cdn.technologyreview.com/i/images/redbloodcell.jpg?sw=1122"/>
          <p:cNvPicPr>
            <a:picLocks noChangeAspect="1" noChangeArrowheads="1"/>
          </p:cNvPicPr>
          <p:nvPr/>
        </p:nvPicPr>
        <p:blipFill>
          <a:blip r:embed="rId2"/>
          <a:srcRect/>
          <a:stretch>
            <a:fillRect/>
          </a:stretch>
        </p:blipFill>
        <p:spPr bwMode="auto">
          <a:xfrm>
            <a:off x="642909" y="1357298"/>
            <a:ext cx="3682171" cy="2071702"/>
          </a:xfrm>
          <a:prstGeom prst="rect">
            <a:avLst/>
          </a:prstGeom>
          <a:noFill/>
        </p:spPr>
      </p:pic>
      <p:pic>
        <p:nvPicPr>
          <p:cNvPr id="14339" name="Picture 3"/>
          <p:cNvPicPr>
            <a:picLocks noChangeAspect="1" noChangeArrowheads="1"/>
          </p:cNvPicPr>
          <p:nvPr/>
        </p:nvPicPr>
        <p:blipFill>
          <a:blip r:embed="rId3"/>
          <a:srcRect l="8551" t="14033" r="36412" b="29132"/>
          <a:stretch>
            <a:fillRect/>
          </a:stretch>
        </p:blipFill>
        <p:spPr bwMode="auto">
          <a:xfrm>
            <a:off x="4572000" y="1428736"/>
            <a:ext cx="3833838" cy="2474430"/>
          </a:xfrm>
          <a:prstGeom prst="rect">
            <a:avLst/>
          </a:prstGeom>
          <a:noFill/>
          <a:ln w="9525">
            <a:noFill/>
            <a:miter lim="800000"/>
            <a:headEnd/>
            <a:tailEnd/>
          </a:ln>
          <a:effectLst/>
        </p:spPr>
      </p:pic>
      <p:pic>
        <p:nvPicPr>
          <p:cNvPr id="14341" name="Picture 5" descr="https://thumbs.dreamstime.com/z/%D0%BD%D0%B5%D0%B9%D1%80%D0%BE%D0%BD%D1%8B-%D0%B2-%D0%BC%D0%BE%D0%B7%D0%B3%D0%B5-%D0%BD%D0%B0-%D0%B1%D0%B5-%D0%BE%D0%B9-%D0%BF%D1%80%D0%B5-%D0%BF%D0%BE%D1%81%D1%8B-%D0%BA%D0%B5-%D1%81-%D0%B2-%D0%B8%D1%8F%D0%BD%D0%B8%D0%B5%D0%BC-%D1%84%D0%BE%D0%BA%D1%83%D1%81%D0%B0-%D0%B8-%D1%8E%D1%81%D1%82%D1%80%D0%B0%D1%86%D0%B8%D1%8F-d-73349807.jpg"/>
          <p:cNvPicPr>
            <a:picLocks noChangeAspect="1" noChangeArrowheads="1"/>
          </p:cNvPicPr>
          <p:nvPr/>
        </p:nvPicPr>
        <p:blipFill>
          <a:blip r:embed="rId4"/>
          <a:srcRect t="14976" r="20073" b="10146"/>
          <a:stretch>
            <a:fillRect/>
          </a:stretch>
        </p:blipFill>
        <p:spPr bwMode="auto">
          <a:xfrm>
            <a:off x="642910" y="3643314"/>
            <a:ext cx="3729063" cy="2571768"/>
          </a:xfrm>
          <a:prstGeom prst="rect">
            <a:avLst/>
          </a:prstGeom>
          <a:noFill/>
        </p:spPr>
      </p:pic>
      <p:pic>
        <p:nvPicPr>
          <p:cNvPr id="14343" name="Picture 7" descr="https://upload.wikimedia.org/wikipedia/commons/a/a6/Muscle_Tissue_Skeletal_Muscle_Fibers_%2840153601630%29.jpg"/>
          <p:cNvPicPr>
            <a:picLocks noChangeAspect="1" noChangeArrowheads="1"/>
          </p:cNvPicPr>
          <p:nvPr/>
        </p:nvPicPr>
        <p:blipFill>
          <a:blip r:embed="rId5" cstate="print"/>
          <a:srcRect/>
          <a:stretch>
            <a:fillRect/>
          </a:stretch>
        </p:blipFill>
        <p:spPr bwMode="auto">
          <a:xfrm>
            <a:off x="4643438" y="4000504"/>
            <a:ext cx="4181918" cy="235745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14290"/>
            <a:ext cx="8229600" cy="1785950"/>
          </a:xfrm>
        </p:spPr>
        <p:txBody>
          <a:bodyPr>
            <a:normAutofit/>
          </a:bodyPr>
          <a:lstStyle/>
          <a:p>
            <a:pPr algn="just"/>
            <a:r>
              <a:rPr lang="ru-RU" sz="1600" dirty="0" smtClean="0">
                <a:latin typeface="Times New Roman" pitchFamily="18" charset="0"/>
                <a:cs typeface="Times New Roman" pitchFamily="18" charset="0"/>
              </a:rPr>
              <a:t>Растущие,  или  медленно пролиферирующие  клетки. –  это  группа  клеток с низкой митотической активностью. Растущие клеточные популяции характеризуются  непрерывным  новообразованием  клеток,  которое обеспечивает  не  только  обновление  клеточной  популяции,  но  и  рост, увеличение  массы  ткани.  Многие  клетки,  не  размножающиеся  в  обычных условиях,  приобретают  вновь  это  свойство  при  процессах  </a:t>
            </a:r>
            <a:r>
              <a:rPr lang="ru-RU" sz="1600" dirty="0" err="1" smtClean="0">
                <a:latin typeface="Times New Roman" pitchFamily="18" charset="0"/>
                <a:cs typeface="Times New Roman" pitchFamily="18" charset="0"/>
              </a:rPr>
              <a:t>репаративной</a:t>
            </a:r>
            <a:r>
              <a:rPr lang="ru-RU" sz="1600" dirty="0" smtClean="0">
                <a:latin typeface="Times New Roman" pitchFamily="18" charset="0"/>
                <a:cs typeface="Times New Roman" pitchFamily="18" charset="0"/>
              </a:rPr>
              <a:t> регенерации органов и тканей.</a:t>
            </a:r>
            <a:endParaRPr lang="ru-RU" sz="1600" dirty="0">
              <a:latin typeface="Times New Roman" pitchFamily="18" charset="0"/>
              <a:cs typeface="Times New Roman" pitchFamily="18" charset="0"/>
            </a:endParaRPr>
          </a:p>
        </p:txBody>
      </p:sp>
      <p:sp>
        <p:nvSpPr>
          <p:cNvPr id="12290" name="AutoShape 2" descr="https://pechen.org/wp-content/uploads/2018/03/kletki-pecheni.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291" name="Picture 3"/>
          <p:cNvPicPr>
            <a:picLocks noChangeAspect="1" noChangeArrowheads="1"/>
          </p:cNvPicPr>
          <p:nvPr/>
        </p:nvPicPr>
        <p:blipFill>
          <a:blip r:embed="rId2"/>
          <a:srcRect l="12059" t="13472" r="39701" b="29273"/>
          <a:stretch>
            <a:fillRect/>
          </a:stretch>
        </p:blipFill>
        <p:spPr bwMode="auto">
          <a:xfrm>
            <a:off x="714348" y="2177666"/>
            <a:ext cx="3998077" cy="2965846"/>
          </a:xfrm>
          <a:prstGeom prst="rect">
            <a:avLst/>
          </a:prstGeom>
          <a:noFill/>
          <a:ln w="9525">
            <a:noFill/>
            <a:miter lim="800000"/>
            <a:headEnd/>
            <a:tailEnd/>
          </a:ln>
          <a:effectLst/>
        </p:spPr>
      </p:pic>
      <p:pic>
        <p:nvPicPr>
          <p:cNvPr id="12293" name="Picture 5" descr="https://www.researchgate.net/publication/269799320/figure/download/fig4/AS:608864303067136@1522175970260/Bone-defect-of-the-mandible-with-self-regeneration-4-weeks-after-surgery-Bone-tissue.png"/>
          <p:cNvPicPr>
            <a:picLocks noChangeAspect="1" noChangeArrowheads="1"/>
          </p:cNvPicPr>
          <p:nvPr/>
        </p:nvPicPr>
        <p:blipFill>
          <a:blip r:embed="rId3"/>
          <a:srcRect/>
          <a:stretch>
            <a:fillRect/>
          </a:stretch>
        </p:blipFill>
        <p:spPr bwMode="auto">
          <a:xfrm>
            <a:off x="4857752" y="2176397"/>
            <a:ext cx="3952846" cy="296231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214290"/>
            <a:ext cx="8715436" cy="2114552"/>
          </a:xfrm>
        </p:spPr>
        <p:txBody>
          <a:bodyPr>
            <a:normAutofit/>
          </a:bodyPr>
          <a:lstStyle/>
          <a:p>
            <a:pPr algn="just"/>
            <a:r>
              <a:rPr lang="ru-RU" sz="1800" b="1" dirty="0" smtClean="0">
                <a:effectLst>
                  <a:outerShdw blurRad="38100" dist="38100" dir="2700000" algn="tl">
                    <a:srgbClr val="000000">
                      <a:alpha val="43137"/>
                    </a:srgbClr>
                  </a:outerShdw>
                </a:effectLst>
                <a:latin typeface="Times New Roman" pitchFamily="18" charset="0"/>
                <a:cs typeface="Times New Roman" pitchFamily="18" charset="0"/>
              </a:rPr>
              <a:t>Обновляющиеся  клеточные  популяции</a:t>
            </a:r>
            <a:r>
              <a:rPr lang="ru-RU" sz="1800" dirty="0" smtClean="0">
                <a:latin typeface="Times New Roman" pitchFamily="18" charset="0"/>
                <a:cs typeface="Times New Roman" pitchFamily="18" charset="0"/>
              </a:rPr>
              <a:t>  –  совокупность  клеток,  в которых высокий уровень пролиферации компенсируется гибелью клеток. В таких  тканях  существует  часть  клеток,  которые  постоянно  делятся (стволовые  клетки),  заменяя  отработавшие  или  погибающие  клеточные. Особую  группу  постоянно  пролиферирующих  клеток  составляют раковые  клетки.  Это  вечно  молодые,  </a:t>
            </a:r>
            <a:r>
              <a:rPr lang="ru-RU" sz="1800" b="1" dirty="0" err="1" smtClean="0">
                <a:latin typeface="Times New Roman" pitchFamily="18" charset="0"/>
                <a:cs typeface="Times New Roman" pitchFamily="18" charset="0"/>
              </a:rPr>
              <a:t>иммортализированные</a:t>
            </a:r>
            <a:r>
              <a:rPr lang="ru-RU" sz="1800" b="1" dirty="0" smtClean="0">
                <a:latin typeface="Times New Roman" pitchFamily="18" charset="0"/>
                <a:cs typeface="Times New Roman" pitchFamily="18" charset="0"/>
              </a:rPr>
              <a:t> («бессмертные»)</a:t>
            </a:r>
            <a:r>
              <a:rPr lang="ru-RU" sz="1800" dirty="0" smtClean="0">
                <a:latin typeface="Times New Roman" pitchFamily="18" charset="0"/>
                <a:cs typeface="Times New Roman" pitchFamily="18" charset="0"/>
              </a:rPr>
              <a:t> клетки.</a:t>
            </a:r>
            <a:endParaRPr lang="ru-RU" sz="1800" dirty="0">
              <a:latin typeface="Times New Roman" pitchFamily="18" charset="0"/>
              <a:cs typeface="Times New Roman" pitchFamily="18" charset="0"/>
            </a:endParaRPr>
          </a:p>
        </p:txBody>
      </p:sp>
      <p:pic>
        <p:nvPicPr>
          <p:cNvPr id="11266" name="Picture 2" descr="https://studfile.net/html/2706/505/html_ur3w2g9SZV.XkiX/img-K1uSHP.png"/>
          <p:cNvPicPr>
            <a:picLocks noChangeAspect="1" noChangeArrowheads="1"/>
          </p:cNvPicPr>
          <p:nvPr/>
        </p:nvPicPr>
        <p:blipFill>
          <a:blip r:embed="rId2"/>
          <a:srcRect/>
          <a:stretch>
            <a:fillRect/>
          </a:stretch>
        </p:blipFill>
        <p:spPr bwMode="auto">
          <a:xfrm>
            <a:off x="428596" y="2500306"/>
            <a:ext cx="3897835" cy="2786082"/>
          </a:xfrm>
          <a:prstGeom prst="rect">
            <a:avLst/>
          </a:prstGeom>
          <a:noFill/>
        </p:spPr>
      </p:pic>
      <p:pic>
        <p:nvPicPr>
          <p:cNvPr id="11268" name="Picture 4" descr="https://i.ytimg.com/vi/mdrhlmQruvw/maxresdefault.jpg"/>
          <p:cNvPicPr>
            <a:picLocks noChangeAspect="1" noChangeArrowheads="1"/>
          </p:cNvPicPr>
          <p:nvPr/>
        </p:nvPicPr>
        <p:blipFill>
          <a:blip r:embed="rId3"/>
          <a:srcRect/>
          <a:stretch>
            <a:fillRect/>
          </a:stretch>
        </p:blipFill>
        <p:spPr bwMode="auto">
          <a:xfrm>
            <a:off x="4643438" y="2500306"/>
            <a:ext cx="4357718" cy="280867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214290"/>
            <a:ext cx="8572560" cy="1714512"/>
          </a:xfrm>
        </p:spPr>
        <p:txBody>
          <a:bodyPr>
            <a:normAutofit lnSpcReduction="10000"/>
          </a:bodyPr>
          <a:lstStyle/>
          <a:p>
            <a:pPr algn="just"/>
            <a:r>
              <a:rPr lang="ru-RU" sz="1800" dirty="0" smtClean="0">
                <a:latin typeface="Times New Roman" pitchFamily="18" charset="0"/>
                <a:cs typeface="Times New Roman" pitchFamily="18" charset="0"/>
              </a:rPr>
              <a:t>Жизненный  цикл  клетки  –  онтогенез  клетки.  Это  время существования клетки от деления до следующего деления, или от деления до смерти. Для разных типов клеток жизненный цикл различен. </a:t>
            </a:r>
          </a:p>
          <a:p>
            <a:pPr algn="just"/>
            <a:r>
              <a:rPr lang="ru-RU" sz="1800" dirty="0" smtClean="0">
                <a:latin typeface="Times New Roman" pitchFamily="18" charset="0"/>
                <a:cs typeface="Times New Roman" pitchFamily="18" charset="0"/>
              </a:rPr>
              <a:t>В клеточном цикле можно выделить собственно митоз и интерфазу, включающую </a:t>
            </a:r>
            <a:r>
              <a:rPr lang="ru-RU" sz="1800" dirty="0" err="1" smtClean="0">
                <a:latin typeface="Times New Roman" pitchFamily="18" charset="0"/>
                <a:cs typeface="Times New Roman" pitchFamily="18" charset="0"/>
              </a:rPr>
              <a:t>пресинтетический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постмитотический</a:t>
            </a:r>
            <a:r>
              <a:rPr lang="ru-RU" sz="1800" dirty="0" smtClean="0">
                <a:latin typeface="Times New Roman" pitchFamily="18" charset="0"/>
                <a:cs typeface="Times New Roman" pitchFamily="18" charset="0"/>
              </a:rPr>
              <a:t>) — </a:t>
            </a:r>
            <a:r>
              <a:rPr lang="ru-RU" sz="1800" dirty="0" err="1" smtClean="0">
                <a:latin typeface="Times New Roman" pitchFamily="18" charset="0"/>
                <a:cs typeface="Times New Roman" pitchFamily="18" charset="0"/>
              </a:rPr>
              <a:t>Gi</a:t>
            </a:r>
            <a:r>
              <a:rPr lang="ru-RU" sz="1800" dirty="0" smtClean="0">
                <a:latin typeface="Times New Roman" pitchFamily="18" charset="0"/>
                <a:cs typeface="Times New Roman" pitchFamily="18" charset="0"/>
              </a:rPr>
              <a:t> период, синтетический (S) период и </a:t>
            </a:r>
            <a:r>
              <a:rPr lang="ru-RU" sz="1800" dirty="0" err="1" smtClean="0">
                <a:latin typeface="Times New Roman" pitchFamily="18" charset="0"/>
                <a:cs typeface="Times New Roman" pitchFamily="18" charset="0"/>
              </a:rPr>
              <a:t>постсинтетический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премитотический</a:t>
            </a:r>
            <a:r>
              <a:rPr lang="ru-RU" sz="1800" dirty="0" smtClean="0">
                <a:latin typeface="Times New Roman" pitchFamily="18" charset="0"/>
                <a:cs typeface="Times New Roman" pitchFamily="18" charset="0"/>
              </a:rPr>
              <a:t>) - G2 период.</a:t>
            </a:r>
            <a:endParaRPr lang="ru-RU" sz="1800" dirty="0">
              <a:latin typeface="Times New Roman" pitchFamily="18" charset="0"/>
              <a:cs typeface="Times New Roman" pitchFamily="18" charset="0"/>
            </a:endParaRPr>
          </a:p>
        </p:txBody>
      </p:sp>
      <p:pic>
        <p:nvPicPr>
          <p:cNvPr id="16385" name="Picture 1"/>
          <p:cNvPicPr>
            <a:picLocks noChangeAspect="1" noChangeArrowheads="1"/>
          </p:cNvPicPr>
          <p:nvPr/>
        </p:nvPicPr>
        <p:blipFill>
          <a:blip r:embed="rId2"/>
          <a:srcRect l="27409" t="29436" r="28737" b="28080"/>
          <a:stretch>
            <a:fillRect/>
          </a:stretch>
        </p:blipFill>
        <p:spPr bwMode="auto">
          <a:xfrm>
            <a:off x="1000100" y="2000240"/>
            <a:ext cx="7429552" cy="4498361"/>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tudfile.net/html/2706/378/html_2y9D6YLWg5.99D7/htmlconvd-3N0cyD29x1.jpg"/>
          <p:cNvPicPr>
            <a:picLocks noChangeAspect="1" noChangeArrowheads="1"/>
          </p:cNvPicPr>
          <p:nvPr/>
        </p:nvPicPr>
        <p:blipFill>
          <a:blip r:embed="rId2"/>
          <a:srcRect/>
          <a:stretch>
            <a:fillRect/>
          </a:stretch>
        </p:blipFill>
        <p:spPr bwMode="auto">
          <a:xfrm rot="5400000">
            <a:off x="-873953" y="1016795"/>
            <a:ext cx="6586539" cy="4552946"/>
          </a:xfrm>
          <a:prstGeom prst="rect">
            <a:avLst/>
          </a:prstGeom>
          <a:noFill/>
        </p:spPr>
      </p:pic>
      <p:sp>
        <p:nvSpPr>
          <p:cNvPr id="5" name="Прямоугольник 4"/>
          <p:cNvSpPr/>
          <p:nvPr/>
        </p:nvSpPr>
        <p:spPr>
          <a:xfrm>
            <a:off x="5357818" y="357166"/>
            <a:ext cx="3429024" cy="1815882"/>
          </a:xfrm>
          <a:prstGeom prst="rect">
            <a:avLst/>
          </a:prstGeom>
        </p:spPr>
        <p:txBody>
          <a:bodyPr wrap="square">
            <a:spAutoFit/>
          </a:bodyPr>
          <a:lstStyle/>
          <a:p>
            <a:pPr algn="just"/>
            <a:r>
              <a:rPr lang="ru-RU" sz="1400" i="1" dirty="0" smtClean="0">
                <a:latin typeface="Times New Roman" pitchFamily="18" charset="0"/>
                <a:cs typeface="Times New Roman" pitchFamily="18" charset="0"/>
              </a:rPr>
              <a:t>*тельца </a:t>
            </a:r>
            <a:r>
              <a:rPr lang="ru-RU" sz="1400" i="1" dirty="0" err="1" smtClean="0">
                <a:latin typeface="Times New Roman" pitchFamily="18" charset="0"/>
                <a:cs typeface="Times New Roman" pitchFamily="18" charset="0"/>
              </a:rPr>
              <a:t>Кахала</a:t>
            </a:r>
            <a:r>
              <a:rPr lang="ru-RU" sz="1400" i="1" dirty="0" smtClean="0">
                <a:latin typeface="Times New Roman" pitchFamily="18" charset="0"/>
                <a:cs typeface="Times New Roman" pitchFamily="18" charset="0"/>
              </a:rPr>
              <a:t> (ТК) и </a:t>
            </a:r>
            <a:r>
              <a:rPr lang="ru-RU" sz="1400" i="1" dirty="0" err="1" smtClean="0">
                <a:latin typeface="Times New Roman" pitchFamily="18" charset="0"/>
                <a:cs typeface="Times New Roman" pitchFamily="18" charset="0"/>
              </a:rPr>
              <a:t>интерхроматиновых</a:t>
            </a:r>
            <a:r>
              <a:rPr lang="ru-RU" sz="1400" i="1" dirty="0" smtClean="0">
                <a:latin typeface="Times New Roman" pitchFamily="18" charset="0"/>
                <a:cs typeface="Times New Roman" pitchFamily="18" charset="0"/>
              </a:rPr>
              <a:t> гранул (КИГ), в ядерном биогенезе малых ядерных (мя) РНК, однако </a:t>
            </a:r>
            <a:r>
              <a:rPr lang="ru-RU" sz="1400" i="1" dirty="0" err="1" smtClean="0">
                <a:latin typeface="Times New Roman" pitchFamily="18" charset="0"/>
                <a:cs typeface="Times New Roman" pitchFamily="18" charset="0"/>
              </a:rPr>
              <a:t>морфодинамика</a:t>
            </a:r>
            <a:r>
              <a:rPr lang="ru-RU" sz="1400" i="1" dirty="0" smtClean="0">
                <a:latin typeface="Times New Roman" pitchFamily="18" charset="0"/>
                <a:cs typeface="Times New Roman" pitchFamily="18" charset="0"/>
              </a:rPr>
              <a:t> этих структур, их функциональная взаимосвязь друг с другом и непосредственная роль в </a:t>
            </a:r>
            <a:r>
              <a:rPr lang="ru-RU" sz="1400" i="1" dirty="0" err="1" smtClean="0">
                <a:latin typeface="Times New Roman" pitchFamily="18" charset="0"/>
                <a:cs typeface="Times New Roman" pitchFamily="18" charset="0"/>
              </a:rPr>
              <a:t>процессинге</a:t>
            </a:r>
            <a:r>
              <a:rPr lang="ru-RU" sz="1400" i="1" dirty="0" smtClean="0">
                <a:latin typeface="Times New Roman" pitchFamily="18" charset="0"/>
                <a:cs typeface="Times New Roman" pitchFamily="18" charset="0"/>
              </a:rPr>
              <a:t> РНК остаются до конца не изученными (</a:t>
            </a:r>
            <a:r>
              <a:rPr lang="ru-RU" sz="1400" i="1" dirty="0" err="1" smtClean="0">
                <a:latin typeface="Times New Roman" pitchFamily="18" charset="0"/>
                <a:cs typeface="Times New Roman" pitchFamily="18" charset="0"/>
              </a:rPr>
              <a:t>Cioce</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and</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Lamond</a:t>
            </a:r>
            <a:r>
              <a:rPr lang="ru-RU" sz="1400" i="1" dirty="0" smtClean="0">
                <a:latin typeface="Times New Roman" pitchFamily="18" charset="0"/>
                <a:cs typeface="Times New Roman" pitchFamily="18" charset="0"/>
              </a:rPr>
              <a:t>, 2005)</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p:txBody>
      </p:sp>
      <p:sp>
        <p:nvSpPr>
          <p:cNvPr id="9220" name="AutoShape 4" descr="https://www.genome.gov/sites/default/files/tg/en/illustration/centromer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1" name="Picture 5"/>
          <p:cNvPicPr>
            <a:picLocks noChangeAspect="1" noChangeArrowheads="1"/>
          </p:cNvPicPr>
          <p:nvPr/>
        </p:nvPicPr>
        <p:blipFill>
          <a:blip r:embed="rId3"/>
          <a:srcRect l="8771" t="14033" r="38605" b="22817"/>
          <a:stretch>
            <a:fillRect/>
          </a:stretch>
        </p:blipFill>
        <p:spPr bwMode="auto">
          <a:xfrm>
            <a:off x="4071934" y="3143248"/>
            <a:ext cx="4762533" cy="35719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
            <a:ext cx="9144000" cy="1500173"/>
          </a:xfrm>
        </p:spPr>
        <p:txBody>
          <a:bodyPr>
            <a:normAutofit/>
          </a:bodyPr>
          <a:lstStyle/>
          <a:p>
            <a:pPr algn="just"/>
            <a:r>
              <a:rPr lang="ru-RU" sz="1600" dirty="0" smtClean="0">
                <a:latin typeface="Times New Roman" pitchFamily="18" charset="0"/>
                <a:cs typeface="Times New Roman" pitchFamily="18" charset="0"/>
              </a:rPr>
              <a:t>Митоз  или  период  деления  (митотический  цикл);  собственно митоз включает кариокинез (деление ядра) и цитокинез (деление цитоплазмы).  </a:t>
            </a:r>
          </a:p>
          <a:p>
            <a:pPr algn="just"/>
            <a:r>
              <a:rPr lang="ru-RU" sz="1600" b="1" dirty="0" smtClean="0">
                <a:latin typeface="Times New Roman" pitchFamily="18" charset="0"/>
                <a:cs typeface="Times New Roman" pitchFamily="18" charset="0"/>
              </a:rPr>
              <a:t>Аутосинтетическая  интерфаза</a:t>
            </a:r>
            <a:r>
              <a:rPr lang="ru-RU" sz="1600" dirty="0" smtClean="0">
                <a:latin typeface="Times New Roman" pitchFamily="18" charset="0"/>
                <a:cs typeface="Times New Roman" pitchFamily="18" charset="0"/>
              </a:rPr>
              <a:t> –  промежуток  жизни  клетки между  двумя  делениями,  представляющий  собой  период подготовки клетки к митозу. </a:t>
            </a:r>
            <a:r>
              <a:rPr lang="ru-RU" sz="1600" b="1" dirty="0" err="1" smtClean="0">
                <a:latin typeface="Times New Roman" pitchFamily="18" charset="0"/>
                <a:cs typeface="Times New Roman" pitchFamily="18" charset="0"/>
              </a:rPr>
              <a:t>Гетеросинтетическая</a:t>
            </a:r>
            <a:r>
              <a:rPr lang="ru-RU" sz="1600" b="1" dirty="0" smtClean="0">
                <a:latin typeface="Times New Roman" pitchFamily="18" charset="0"/>
                <a:cs typeface="Times New Roman" pitchFamily="18" charset="0"/>
              </a:rPr>
              <a:t> интерфаза</a:t>
            </a:r>
            <a:r>
              <a:rPr lang="ru-RU" sz="1600" dirty="0" smtClean="0">
                <a:latin typeface="Times New Roman" pitchFamily="18" charset="0"/>
                <a:cs typeface="Times New Roman" pitchFamily="18" charset="0"/>
              </a:rPr>
              <a:t> – это период  клетки от деления, до собственно точки перехода к делению, включает фазу роста.</a:t>
            </a:r>
            <a:endParaRPr lang="ru-RU" sz="16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srcRect/>
          <a:stretch>
            <a:fillRect/>
          </a:stretch>
        </p:blipFill>
        <p:spPr bwMode="auto">
          <a:xfrm>
            <a:off x="1285852" y="1500173"/>
            <a:ext cx="6475119" cy="3870841"/>
          </a:xfrm>
          <a:prstGeom prst="rect">
            <a:avLst/>
          </a:prstGeom>
          <a:noFill/>
          <a:ln w="9525">
            <a:noFill/>
            <a:miter lim="800000"/>
            <a:headEnd/>
            <a:tailEnd/>
          </a:ln>
          <a:effectLst/>
        </p:spPr>
      </p:pic>
      <p:sp>
        <p:nvSpPr>
          <p:cNvPr id="7" name="Прямоугольник 6"/>
          <p:cNvSpPr/>
          <p:nvPr/>
        </p:nvSpPr>
        <p:spPr>
          <a:xfrm>
            <a:off x="0" y="5473005"/>
            <a:ext cx="9144000" cy="1384995"/>
          </a:xfrm>
          <a:prstGeom prst="rect">
            <a:avLst/>
          </a:prstGeom>
        </p:spPr>
        <p:txBody>
          <a:bodyPr wrap="square">
            <a:spAutoFit/>
          </a:bodyPr>
          <a:lstStyle/>
          <a:p>
            <a:pPr algn="just"/>
            <a:r>
              <a:rPr lang="ru-RU" sz="1400" dirty="0" smtClean="0">
                <a:latin typeface="Times New Roman" pitchFamily="18" charset="0"/>
                <a:cs typeface="Times New Roman" pitchFamily="18" charset="0"/>
              </a:rPr>
              <a:t>Некоторые клетки могут находиться в состоянии </a:t>
            </a:r>
            <a:r>
              <a:rPr lang="ru-RU" sz="1400" b="1" dirty="0" err="1" smtClean="0">
                <a:latin typeface="Times New Roman" pitchFamily="18" charset="0"/>
                <a:cs typeface="Times New Roman" pitchFamily="18" charset="0"/>
              </a:rPr>
              <a:t>полиферативного</a:t>
            </a:r>
            <a:r>
              <a:rPr lang="ru-RU" sz="1400" b="1" dirty="0" smtClean="0">
                <a:latin typeface="Times New Roman" pitchFamily="18" charset="0"/>
                <a:cs typeface="Times New Roman" pitchFamily="18" charset="0"/>
              </a:rPr>
              <a:t> покоя</a:t>
            </a:r>
            <a:r>
              <a:rPr lang="ru-RU" sz="1400" dirty="0" smtClean="0">
                <a:latin typeface="Times New Roman" pitchFamily="18" charset="0"/>
                <a:cs typeface="Times New Roman" pitchFamily="18" charset="0"/>
              </a:rPr>
              <a:t>, долгое время: Клетки печеночной ткани – </a:t>
            </a:r>
            <a:r>
              <a:rPr lang="ru-RU" sz="1400" dirty="0" err="1" smtClean="0">
                <a:latin typeface="Times New Roman" pitchFamily="18" charset="0"/>
                <a:cs typeface="Times New Roman" pitchFamily="18" charset="0"/>
              </a:rPr>
              <a:t>гепатоциты</a:t>
            </a:r>
            <a:r>
              <a:rPr lang="ru-RU" sz="1400" dirty="0" smtClean="0">
                <a:latin typeface="Times New Roman" pitchFamily="18" charset="0"/>
                <a:cs typeface="Times New Roman" pitchFamily="18" charset="0"/>
              </a:rPr>
              <a:t>, по выходе из митоза, вступают в так называемый G0-период, во время которого они не участвуют в синтезе ДНК  и  не  делятся,  а  выполняют  свои  многочисленные  функции  в  течение многих  лет,  не  вступая  в  S-период.  Однако  при  определенных обстоятельствах (при поражении или удалении части печени) многие клетки начинают подготовку к митозу (G1-период), переходят к редупликации ДНК (S-период)  и  могут  делиться  </a:t>
            </a:r>
            <a:r>
              <a:rPr lang="ru-RU" sz="1400" dirty="0" err="1" smtClean="0">
                <a:latin typeface="Times New Roman" pitchFamily="18" charset="0"/>
                <a:cs typeface="Times New Roman" pitchFamily="18" charset="0"/>
              </a:rPr>
              <a:t>митотически</a:t>
            </a:r>
            <a:r>
              <a:rPr lang="ru-RU" sz="1400" dirty="0" smtClean="0">
                <a:latin typeface="Times New Roman" pitchFamily="18" charset="0"/>
                <a:cs typeface="Times New Roman" pitchFamily="18" charset="0"/>
              </a:rPr>
              <a:t>,  то  есть  вступают  в  нормальный клеточный цикл.</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1856</Words>
  <PresentationFormat>Экран (4:3)</PresentationFormat>
  <Paragraphs>59</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Деление клетки.  Клеточный цикл</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Деление клетки.  Клеточный цикл</dc:title>
  <dc:creator>Максим</dc:creator>
  <cp:lastModifiedBy>Максим</cp:lastModifiedBy>
  <cp:revision>22</cp:revision>
  <dcterms:created xsi:type="dcterms:W3CDTF">2020-11-19T11:33:34Z</dcterms:created>
  <dcterms:modified xsi:type="dcterms:W3CDTF">2020-11-19T15:11:54Z</dcterms:modified>
</cp:coreProperties>
</file>