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285728"/>
            <a:ext cx="7772400" cy="1470025"/>
          </a:xfrm>
        </p:spPr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Морфология насекомых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9734" t="14033" r="48472" b="22817"/>
          <a:stretch>
            <a:fillRect/>
          </a:stretch>
        </p:blipFill>
        <p:spPr bwMode="auto">
          <a:xfrm>
            <a:off x="0" y="1928802"/>
            <a:ext cx="3429024" cy="4256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https://www.zin.ru/ANIMALIA/COLEOPTERA/images/reshetn_orig/Hylobius_pinastri_r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1785926"/>
            <a:ext cx="2553515" cy="4500570"/>
          </a:xfrm>
          <a:prstGeom prst="rect">
            <a:avLst/>
          </a:prstGeom>
          <a:noFill/>
        </p:spPr>
      </p:pic>
      <p:pic>
        <p:nvPicPr>
          <p:cNvPr id="1030" name="Picture 6" descr="https://www.zin.ru/ANIMALIA/coleoptera/images/kv_mak/scaphidema_metallic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2500306"/>
            <a:ext cx="2550233" cy="32779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9"/>
            <a:ext cx="8229600" cy="2286016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Так,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щетинковидные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усики с многочисленными члениками, постепенно утончающимися к вершине, характерны для представителей отряда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таракановые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подотряда длинноусые у прямокрылых и т.д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.;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булавовидные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– с несколькими утолщенными или расширенными к вершине члениками, образующими булаву, – для представителей группы семейств дневных, или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булавоусых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чешуекрылых;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пластинчато-булавовидные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– с булавой из вытянутых в одну сторону пластинок – для майских и других хрущей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https://upload.wikimedia.org/wikipedia/commons/7/78/Insect_antennae-ru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428868"/>
            <a:ext cx="6143668" cy="4300568"/>
          </a:xfrm>
          <a:prstGeom prst="rect">
            <a:avLst/>
          </a:prstGeom>
          <a:noFill/>
        </p:spPr>
      </p:pic>
      <p:pic>
        <p:nvPicPr>
          <p:cNvPr id="12291" name="Picture 3" descr="M:\сохранение с флешких\ГУЛЯН НАЧАЛО\Ранатра для зоотаксы 31.tif"/>
          <p:cNvPicPr>
            <a:picLocks noChangeAspect="1" noChangeArrowheads="1"/>
          </p:cNvPicPr>
          <p:nvPr/>
        </p:nvPicPr>
        <p:blipFill>
          <a:blip r:embed="rId3" cstate="print"/>
          <a:srcRect l="51000" t="41937" r="27852" b="7497"/>
          <a:stretch>
            <a:fillRect/>
          </a:stretch>
        </p:blipFill>
        <p:spPr bwMode="auto">
          <a:xfrm>
            <a:off x="6643702" y="2857496"/>
            <a:ext cx="2000264" cy="37504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42852"/>
            <a:ext cx="8229600" cy="1000132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Ротовые органы. Ротовые органы претерпели значительные изменения от грызущего типа при питании твердой пищей до различных модификаций сосущего типа при приеме жидкой пищи (нектар, сок растений, крови и пр.).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" name="Picture 3" descr="C:\Users\Максим\Desktop\лекции 2020\Зоология\ротовые аппараты.jpg"/>
          <p:cNvPicPr>
            <a:picLocks noChangeAspect="1" noChangeArrowheads="1"/>
          </p:cNvPicPr>
          <p:nvPr/>
        </p:nvPicPr>
        <p:blipFill>
          <a:blip r:embed="rId2"/>
          <a:srcRect r="7369"/>
          <a:stretch>
            <a:fillRect/>
          </a:stretch>
        </p:blipFill>
        <p:spPr bwMode="auto">
          <a:xfrm>
            <a:off x="0" y="1142984"/>
            <a:ext cx="5159231" cy="464967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143504" y="1000108"/>
            <a:ext cx="385765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Грызущие ротовые органы состоят из парных нерасчлененных верхних челюстей (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mandibulae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), парных расчлененных нижних челюстей (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maxillae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 и непарной расчлененной нижней губы (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labium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). Сверху ротовые органы прикрыты верхней губой (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labrum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), представляющей собой складку кожи. Верхняя челюсть состоит из основного членика (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cardo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), стволика (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stipes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), пары жевательных лопастей – наружной (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galea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 и внутренней (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lacinia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). Стволик несет челюстной щупик (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palpus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maxillaris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), состоящий из 1–7 члеников. Нижняя губа слилась по срединной линии у основания и подразделяется на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подподбородок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submentum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), подбородок (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mentum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), две пары язычков, гомологичных жевательным лопастям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нижних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челюстей – внутренних (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glossaе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 и наружных (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paraglossae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). От подбородка отходят также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нижнегубые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щупики (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palpi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labiales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). Верхняя губа, обе пары челюстей и нижняя губа расположены вокруг рта и замыкают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предротовую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полость. В эту полость вдается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языкообразный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мясистый орган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подглоточник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hypopharynx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). Он расположен под глоткой и делит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предротовую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полость на два отдела – передний и задний.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c.radikal.ru/c39/1904/e6/3ff339ff4c70.jpg"/>
          <p:cNvPicPr>
            <a:picLocks noChangeAspect="1" noChangeArrowheads="1"/>
          </p:cNvPicPr>
          <p:nvPr/>
        </p:nvPicPr>
        <p:blipFill>
          <a:blip r:embed="rId2"/>
          <a:srcRect t="2819" r="3336" b="9794"/>
          <a:stretch>
            <a:fillRect/>
          </a:stretch>
        </p:blipFill>
        <p:spPr bwMode="auto">
          <a:xfrm>
            <a:off x="357158" y="285728"/>
            <a:ext cx="4813999" cy="3279868"/>
          </a:xfrm>
          <a:prstGeom prst="rect">
            <a:avLst/>
          </a:prstGeom>
          <a:noFill/>
        </p:spPr>
      </p:pic>
      <p:pic>
        <p:nvPicPr>
          <p:cNvPr id="10244" name="Picture 4" descr="https://ru.fishki.net/picsw/092012/07/bonus/nasekomie/006.jpg"/>
          <p:cNvPicPr>
            <a:picLocks noChangeAspect="1" noChangeArrowheads="1"/>
          </p:cNvPicPr>
          <p:nvPr/>
        </p:nvPicPr>
        <p:blipFill>
          <a:blip r:embed="rId3"/>
          <a:srcRect l="13636" t="6636" b="24795"/>
          <a:stretch>
            <a:fillRect/>
          </a:stretch>
        </p:blipFill>
        <p:spPr bwMode="auto">
          <a:xfrm>
            <a:off x="3643306" y="3857628"/>
            <a:ext cx="5286412" cy="2875066"/>
          </a:xfrm>
          <a:prstGeom prst="rect">
            <a:avLst/>
          </a:prstGeom>
          <a:noFill/>
        </p:spPr>
      </p:pic>
      <p:pic>
        <p:nvPicPr>
          <p:cNvPr id="10246" name="Picture 6" descr="https://i.artfile.ru/2048x1365_912523_%5bwww.ArtFile.ru%5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21746" y="214290"/>
            <a:ext cx="3822254" cy="25475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42852"/>
            <a:ext cx="8229600" cy="2857520"/>
          </a:xfrm>
        </p:spPr>
        <p:txBody>
          <a:bodyPr>
            <a:normAutofit/>
          </a:bodyPr>
          <a:lstStyle/>
          <a:p>
            <a:pPr algn="just"/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Грызуще-лижущие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ротовые органы перетерпели значительные изменения в связи с высасыванием или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слизыванием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нектара из цветков растений (пчелиные, некоторые осы). Нижние челюсти и нижняя губа превратились в хоботок и их отдельные части – стволик, наружная жевательная лопасть нижних челюстей, подбородок, щупики и слившийся в одно целое язычок нижней губы – сильно удлинились. Одновременно редуцировались нижнечелюстные щупики и наружные язычки. Вместе с тем здесь еще сохраняются общие черты ротовых частей основного грызущего типа – расширенные верхние челюсти и разделение на членики нижних челюстей и нижней губы.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/>
          <a:srcRect l="23023" t="12279" r="50664" b="29834"/>
          <a:stretch>
            <a:fillRect/>
          </a:stretch>
        </p:blipFill>
        <p:spPr bwMode="auto">
          <a:xfrm>
            <a:off x="142844" y="3000372"/>
            <a:ext cx="2643206" cy="3634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 descr="https://avatars.mds.yandex.net/get-pdb/2269311/5915f665-bb31-4274-bfde-bc3c1358efa5/s1200?webp=fals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7958" y="3000372"/>
            <a:ext cx="6096042" cy="34290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9"/>
            <a:ext cx="8229600" cy="2571768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Колюще-сосущие ротовые органы характерны для насекомых, питающихся клеточным соком растений (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полужесткокрылые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равнокрылые) и кровью животных (вши, блохи, некоторые двукрылые) с проколом субстрата.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Верхние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 нижние челюсти представлены тонкими и длинными колющими щетинками, заключенными в длинный членистый хоботок, образованный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нижней губой.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При питании хоботок упирается в субстрат, коленообразно изгибается назад, и первая пара колющих щетинок (верхние челюсти) прокалывает покровы и проникает в ткань растения. Вторая пара щетинок (нижние челюсти) на внутренней стороне имеет по два продольных желобка. При плотном соприкосновении обеих щетинок образуются два внутренних канала. По одному из них в ткань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растения, в кровеносный сосуд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нагнетается слюна, по другому всасывается пища.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6" name="Picture 4" descr="https://sanpros.ru/wp-content/uploads/e/7/b/e7bba43c74a4aec5b15555718787ef5e.jpg"/>
          <p:cNvPicPr>
            <a:picLocks noChangeAspect="1" noChangeArrowheads="1"/>
          </p:cNvPicPr>
          <p:nvPr/>
        </p:nvPicPr>
        <p:blipFill>
          <a:blip r:embed="rId2"/>
          <a:srcRect r="36488"/>
          <a:stretch>
            <a:fillRect/>
          </a:stretch>
        </p:blipFill>
        <p:spPr bwMode="auto">
          <a:xfrm>
            <a:off x="6000760" y="2928934"/>
            <a:ext cx="2786082" cy="3409936"/>
          </a:xfrm>
          <a:prstGeom prst="rect">
            <a:avLst/>
          </a:prstGeom>
          <a:noFill/>
        </p:spPr>
      </p:pic>
      <p:pic>
        <p:nvPicPr>
          <p:cNvPr id="8198" name="Picture 6" descr="http://sadayeafghan.com/aksona/ajab8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928934"/>
            <a:ext cx="5347701" cy="37862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85728"/>
            <a:ext cx="8429684" cy="1614486"/>
          </a:xfrm>
        </p:spPr>
        <p:txBody>
          <a:bodyPr>
            <a:normAutofit/>
          </a:bodyPr>
          <a:lstStyle/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Сосущие ротовые органы свойственны чешуекрылым, которые питаются жидкой пищей без прокола субстрата. Верхние челюсти у них отсутствуют, нижние образуют длинной нечленистый спирально свернутый хоботок. Нижняя губа в виде небольшой непарной пластинки несет длинные, обычно 3-члениковые щупики.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https://for-teacher.ru/edu/data/img/pic-023larmg90-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143116"/>
            <a:ext cx="4257692" cy="3406154"/>
          </a:xfrm>
          <a:prstGeom prst="rect">
            <a:avLst/>
          </a:prstGeom>
          <a:noFill/>
        </p:spPr>
      </p:pic>
      <p:pic>
        <p:nvPicPr>
          <p:cNvPr id="7174" name="Picture 6" descr="https://present5.com/presentation/3/-59214949_285441080.pdf-img/-59214949_285441080.pdf-111.jpg"/>
          <p:cNvPicPr>
            <a:picLocks noChangeAspect="1" noChangeArrowheads="1"/>
          </p:cNvPicPr>
          <p:nvPr/>
        </p:nvPicPr>
        <p:blipFill>
          <a:blip r:embed="rId3"/>
          <a:srcRect l="26042" t="11111" r="32291" b="1388"/>
          <a:stretch>
            <a:fillRect/>
          </a:stretch>
        </p:blipFill>
        <p:spPr bwMode="auto">
          <a:xfrm>
            <a:off x="5500694" y="1714488"/>
            <a:ext cx="3143272" cy="49506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2071678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Лижущие, или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мускоидные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ротовые органы встречаются у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круглошовных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двукрылых, питающихся жидкой пищей, включая нектар цветков, также без прокола субстрата. Они лишены верхних челюстей. Основная конусообразная часть ротовых органов –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рострум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– представляет собой вырост головы, в состав которого входят остатки нижних челюстей. За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рострумом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следует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втягиватель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или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гаустеллум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соответствующий нижней губе. На вершине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гаустеллума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расположены две подвижные створки сосальца, или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лабеллума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на концевой поверхности имеющего фильтрующий орган –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псевдотрахеи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В зависимости от положения створок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лабеллума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 выдвижения зубцов мухи могут питаться жидкой или твердой пищей или пить воду.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5" name="Picture 1" descr="C:\Users\Максим\Desktop\лекции 2020\Зоология\Entry_20178_BlowflyTongueCompetitionjp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581182" y="3133579"/>
            <a:ext cx="4805638" cy="2643205"/>
          </a:xfrm>
          <a:prstGeom prst="rect">
            <a:avLst/>
          </a:prstGeom>
          <a:noFill/>
        </p:spPr>
      </p:pic>
      <p:pic>
        <p:nvPicPr>
          <p:cNvPr id="6147" name="Picture 3" descr="https://cf.ppt-online.org/files1/slide/7/7bHoZudGaS1lFqzPQfm6TesVcEMpy32jCrgDL4kiY/slide-9.jpg"/>
          <p:cNvPicPr>
            <a:picLocks noChangeAspect="1" noChangeArrowheads="1"/>
          </p:cNvPicPr>
          <p:nvPr/>
        </p:nvPicPr>
        <p:blipFill>
          <a:blip r:embed="rId3"/>
          <a:srcRect l="6967" t="12402" r="54715" b="19389"/>
          <a:stretch>
            <a:fillRect/>
          </a:stretch>
        </p:blipFill>
        <p:spPr bwMode="auto">
          <a:xfrm>
            <a:off x="6304371" y="2071678"/>
            <a:ext cx="2625347" cy="3500462"/>
          </a:xfrm>
          <a:prstGeom prst="rect">
            <a:avLst/>
          </a:prstGeom>
          <a:noFill/>
        </p:spPr>
      </p:pic>
      <p:pic>
        <p:nvPicPr>
          <p:cNvPr id="6149" name="Picture 5" descr="https://upload.wikimedia.org/wikipedia/commons/c/cd/Tachina_fly_Gonia_capitata_feeding_hone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2357430"/>
            <a:ext cx="2347200" cy="35164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001156" cy="2571744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Скелетной основой сегмента тела является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кутикулярное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кольцо; серия таких колец и образует скелет груди и брюшка. Каждое такое кольцо, образующее сегмент тела, подразделяется на четыре отдельных склерита: спинное, или верхнее, или дорсальное, полукольцо –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тергит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; брюшное, или нижнее, или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ветральное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полукольцо – стернит; и пара первоначально мягких боковых стенок – бочков, или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плейритов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Вследствие того, что у насекомых грудь почти всецело берет на себя локомоторную функцию, мускулатура грудных сегментов усиливается и усложняется, увеличиваются размеры сегментов, особенно их диаметр, усложняется наружный скелет.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2" name="AutoShape 2" descr="https://nauka.club/wp-content/auploads/924921/hitinovyy_pokrov_nasekomogo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4" name="AutoShape 4" descr="https://nauka.club/wp-content/auploads/924921/hitinovyy_pokrov_nasekomogo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/>
          <a:srcRect l="12718" t="15679" r="41203" b="29444"/>
          <a:stretch>
            <a:fillRect/>
          </a:stretch>
        </p:blipFill>
        <p:spPr bwMode="auto">
          <a:xfrm>
            <a:off x="0" y="2214554"/>
            <a:ext cx="6046358" cy="4500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6429388" y="2357430"/>
            <a:ext cx="221457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целом скелетно-мышечный аппарат груди оказывается сильно измененным и осложненным, первичные склериты –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тергиты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стерниты 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плейриты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 подразделены на серии вторичных склеритов</a:t>
            </a:r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2471718"/>
          </a:xfrm>
        </p:spPr>
        <p:txBody>
          <a:bodyPr>
            <a:normAutofit/>
          </a:bodyPr>
          <a:lstStyle/>
          <a:p>
            <a:pPr algn="just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Грудь насекомых состоит из трех сегментов. Спинное полукольцо каждого сегмента, т.е. их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тергиты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, здесь имеет название спинка, или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нотум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notum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), соответственно нижнее, или вентральное полукольцо, т.е. стернит, обозначается термином «грудка», или «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стернум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» (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sternum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). Для обозначения принадлежности всех этих частей к какому-либо из сегментов груди используются приставки: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передне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-, средне- и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задне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- (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pro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-,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meso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-,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meta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-). Соответственно этому различаются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переднегрудь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среднегрудь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заднегрудь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prothorax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mesothorax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metathorax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), когда речь идет о том или ином кольце груди в целом; для обозначения полуколец прибегают к терминам: «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переднеспинка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» (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pronotum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), «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переднегрудка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» (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prosternum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Каждый сегмент груди несет по одной паре ног, а у крылатых насекомых средне- и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заднегрудь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несут также по паре крыльев; в связи с этой особенностью оба сегмента вместе обозначаются термином «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птероторакс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» (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pterothorax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8" descr="C:\Users\Максим\Desktop\лекции 2020\Зоология\расчеленение груди насекомого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7818" y="2648873"/>
            <a:ext cx="3429024" cy="4209127"/>
          </a:xfrm>
          <a:prstGeom prst="rect">
            <a:avLst/>
          </a:prstGeom>
          <a:noFill/>
        </p:spPr>
      </p:pic>
      <p:pic>
        <p:nvPicPr>
          <p:cNvPr id="4099" name="Picture 3" descr="https://fs.znanio.ru/d5aff2/f3/22/074873cdfa3d36231e82751f90960b0c1b.jpg"/>
          <p:cNvPicPr>
            <a:picLocks noChangeAspect="1" noChangeArrowheads="1"/>
          </p:cNvPicPr>
          <p:nvPr/>
        </p:nvPicPr>
        <p:blipFill>
          <a:blip r:embed="rId3"/>
          <a:srcRect r="27021" b="17673"/>
          <a:stretch>
            <a:fillRect/>
          </a:stretch>
        </p:blipFill>
        <p:spPr bwMode="auto">
          <a:xfrm>
            <a:off x="357158" y="2643182"/>
            <a:ext cx="4786346" cy="40562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2285992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 некоторых насекомых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переднегрудь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может быть в целом сильно развитой, особенно если передняя пара ног приспособилась к выполнению специальной функции; например, у богомолов (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Manteoptera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переднегрудь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сильно удлинена, подвижна и несет большие хватательные ноги. У насекомых с несовершенным полетом и более примитивных групп сильное развитие получает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переднеспинка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(тараканы, прямокрылые, жуки и др.). В высших же группах с совершенным полетом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переднегрудь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сильно уменьшается в размерах, например у чешуекрылых, перепончатокрылых и двукрылых. Своеобразно строение груди у высших перепончатокрылых – наездников, пчел, ос, муравьев и др. Их грудь отделена от брюшка явственным сужением, или перехватом, в виде стебелька, поэтому они и называются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стебельчатобрюхими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или просто стебельчатыми.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s://i.ytimg.com/vi/U0PLLFVSUHg/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214554"/>
            <a:ext cx="3937027" cy="2214578"/>
          </a:xfrm>
          <a:prstGeom prst="rect">
            <a:avLst/>
          </a:prstGeom>
          <a:noFill/>
        </p:spPr>
      </p:pic>
      <p:pic>
        <p:nvPicPr>
          <p:cNvPr id="6" name="Picture 1" descr="M:\Красная книга Республики Адыгея (2012)\Сапрыкин очерки\фото видов\аспер.jpg"/>
          <p:cNvPicPr>
            <a:picLocks noChangeAspect="1" noChangeArrowheads="1"/>
          </p:cNvPicPr>
          <p:nvPr/>
        </p:nvPicPr>
        <p:blipFill>
          <a:blip r:embed="rId3"/>
          <a:srcRect l="9022" t="8333" r="48447" b="40625"/>
          <a:stretch>
            <a:fillRect/>
          </a:stretch>
        </p:blipFill>
        <p:spPr bwMode="auto">
          <a:xfrm>
            <a:off x="4071934" y="2214554"/>
            <a:ext cx="2357422" cy="4217797"/>
          </a:xfrm>
          <a:prstGeom prst="rect">
            <a:avLst/>
          </a:prstGeom>
          <a:noFill/>
        </p:spPr>
      </p:pic>
      <p:pic>
        <p:nvPicPr>
          <p:cNvPr id="3076" name="Picture 4" descr="https://domvred.ru/wp-content/uploads/2019/05/osa_naezdnik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4572008"/>
            <a:ext cx="3214709" cy="2143140"/>
          </a:xfrm>
          <a:prstGeom prst="rect">
            <a:avLst/>
          </a:prstGeom>
          <a:noFill/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5"/>
          <a:srcRect l="15349" t="22804" r="45183" b="36850"/>
          <a:stretch>
            <a:fillRect/>
          </a:stretch>
        </p:blipFill>
        <p:spPr bwMode="auto">
          <a:xfrm rot="16200000">
            <a:off x="5162140" y="2981736"/>
            <a:ext cx="424900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Крупные ароморфозы насекомых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развитие трахейной системы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дыхания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сложный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ротового аппарата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появление крыльев (придатки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экзоскелета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) и модификация конечностей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сложная нервная система, образование головного мозга и органов чувств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сложное поведение: социальное поведение, сообщества с иерархией (муравьи, пчелы, шмели, осы, термиты).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"/>
            <a:ext cx="9001156" cy="2643182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Строение и типы ног. Нога у насекомых состоит из тазика (соха),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вертлуга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trochanter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), бедра (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femur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), голени (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tibia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 и лапки (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tarsus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). Лапка у разных групп насекомых имеет один – пять члеников и заканчивается двумя коготками (реже одним). У двукрылых между коготками расположена пара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лопостевидных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подушечек, или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пульвилл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pulvilli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), и иногда развит непарный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эмподий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empodium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). Соответственно образу жизни и уровню специализации отдельных групп насекомых у них встречаются различные типы ног. Так,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бегательные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ноги с удлиненными тонкими члениками характерны для тараканов, клопов, жуков жужелицы и других быстробегающих насекомых; ходильные ноги с более короткими члениками и расширенными, часто 4-члениковыми лапками наиболее типичны для жуков листоедов, усачей, долгоносиков, трубковертов, короедов.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stopklopu.com/wp-content/uploads/8/4/b/84bdd5a3b5f70f6a4723c642ec11012d.jpg"/>
          <p:cNvPicPr>
            <a:picLocks noChangeAspect="1" noChangeArrowheads="1"/>
          </p:cNvPicPr>
          <p:nvPr/>
        </p:nvPicPr>
        <p:blipFill>
          <a:blip r:embed="rId2"/>
          <a:srcRect l="74288" t="11455" b="16508"/>
          <a:stretch>
            <a:fillRect/>
          </a:stretch>
        </p:blipFill>
        <p:spPr bwMode="auto">
          <a:xfrm>
            <a:off x="7138133" y="2428868"/>
            <a:ext cx="2005867" cy="4214842"/>
          </a:xfrm>
          <a:prstGeom prst="rect">
            <a:avLst/>
          </a:prstGeom>
          <a:noFill/>
        </p:spPr>
      </p:pic>
      <p:pic>
        <p:nvPicPr>
          <p:cNvPr id="5" name="Picture 2" descr="https://stopklopu.com/wp-content/uploads/8/4/b/84bdd5a3b5f70f6a4723c642ec11012d.jpg"/>
          <p:cNvPicPr>
            <a:picLocks noChangeAspect="1" noChangeArrowheads="1"/>
          </p:cNvPicPr>
          <p:nvPr/>
        </p:nvPicPr>
        <p:blipFill>
          <a:blip r:embed="rId2"/>
          <a:srcRect t="11455" r="72986" b="10505"/>
          <a:stretch>
            <a:fillRect/>
          </a:stretch>
        </p:blipFill>
        <p:spPr bwMode="auto">
          <a:xfrm>
            <a:off x="214282" y="2643181"/>
            <a:ext cx="1857388" cy="4024341"/>
          </a:xfrm>
          <a:prstGeom prst="rect">
            <a:avLst/>
          </a:prstGeom>
          <a:noFill/>
        </p:spPr>
      </p:pic>
      <p:pic>
        <p:nvPicPr>
          <p:cNvPr id="2052" name="Picture 4" descr="https://ru-static.z-dn.net/files/d43/f0b425012a7cc35f0462f1cee6be068c.jpg"/>
          <p:cNvPicPr>
            <a:picLocks noChangeAspect="1" noChangeArrowheads="1"/>
          </p:cNvPicPr>
          <p:nvPr/>
        </p:nvPicPr>
        <p:blipFill>
          <a:blip r:embed="rId3"/>
          <a:srcRect l="53855" t="3448" r="3378" b="17241"/>
          <a:stretch>
            <a:fillRect/>
          </a:stretch>
        </p:blipFill>
        <p:spPr bwMode="auto">
          <a:xfrm>
            <a:off x="2285984" y="2500306"/>
            <a:ext cx="4780134" cy="40719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ds04.infourok.ru/uploads/ex/0cda/000cb709-f9835bc1/img6.jpg"/>
          <p:cNvPicPr>
            <a:picLocks noChangeAspect="1" noChangeArrowheads="1"/>
          </p:cNvPicPr>
          <p:nvPr/>
        </p:nvPicPr>
        <p:blipFill>
          <a:blip r:embed="rId2"/>
          <a:srcRect l="4688" t="10417" r="5468" b="6249"/>
          <a:stretch>
            <a:fillRect/>
          </a:stretch>
        </p:blipFill>
        <p:spPr bwMode="auto">
          <a:xfrm>
            <a:off x="500034" y="571480"/>
            <a:ext cx="8215370" cy="57150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214290"/>
            <a:ext cx="8501122" cy="2571768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Тело насекомого образовано тремя отделами: головой, грудью и брюшком. Каждый отдел, в свою очередь, разделяется на сегменты, связанные между собой эластичными мембранами. Такое соединение придает телу подвижность. Каждый отдел тела насекомого отвечает за определенные функции.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Голова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является рецепторным отделом, воспринимающим пищу и информацию о внешней среде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Грудь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– локомоторным отделом, обеспечивающим перемещение организма в пространстве.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Брюшко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– висцеральным отделом – вместилищем кишечника, органов размножения, жирового тела и прочих органов, осуществляющих метаболические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процессы</a:t>
            </a:r>
          </a:p>
          <a:p>
            <a:pPr algn="just"/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1" name="Picture 1" descr="C:\Users\Максим\Desktop\лекции 2020\Зоология\Velleius_dilatatus_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2714620"/>
            <a:ext cx="5572164" cy="38458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9"/>
            <a:ext cx="8229600" cy="1500198"/>
          </a:xfrm>
        </p:spPr>
        <p:txBody>
          <a:bodyPr/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Голова (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сарut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 представляет собой сильно уплотненную черепную коробку, образованную из слившихся пяти, а по мнению некоторых морфологов, даже шести-восьми сегментов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Она несет пару сложных глаз, часто до трех простых глаз, или глазков, и подвижные придатки – усики и ротовые органы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18434" name="Picture 2" descr="https://umm4.com/photo/insect_0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85926"/>
            <a:ext cx="4697926" cy="3252763"/>
          </a:xfrm>
          <a:prstGeom prst="rect">
            <a:avLst/>
          </a:prstGeom>
          <a:noFill/>
        </p:spPr>
      </p:pic>
      <p:pic>
        <p:nvPicPr>
          <p:cNvPr id="18436" name="Picture 4" descr="https://img5.goodfon.ru/original/2048x1370/1/9d/makro-fon-nasekomoe-portret-glaza-shchipts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799582"/>
            <a:ext cx="4572000" cy="30584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85729"/>
            <a:ext cx="8229600" cy="1643074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Поверхность головы подразделена на отдельные участки, иногда обособленные между собой швами. Различают лоб (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frons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 между глазами, который кверху переходит в темя (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vertex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 и далее назад – в затылок (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occput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); книзу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лба расположен наличник (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clypeus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), граничащий внизу с верхней губой (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labrum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); сбоку под глазами находятся щеки (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genae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), к ним снизу примыкают верхние челюсти (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mandibulae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2" name="Picture 4" descr="https://cf.ppt-online.org/files1/slide/i/IPqAnpFt9hHRaE3LdMkJo0CXc1UeOVfYjwNzDgZ57/slide-5.jpg"/>
          <p:cNvPicPr>
            <a:picLocks noChangeAspect="1" noChangeArrowheads="1"/>
          </p:cNvPicPr>
          <p:nvPr/>
        </p:nvPicPr>
        <p:blipFill>
          <a:blip r:embed="rId2"/>
          <a:srcRect l="5806" t="24803" r="5948" b="6988"/>
          <a:stretch>
            <a:fillRect/>
          </a:stretch>
        </p:blipFill>
        <p:spPr bwMode="auto">
          <a:xfrm>
            <a:off x="1000100" y="1928802"/>
            <a:ext cx="7403575" cy="4286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9"/>
            <a:ext cx="8229600" cy="928693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Форма головы насекомых разнообразна: округлая (мухи), сжатая с боков (саранча, кузнечик), вытянутая в виде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головотрубки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(долгоносики). Различны и типы постановки головы: прогнатический,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гипогнатический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опистогнатический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https://agroflora.ru/wp-content/uploads/2014/05/Tipy-postanovki-golovi-nasekomih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142984"/>
            <a:ext cx="6419844" cy="2924222"/>
          </a:xfrm>
          <a:prstGeom prst="rect">
            <a:avLst/>
          </a:prstGeom>
          <a:noFill/>
        </p:spPr>
      </p:pic>
      <p:pic>
        <p:nvPicPr>
          <p:cNvPr id="5" name="Picture 1" descr="C:\Users\Максим\Desktop\лекции 2020\Зоология\Velleius_dilatatus_rs.jpg"/>
          <p:cNvPicPr>
            <a:picLocks noChangeAspect="1" noChangeArrowheads="1"/>
          </p:cNvPicPr>
          <p:nvPr/>
        </p:nvPicPr>
        <p:blipFill>
          <a:blip r:embed="rId3" cstate="print"/>
          <a:srcRect l="9954" t="23369" r="45161" b="13535"/>
          <a:stretch>
            <a:fillRect/>
          </a:stretch>
        </p:blipFill>
        <p:spPr bwMode="auto">
          <a:xfrm>
            <a:off x="0" y="3786190"/>
            <a:ext cx="2577060" cy="2500330"/>
          </a:xfrm>
          <a:prstGeom prst="rect">
            <a:avLst/>
          </a:prstGeom>
          <a:noFill/>
        </p:spPr>
      </p:pic>
      <p:pic>
        <p:nvPicPr>
          <p:cNvPr id="16389" name="Picture 5" descr="https://farm4.static.flickr.com/3422/3781909938_6a086ecc19_o.jpg"/>
          <p:cNvPicPr>
            <a:picLocks noChangeAspect="1" noChangeArrowheads="1"/>
          </p:cNvPicPr>
          <p:nvPr/>
        </p:nvPicPr>
        <p:blipFill>
          <a:blip r:embed="rId4"/>
          <a:srcRect t="6123" r="16325" b="8162"/>
          <a:stretch>
            <a:fillRect/>
          </a:stretch>
        </p:blipFill>
        <p:spPr bwMode="auto">
          <a:xfrm>
            <a:off x="2285984" y="4143380"/>
            <a:ext cx="3661198" cy="2500330"/>
          </a:xfrm>
          <a:prstGeom prst="rect">
            <a:avLst/>
          </a:prstGeom>
          <a:noFill/>
        </p:spPr>
      </p:pic>
      <p:pic>
        <p:nvPicPr>
          <p:cNvPr id="16391" name="Picture 7" descr="https://images.rove.me/w_1920,q_85/vjputvb2ip9g1neggtxu/midwest-cicada-mania.jpg"/>
          <p:cNvPicPr>
            <a:picLocks noChangeAspect="1" noChangeArrowheads="1"/>
          </p:cNvPicPr>
          <p:nvPr/>
        </p:nvPicPr>
        <p:blipFill>
          <a:blip r:embed="rId5" cstate="print"/>
          <a:srcRect l="7350" r="11805"/>
          <a:stretch>
            <a:fillRect/>
          </a:stretch>
        </p:blipFill>
        <p:spPr bwMode="auto">
          <a:xfrm>
            <a:off x="6000728" y="4000504"/>
            <a:ext cx="3143272" cy="22659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42852"/>
            <a:ext cx="8858312" cy="4857784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Органы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зрения представлены сложными и простыми глазами – дорсальными и латеральными. Сложные, или фасеточные, глаза (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oculi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 в числе одной пары расположены по бокам головы и состоят из множества (до нескольких сотен и даже тысяч) зрительных единиц,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омматидиев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или фасеток. В связи с этим у некоторых насекомых (стрекозы, самцы мух и пчел) глаза настолько велики, что занимают большую часть головы. Сложные глаза имеются у большинства взрослых насекомых и у личинок с неполным превращением из подкласса, за исключением некоторых групп паразитических, пещерных видов и обитателей муравейников, у которых они вторично исчезли.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представителей подкласса первичнобескрылых сложные глаза имеются лишь у щетинохвосток.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Простые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дорсальные глаза, или глазки (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ocеlli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), в типичном случае в числе трех расположены в виде треугольника на лбу и темени между сложными глазами. Иногда средний глазок исчезает, и остаются только два боковых, реже наблюдается исчезновение парных при сохранении среднего глазка. Как правило, глазки встречаются у взрослых, хорошо летающих насекомых, однако они отсутствуют у многих чешуекрылых и двукрылых и обнаружены у личинок стрекоз поденок.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Простые латеральные глаза, или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стеммы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stemmata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), образуют две парные группы, располагающиеся по бокам головы. Число глазков варьируется от 6 до 30. Присущи они, главным образом, личинкам насекомых с полным превращением, реже встречаются у взрослых насекомых, лишенных фасеточных глаз (отряд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подур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веерокрылых, блох и др.).</a:t>
            </a:r>
          </a:p>
        </p:txBody>
      </p:sp>
      <p:sp>
        <p:nvSpPr>
          <p:cNvPr id="15362" name="AutoShape 2" descr="https://bugaga.ru/uploads/posts/2018-06/1529589725_makro-nasekomye-7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4" name="Picture 4" descr="https://thumbs.dreamstime.com/b/%D0%B2%D0%B5%D1%81%D1%8C%D0%BC%D0%B0-%D1%83%D0%B2%D0%B5%D0%BB%D0%B8%D1%87%D0%B5%D0%BD%D0%B8%D0%B5-%D0%B3%D0%BE%D0%BB%D0%BE%D0%B2%D0%B0-%D0%BC%D1%83%D1%85%D1%8B-%D1%81%D0%BE-%D1%81%D0%BB%D0%BE%D0%B6%D0%BD%D1%8B%D0%BC%D0%B8-%D0%B3%D0%BB%D0%B0%D0%B7%D0%B0%D0%BC%D0%B8-%D0%BF%D0%BE%D0%B4-%D0%BC%D0%B8%D0%BA%D1%80%D0%BE%D1%81%D0%BA%D0%BE%D0%BF%D0%BE%D0%BC-1545653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000636"/>
            <a:ext cx="2547902" cy="1700725"/>
          </a:xfrm>
          <a:prstGeom prst="rect">
            <a:avLst/>
          </a:prstGeom>
          <a:noFill/>
        </p:spPr>
      </p:pic>
      <p:pic>
        <p:nvPicPr>
          <p:cNvPr id="15368" name="Picture 8" descr="https://speleoatlas.ru/upload/medialibrary/0de/fig28_bi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4929198"/>
            <a:ext cx="2572135" cy="17859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upload.wikimedia.org/wikipedia/commons/d/dd/Acherontia_atropos_larva%2C_anterior_ventral_aspect_IMG_8967s_annotat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6200" y="2571744"/>
            <a:ext cx="4927800" cy="4071942"/>
          </a:xfrm>
          <a:prstGeom prst="rect">
            <a:avLst/>
          </a:prstGeom>
          <a:noFill/>
        </p:spPr>
      </p:pic>
      <p:pic>
        <p:nvPicPr>
          <p:cNvPr id="14340" name="Picture 4" descr="https://i.ytimg.com/vi/barU5Baz0vQ/maxresdefaul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0"/>
            <a:ext cx="4333820" cy="2437774"/>
          </a:xfrm>
          <a:prstGeom prst="rect">
            <a:avLst/>
          </a:prstGeom>
          <a:noFill/>
        </p:spPr>
      </p:pic>
      <p:pic>
        <p:nvPicPr>
          <p:cNvPr id="14342" name="Picture 6" descr="https://get.pxhere.com/photo/insect-dragonflies-and-damseflies-macro-photography-dragonfly-net-winged-insects-invertebrate-close-up-pest-tachinidae-eye-organism-photography-arthropod-damselfly-membrane-winged-insect-fly-blowflies-dolichopodidae-wildlife-16128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0"/>
            <a:ext cx="3642253" cy="2428937"/>
          </a:xfrm>
          <a:prstGeom prst="rect">
            <a:avLst/>
          </a:prstGeom>
          <a:noFill/>
        </p:spPr>
      </p:pic>
      <p:pic>
        <p:nvPicPr>
          <p:cNvPr id="8" name="Picture 6" descr="https://speleoatlas.ru/upload/medialibrary/66a/fig23_bi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2571744"/>
            <a:ext cx="3917134" cy="2857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9"/>
            <a:ext cx="8229600" cy="1571636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Усики, или антенны (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antennae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), представлены одной парой членистых образований, расположенных по бокам лба между или впереди глаз в усиковых ямках. Они служат органами осязания и обоняния. Усик состоит из утолщенного основного членика (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scapus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), ножки (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pedicellus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 и жгутика (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flagellum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). Строение усиков разнообразно у отдельных видов и групп, и этот признак используется при определении (диагностике) насекомых.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6" name="Picture 4" descr="https://img5.goodfon.ru/wallpaper/original/f/c3/zhuk-maiskii-maiskii-zhuk-makro-fon-nasekomoe.jpg"/>
          <p:cNvPicPr>
            <a:picLocks noChangeAspect="1" noChangeArrowheads="1"/>
          </p:cNvPicPr>
          <p:nvPr/>
        </p:nvPicPr>
        <p:blipFill>
          <a:blip r:embed="rId2"/>
          <a:srcRect l="30798" t="13072" r="20167" b="42320"/>
          <a:stretch>
            <a:fillRect/>
          </a:stretch>
        </p:blipFill>
        <p:spPr bwMode="auto">
          <a:xfrm>
            <a:off x="0" y="2071677"/>
            <a:ext cx="9144000" cy="46791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1801</Words>
  <PresentationFormat>Экран (4:3)</PresentationFormat>
  <Paragraphs>34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Морфология насекомых</vt:lpstr>
      <vt:lpstr>Крупные ароморфозы насекомых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Морфология насекомых</dc:title>
  <dc:creator>Максим</dc:creator>
  <cp:lastModifiedBy>Максим</cp:lastModifiedBy>
  <cp:revision>26</cp:revision>
  <dcterms:created xsi:type="dcterms:W3CDTF">2020-12-10T07:53:19Z</dcterms:created>
  <dcterms:modified xsi:type="dcterms:W3CDTF">2020-12-10T11:55:16Z</dcterms:modified>
</cp:coreProperties>
</file>