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3" r:id="rId10"/>
    <p:sldId id="264" r:id="rId11"/>
    <p:sldId id="268" r:id="rId12"/>
    <p:sldId id="265" r:id="rId13"/>
    <p:sldId id="267"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snapToGrid="0">
      <p:cViewPr varScale="1">
        <p:scale>
          <a:sx n="73" d="100"/>
          <a:sy n="73" d="100"/>
        </p:scale>
        <p:origin x="6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C37BA5D-D1F1-45B6-A968-1EEFC31120C2}" type="datetimeFigureOut">
              <a:rPr lang="ru-RU" smtClean="0"/>
              <a:t>12.02.2017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4C113F-004F-4817-B93D-6B13428F2FE9}" type="slidenum">
              <a:rPr lang="ru-RU" smtClean="0"/>
              <a:t>‹#›</a:t>
            </a:fld>
            <a:endParaRPr lang="ru-RU"/>
          </a:p>
        </p:txBody>
      </p:sp>
    </p:spTree>
    <p:extLst>
      <p:ext uri="{BB962C8B-B14F-4D97-AF65-F5344CB8AC3E}">
        <p14:creationId xmlns:p14="http://schemas.microsoft.com/office/powerpoint/2010/main" val="1419511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37BA5D-D1F1-45B6-A968-1EEFC31120C2}" type="datetimeFigureOut">
              <a:rPr lang="ru-RU" smtClean="0"/>
              <a:t>12.02.2017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4C113F-004F-4817-B93D-6B13428F2FE9}" type="slidenum">
              <a:rPr lang="ru-RU" smtClean="0"/>
              <a:t>‹#›</a:t>
            </a:fld>
            <a:endParaRPr lang="ru-RU"/>
          </a:p>
        </p:txBody>
      </p:sp>
    </p:spTree>
    <p:extLst>
      <p:ext uri="{BB962C8B-B14F-4D97-AF65-F5344CB8AC3E}">
        <p14:creationId xmlns:p14="http://schemas.microsoft.com/office/powerpoint/2010/main" val="3437040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37BA5D-D1F1-45B6-A968-1EEFC31120C2}" type="datetimeFigureOut">
              <a:rPr lang="ru-RU" smtClean="0"/>
              <a:t>12.02.2017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4C113F-004F-4817-B93D-6B13428F2FE9}" type="slidenum">
              <a:rPr lang="ru-RU" smtClean="0"/>
              <a:t>‹#›</a:t>
            </a:fld>
            <a:endParaRPr lang="ru-RU"/>
          </a:p>
        </p:txBody>
      </p:sp>
    </p:spTree>
    <p:extLst>
      <p:ext uri="{BB962C8B-B14F-4D97-AF65-F5344CB8AC3E}">
        <p14:creationId xmlns:p14="http://schemas.microsoft.com/office/powerpoint/2010/main" val="143368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37BA5D-D1F1-45B6-A968-1EEFC31120C2}" type="datetimeFigureOut">
              <a:rPr lang="ru-RU" smtClean="0"/>
              <a:t>12.02.2017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4C113F-004F-4817-B93D-6B13428F2FE9}" type="slidenum">
              <a:rPr lang="ru-RU" smtClean="0"/>
              <a:t>‹#›</a:t>
            </a:fld>
            <a:endParaRPr lang="ru-RU"/>
          </a:p>
        </p:txBody>
      </p:sp>
    </p:spTree>
    <p:extLst>
      <p:ext uri="{BB962C8B-B14F-4D97-AF65-F5344CB8AC3E}">
        <p14:creationId xmlns:p14="http://schemas.microsoft.com/office/powerpoint/2010/main" val="4080893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C37BA5D-D1F1-45B6-A968-1EEFC31120C2}" type="datetimeFigureOut">
              <a:rPr lang="ru-RU" smtClean="0"/>
              <a:t>12.02.2017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4C113F-004F-4817-B93D-6B13428F2FE9}" type="slidenum">
              <a:rPr lang="ru-RU" smtClean="0"/>
              <a:t>‹#›</a:t>
            </a:fld>
            <a:endParaRPr lang="ru-RU"/>
          </a:p>
        </p:txBody>
      </p:sp>
    </p:spTree>
    <p:extLst>
      <p:ext uri="{BB962C8B-B14F-4D97-AF65-F5344CB8AC3E}">
        <p14:creationId xmlns:p14="http://schemas.microsoft.com/office/powerpoint/2010/main" val="152445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C37BA5D-D1F1-45B6-A968-1EEFC31120C2}" type="datetimeFigureOut">
              <a:rPr lang="ru-RU" smtClean="0"/>
              <a:t>12.02.2017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4C113F-004F-4817-B93D-6B13428F2FE9}" type="slidenum">
              <a:rPr lang="ru-RU" smtClean="0"/>
              <a:t>‹#›</a:t>
            </a:fld>
            <a:endParaRPr lang="ru-RU"/>
          </a:p>
        </p:txBody>
      </p:sp>
    </p:spTree>
    <p:extLst>
      <p:ext uri="{BB962C8B-B14F-4D97-AF65-F5344CB8AC3E}">
        <p14:creationId xmlns:p14="http://schemas.microsoft.com/office/powerpoint/2010/main" val="1430372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C37BA5D-D1F1-45B6-A968-1EEFC31120C2}" type="datetimeFigureOut">
              <a:rPr lang="ru-RU" smtClean="0"/>
              <a:t>12.02.2017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74C113F-004F-4817-B93D-6B13428F2FE9}" type="slidenum">
              <a:rPr lang="ru-RU" smtClean="0"/>
              <a:t>‹#›</a:t>
            </a:fld>
            <a:endParaRPr lang="ru-RU"/>
          </a:p>
        </p:txBody>
      </p:sp>
    </p:spTree>
    <p:extLst>
      <p:ext uri="{BB962C8B-B14F-4D97-AF65-F5344CB8AC3E}">
        <p14:creationId xmlns:p14="http://schemas.microsoft.com/office/powerpoint/2010/main" val="2694590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C37BA5D-D1F1-45B6-A968-1EEFC31120C2}" type="datetimeFigureOut">
              <a:rPr lang="ru-RU" smtClean="0"/>
              <a:t>12.02.2017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74C113F-004F-4817-B93D-6B13428F2FE9}" type="slidenum">
              <a:rPr lang="ru-RU" smtClean="0"/>
              <a:t>‹#›</a:t>
            </a:fld>
            <a:endParaRPr lang="ru-RU"/>
          </a:p>
        </p:txBody>
      </p:sp>
    </p:spTree>
    <p:extLst>
      <p:ext uri="{BB962C8B-B14F-4D97-AF65-F5344CB8AC3E}">
        <p14:creationId xmlns:p14="http://schemas.microsoft.com/office/powerpoint/2010/main" val="3133981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C37BA5D-D1F1-45B6-A968-1EEFC31120C2}" type="datetimeFigureOut">
              <a:rPr lang="ru-RU" smtClean="0"/>
              <a:t>12.02.2017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74C113F-004F-4817-B93D-6B13428F2FE9}" type="slidenum">
              <a:rPr lang="ru-RU" smtClean="0"/>
              <a:t>‹#›</a:t>
            </a:fld>
            <a:endParaRPr lang="ru-RU"/>
          </a:p>
        </p:txBody>
      </p:sp>
    </p:spTree>
    <p:extLst>
      <p:ext uri="{BB962C8B-B14F-4D97-AF65-F5344CB8AC3E}">
        <p14:creationId xmlns:p14="http://schemas.microsoft.com/office/powerpoint/2010/main" val="195873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C37BA5D-D1F1-45B6-A968-1EEFC31120C2}" type="datetimeFigureOut">
              <a:rPr lang="ru-RU" smtClean="0"/>
              <a:t>12.02.2017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4C113F-004F-4817-B93D-6B13428F2FE9}" type="slidenum">
              <a:rPr lang="ru-RU" smtClean="0"/>
              <a:t>‹#›</a:t>
            </a:fld>
            <a:endParaRPr lang="ru-RU"/>
          </a:p>
        </p:txBody>
      </p:sp>
    </p:spTree>
    <p:extLst>
      <p:ext uri="{BB962C8B-B14F-4D97-AF65-F5344CB8AC3E}">
        <p14:creationId xmlns:p14="http://schemas.microsoft.com/office/powerpoint/2010/main" val="3903858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C37BA5D-D1F1-45B6-A968-1EEFC31120C2}" type="datetimeFigureOut">
              <a:rPr lang="ru-RU" smtClean="0"/>
              <a:t>12.02.2017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4C113F-004F-4817-B93D-6B13428F2FE9}" type="slidenum">
              <a:rPr lang="ru-RU" smtClean="0"/>
              <a:t>‹#›</a:t>
            </a:fld>
            <a:endParaRPr lang="ru-RU"/>
          </a:p>
        </p:txBody>
      </p:sp>
    </p:spTree>
    <p:extLst>
      <p:ext uri="{BB962C8B-B14F-4D97-AF65-F5344CB8AC3E}">
        <p14:creationId xmlns:p14="http://schemas.microsoft.com/office/powerpoint/2010/main" val="943629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7BA5D-D1F1-45B6-A968-1EEFC31120C2}" type="datetimeFigureOut">
              <a:rPr lang="ru-RU" smtClean="0"/>
              <a:t>12.02.2017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C113F-004F-4817-B93D-6B13428F2FE9}" type="slidenum">
              <a:rPr lang="ru-RU" smtClean="0"/>
              <a:t>‹#›</a:t>
            </a:fld>
            <a:endParaRPr lang="ru-RU"/>
          </a:p>
        </p:txBody>
      </p:sp>
    </p:spTree>
    <p:extLst>
      <p:ext uri="{BB962C8B-B14F-4D97-AF65-F5344CB8AC3E}">
        <p14:creationId xmlns:p14="http://schemas.microsoft.com/office/powerpoint/2010/main" val="2916190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43692"/>
            <a:ext cx="9144000" cy="875212"/>
          </a:xfrm>
        </p:spPr>
        <p:txBody>
          <a:bodyPr>
            <a:normAutofit/>
          </a:bodyPr>
          <a:lstStyle/>
          <a:p>
            <a:r>
              <a:rPr lang="ru-RU" sz="4400" dirty="0" smtClean="0"/>
              <a:t>Средний мозг</a:t>
            </a:r>
            <a:endParaRPr lang="ru-RU" sz="4400" dirty="0"/>
          </a:p>
        </p:txBody>
      </p:sp>
      <p:sp>
        <p:nvSpPr>
          <p:cNvPr id="3" name="Подзаголовок 2"/>
          <p:cNvSpPr>
            <a:spLocks noGrp="1"/>
          </p:cNvSpPr>
          <p:nvPr>
            <p:ph type="subTitle" idx="1"/>
          </p:nvPr>
        </p:nvSpPr>
        <p:spPr>
          <a:xfrm>
            <a:off x="836023" y="1018904"/>
            <a:ext cx="5826033" cy="5368833"/>
          </a:xfrm>
        </p:spPr>
        <p:txBody>
          <a:bodyPr>
            <a:normAutofit/>
          </a:bodyPr>
          <a:lstStyle/>
          <a:p>
            <a:pPr algn="l"/>
            <a:r>
              <a:rPr lang="ru-RU" sz="2800" b="1" dirty="0" err="1" smtClean="0">
                <a:latin typeface="Times New Roman" panose="02020603050405020304" pitchFamily="18" charset="0"/>
                <a:cs typeface="Times New Roman" panose="02020603050405020304" pitchFamily="18" charset="0"/>
              </a:rPr>
              <a:t>Сре́дний</a:t>
            </a:r>
            <a:r>
              <a:rPr lang="ru-RU" sz="2800" b="1" dirty="0">
                <a:latin typeface="Times New Roman" panose="02020603050405020304" pitchFamily="18" charset="0"/>
                <a:cs typeface="Times New Roman" panose="02020603050405020304" pitchFamily="18" charset="0"/>
              </a:rPr>
              <a:t> мозг</a:t>
            </a:r>
            <a:r>
              <a:rPr lang="ru-RU" dirty="0">
                <a:latin typeface="Times New Roman" panose="02020603050405020304" pitchFamily="18" charset="0"/>
                <a:cs typeface="Times New Roman" panose="02020603050405020304" pitchFamily="18" charset="0"/>
              </a:rPr>
              <a:t> (лат. </a:t>
            </a:r>
            <a:r>
              <a:rPr lang="ru-RU" dirty="0" err="1">
                <a:latin typeface="Times New Roman" panose="02020603050405020304" pitchFamily="18" charset="0"/>
                <a:cs typeface="Times New Roman" panose="02020603050405020304" pitchFamily="18" charset="0"/>
              </a:rPr>
              <a:t>Mesencephalon</a:t>
            </a:r>
            <a:r>
              <a:rPr lang="ru-RU" dirty="0">
                <a:latin typeface="Times New Roman" panose="02020603050405020304" pitchFamily="18" charset="0"/>
                <a:cs typeface="Times New Roman" panose="02020603050405020304" pitchFamily="18" charset="0"/>
              </a:rPr>
              <a:t>) </a:t>
            </a:r>
            <a:r>
              <a:rPr lang="ru-RU" dirty="0" smtClean="0">
                <a:solidFill>
                  <a:schemeClr val="tx2">
                    <a:lumMod val="50000"/>
                  </a:schemeClr>
                </a:solidFill>
              </a:rPr>
              <a:t>- </a:t>
            </a:r>
            <a:r>
              <a:rPr lang="ru-RU" dirty="0">
                <a:solidFill>
                  <a:schemeClr val="tx2">
                    <a:lumMod val="50000"/>
                  </a:schemeClr>
                </a:solidFill>
              </a:rPr>
              <a:t>это отдел головного мозга (ствола головного мозга), расположенный между промежуточным мозгом(спереди), и задним мозгом (</a:t>
            </a:r>
            <a:r>
              <a:rPr lang="ru-RU" dirty="0" err="1">
                <a:solidFill>
                  <a:schemeClr val="tx2">
                    <a:lumMod val="50000"/>
                  </a:schemeClr>
                </a:solidFill>
              </a:rPr>
              <a:t>варолиевым</a:t>
            </a:r>
            <a:r>
              <a:rPr lang="ru-RU" dirty="0">
                <a:solidFill>
                  <a:schemeClr val="tx2">
                    <a:lumMod val="50000"/>
                  </a:schemeClr>
                </a:solidFill>
              </a:rPr>
              <a:t> мостом и мозжечком). Происходит из среднего (третьего) мозгового пузыря. Он располагается на основании черепа, в середине средней черепной ямки. Сзади средний мозг прикрыт задней частью мозолистого тела и затылочными долями полушарий мозга.</a:t>
            </a:r>
          </a:p>
          <a:p>
            <a:endParaRPr lang="ru-RU" dirty="0">
              <a:latin typeface="Times New Roman" panose="02020603050405020304" pitchFamily="18" charset="0"/>
              <a:cs typeface="Times New Roman" panose="02020603050405020304" pitchFamily="18" charset="0"/>
            </a:endParaRPr>
          </a:p>
        </p:txBody>
      </p:sp>
      <p:pic>
        <p:nvPicPr>
          <p:cNvPr id="5" name="Рисунок 4" descr="Midbrain_in_the_brain.png"/>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6499"/>
                    </a14:imgEffect>
                    <a14:imgEffect>
                      <a14:saturation sat="285000"/>
                    </a14:imgEffect>
                  </a14:imgLayer>
                </a14:imgProps>
              </a:ext>
            </a:extLst>
          </a:blip>
          <a:stretch>
            <a:fillRect/>
          </a:stretch>
        </p:blipFill>
        <p:spPr>
          <a:xfrm>
            <a:off x="6466104" y="1136469"/>
            <a:ext cx="4845723" cy="3892731"/>
          </a:xfrm>
          <a:prstGeom prst="rect">
            <a:avLst/>
          </a:prstGeom>
          <a:ln>
            <a:noFill/>
          </a:ln>
          <a:effectLst>
            <a:softEdge rad="112500"/>
          </a:effectLst>
        </p:spPr>
      </p:pic>
    </p:spTree>
    <p:extLst>
      <p:ext uri="{BB962C8B-B14F-4D97-AF65-F5344CB8AC3E}">
        <p14:creationId xmlns:p14="http://schemas.microsoft.com/office/powerpoint/2010/main" val="263285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760202"/>
          </a:xfrm>
        </p:spPr>
        <p:txBody>
          <a:bodyPr>
            <a:normAutofit/>
          </a:bodyPr>
          <a:lstStyle/>
          <a:p>
            <a:r>
              <a:rPr lang="ru-RU" sz="3600" dirty="0" smtClean="0">
                <a:latin typeface="Times New Roman" panose="02020603050405020304" pitchFamily="18" charset="0"/>
                <a:cs typeface="Times New Roman" panose="02020603050405020304" pitchFamily="18" charset="0"/>
              </a:rPr>
              <a:t>             Функции промежуточного мозга</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378823" y="966651"/>
            <a:ext cx="5640977" cy="5760720"/>
          </a:xfrm>
        </p:spPr>
        <p:txBody>
          <a:bodyPr>
            <a:normAutofit fontScale="77500" lnSpcReduction="20000"/>
          </a:bodyPr>
          <a:lstStyle/>
          <a:p>
            <a:pPr algn="ctr" fontAlgn="auto">
              <a:spcBef>
                <a:spcPts val="0"/>
              </a:spcBef>
              <a:spcAft>
                <a:spcPts val="0"/>
              </a:spcAft>
              <a:buNone/>
              <a:defRPr/>
            </a:pPr>
            <a:r>
              <a:rPr lang="ru-RU" b="1" dirty="0">
                <a:solidFill>
                  <a:schemeClr val="tx2">
                    <a:lumMod val="75000"/>
                  </a:schemeClr>
                </a:solidFill>
              </a:rPr>
              <a:t>Функции таламуса:</a:t>
            </a:r>
          </a:p>
          <a:p>
            <a:pPr>
              <a:spcBef>
                <a:spcPts val="0"/>
              </a:spcBef>
              <a:buFont typeface="Wingdings" pitchFamily="2" charset="2"/>
              <a:buChar char="§"/>
              <a:defRPr/>
            </a:pPr>
            <a:r>
              <a:rPr lang="ru-RU" dirty="0">
                <a:solidFill>
                  <a:schemeClr val="tx2">
                    <a:lumMod val="75000"/>
                  </a:schemeClr>
                </a:solidFill>
              </a:rPr>
              <a:t>Сбор и оценка всей поступающей информации от органов чувств.</a:t>
            </a:r>
          </a:p>
          <a:p>
            <a:pPr>
              <a:spcBef>
                <a:spcPts val="0"/>
              </a:spcBef>
              <a:buFont typeface="Wingdings" pitchFamily="2" charset="2"/>
              <a:buChar char="§"/>
              <a:defRPr/>
            </a:pPr>
            <a:r>
              <a:rPr lang="ru-RU" dirty="0">
                <a:solidFill>
                  <a:schemeClr val="tx2">
                    <a:lumMod val="75000"/>
                  </a:schemeClr>
                </a:solidFill>
              </a:rPr>
              <a:t>Выделение и передача в кору мозга наиболее важной информации.</a:t>
            </a:r>
          </a:p>
          <a:p>
            <a:pPr>
              <a:spcBef>
                <a:spcPts val="0"/>
              </a:spcBef>
              <a:buFont typeface="Wingdings" pitchFamily="2" charset="2"/>
              <a:buChar char="§"/>
              <a:defRPr/>
            </a:pPr>
            <a:r>
              <a:rPr lang="ru-RU" dirty="0">
                <a:solidFill>
                  <a:schemeClr val="tx2">
                    <a:lumMod val="75000"/>
                  </a:schemeClr>
                </a:solidFill>
              </a:rPr>
              <a:t>Регуляция эмоционального поведения</a:t>
            </a:r>
          </a:p>
          <a:p>
            <a:pPr algn="ctr" fontAlgn="auto">
              <a:spcBef>
                <a:spcPts val="0"/>
              </a:spcBef>
              <a:spcAft>
                <a:spcPts val="0"/>
              </a:spcAft>
              <a:buNone/>
              <a:defRPr/>
            </a:pPr>
            <a:endParaRPr lang="ru-RU" b="1" dirty="0">
              <a:solidFill>
                <a:schemeClr val="tx2">
                  <a:lumMod val="75000"/>
                </a:schemeClr>
              </a:solidFill>
            </a:endParaRPr>
          </a:p>
          <a:p>
            <a:pPr algn="ctr" fontAlgn="auto">
              <a:spcBef>
                <a:spcPts val="0"/>
              </a:spcBef>
              <a:spcAft>
                <a:spcPts val="0"/>
              </a:spcAft>
              <a:buNone/>
              <a:defRPr/>
            </a:pPr>
            <a:endParaRPr lang="ru-RU" b="1" dirty="0">
              <a:solidFill>
                <a:schemeClr val="tx2">
                  <a:lumMod val="75000"/>
                </a:schemeClr>
              </a:solidFill>
            </a:endParaRPr>
          </a:p>
          <a:p>
            <a:pPr algn="ctr" fontAlgn="auto">
              <a:spcBef>
                <a:spcPts val="0"/>
              </a:spcBef>
              <a:spcAft>
                <a:spcPts val="0"/>
              </a:spcAft>
              <a:buNone/>
              <a:defRPr/>
            </a:pPr>
            <a:r>
              <a:rPr lang="ru-RU" b="1" dirty="0">
                <a:solidFill>
                  <a:schemeClr val="tx2">
                    <a:lumMod val="75000"/>
                  </a:schemeClr>
                </a:solidFill>
              </a:rPr>
              <a:t>Функции  гипоталамуса:</a:t>
            </a:r>
          </a:p>
          <a:p>
            <a:pPr marL="285750" indent="-285750" fontAlgn="auto">
              <a:spcBef>
                <a:spcPts val="0"/>
              </a:spcBef>
              <a:spcAft>
                <a:spcPts val="0"/>
              </a:spcAft>
              <a:buFont typeface="Wingdings" pitchFamily="2" charset="2"/>
              <a:buChar char="ü"/>
              <a:defRPr/>
            </a:pPr>
            <a:r>
              <a:rPr lang="ru-RU" dirty="0">
                <a:solidFill>
                  <a:schemeClr val="tx2">
                    <a:lumMod val="75000"/>
                  </a:schemeClr>
                </a:solidFill>
              </a:rPr>
              <a:t>Обеспечение постоянства внутренней среды  и обменных процессов организма.</a:t>
            </a:r>
          </a:p>
          <a:p>
            <a:pPr marL="285750" indent="-285750" fontAlgn="auto">
              <a:spcBef>
                <a:spcPts val="0"/>
              </a:spcBef>
              <a:spcAft>
                <a:spcPts val="0"/>
              </a:spcAft>
              <a:buFont typeface="Wingdings" pitchFamily="2" charset="2"/>
              <a:buChar char="ü"/>
              <a:defRPr/>
            </a:pPr>
            <a:r>
              <a:rPr lang="ru-RU" dirty="0">
                <a:solidFill>
                  <a:schemeClr val="tx2">
                    <a:lumMod val="75000"/>
                  </a:schemeClr>
                </a:solidFill>
              </a:rPr>
              <a:t>Регуляция мотивированного поведения и защитные реакции (жажда, голод, насыщение, страх, ярость, удовольствие и неудовольствие)</a:t>
            </a:r>
          </a:p>
          <a:p>
            <a:pPr marL="285750" indent="-285750" fontAlgn="auto">
              <a:spcBef>
                <a:spcPts val="0"/>
              </a:spcBef>
              <a:spcAft>
                <a:spcPts val="0"/>
              </a:spcAft>
              <a:buFont typeface="Wingdings" pitchFamily="2" charset="2"/>
              <a:buChar char="ü"/>
              <a:defRPr/>
            </a:pPr>
            <a:r>
              <a:rPr lang="ru-RU" dirty="0">
                <a:solidFill>
                  <a:schemeClr val="tx2">
                    <a:lumMod val="75000"/>
                  </a:schemeClr>
                </a:solidFill>
              </a:rPr>
              <a:t>Участие в смене сна и бодрствования</a:t>
            </a:r>
          </a:p>
          <a:p>
            <a:pPr algn="ctr" fontAlgn="auto">
              <a:spcBef>
                <a:spcPts val="0"/>
              </a:spcBef>
              <a:spcAft>
                <a:spcPts val="0"/>
              </a:spcAft>
              <a:buNone/>
              <a:defRPr/>
            </a:pPr>
            <a:endParaRPr lang="ru-RU" b="1" dirty="0">
              <a:solidFill>
                <a:schemeClr val="tx2">
                  <a:lumMod val="75000"/>
                </a:schemeClr>
              </a:solidFill>
            </a:endParaRPr>
          </a:p>
          <a:p>
            <a:pPr algn="ctr" fontAlgn="auto">
              <a:spcBef>
                <a:spcPts val="0"/>
              </a:spcBef>
              <a:spcAft>
                <a:spcPts val="0"/>
              </a:spcAft>
              <a:buNone/>
              <a:defRPr/>
            </a:pPr>
            <a:endParaRPr lang="ru-RU" b="1" dirty="0">
              <a:solidFill>
                <a:schemeClr val="tx2">
                  <a:lumMod val="75000"/>
                </a:schemeClr>
              </a:solidFill>
            </a:endParaRPr>
          </a:p>
          <a:p>
            <a:pPr algn="ctr" fontAlgn="auto">
              <a:spcBef>
                <a:spcPts val="0"/>
              </a:spcBef>
              <a:spcAft>
                <a:spcPts val="0"/>
              </a:spcAft>
              <a:buNone/>
              <a:defRPr/>
            </a:pPr>
            <a:r>
              <a:rPr lang="ru-RU" b="1" dirty="0">
                <a:solidFill>
                  <a:schemeClr val="tx2">
                    <a:lumMod val="50000"/>
                  </a:schemeClr>
                </a:solidFill>
              </a:rPr>
              <a:t>Основные функции эпифиза в организме:</a:t>
            </a:r>
          </a:p>
          <a:p>
            <a:pPr marL="285750" indent="-285750" fontAlgn="auto">
              <a:spcBef>
                <a:spcPts val="0"/>
              </a:spcBef>
              <a:spcAft>
                <a:spcPts val="0"/>
              </a:spcAft>
              <a:buFont typeface="Wingdings" pitchFamily="2" charset="2"/>
              <a:buChar char="§"/>
              <a:defRPr/>
            </a:pPr>
            <a:r>
              <a:rPr lang="ru-RU" dirty="0">
                <a:solidFill>
                  <a:schemeClr val="tx2">
                    <a:lumMod val="50000"/>
                  </a:schemeClr>
                </a:solidFill>
              </a:rPr>
              <a:t> Регуляция сезонных ритмов организма </a:t>
            </a:r>
          </a:p>
          <a:p>
            <a:pPr marL="285750" indent="-285750" fontAlgn="auto">
              <a:spcBef>
                <a:spcPts val="0"/>
              </a:spcBef>
              <a:spcAft>
                <a:spcPts val="0"/>
              </a:spcAft>
              <a:buFont typeface="Wingdings" pitchFamily="2" charset="2"/>
              <a:buChar char="§"/>
              <a:defRPr/>
            </a:pPr>
            <a:r>
              <a:rPr lang="ru-RU" dirty="0">
                <a:solidFill>
                  <a:schemeClr val="tx2">
                    <a:lumMod val="50000"/>
                  </a:schemeClr>
                </a:solidFill>
              </a:rPr>
              <a:t> Регуляция репродуктивной функции </a:t>
            </a:r>
          </a:p>
          <a:p>
            <a:pPr marL="285750" indent="-285750" fontAlgn="auto">
              <a:spcBef>
                <a:spcPts val="0"/>
              </a:spcBef>
              <a:spcAft>
                <a:spcPts val="0"/>
              </a:spcAft>
              <a:buFont typeface="Wingdings" pitchFamily="2" charset="2"/>
              <a:buChar char="§"/>
              <a:defRPr/>
            </a:pPr>
            <a:r>
              <a:rPr lang="ru-RU" dirty="0">
                <a:solidFill>
                  <a:schemeClr val="tx2">
                    <a:lumMod val="50000"/>
                  </a:schemeClr>
                </a:solidFill>
              </a:rPr>
              <a:t> Антиоксидантная защита организма </a:t>
            </a:r>
          </a:p>
          <a:p>
            <a:pPr marL="285750" indent="-285750" fontAlgn="auto">
              <a:spcBef>
                <a:spcPts val="0"/>
              </a:spcBef>
              <a:spcAft>
                <a:spcPts val="0"/>
              </a:spcAft>
              <a:buFont typeface="Wingdings" pitchFamily="2" charset="2"/>
              <a:buChar char="§"/>
              <a:defRPr/>
            </a:pPr>
            <a:r>
              <a:rPr lang="ru-RU" dirty="0">
                <a:solidFill>
                  <a:schemeClr val="tx2">
                    <a:lumMod val="50000"/>
                  </a:schemeClr>
                </a:solidFill>
              </a:rPr>
              <a:t>Противоопухолевая защита </a:t>
            </a:r>
          </a:p>
          <a:p>
            <a:pPr marL="285750" indent="-285750" fontAlgn="auto">
              <a:spcBef>
                <a:spcPts val="0"/>
              </a:spcBef>
              <a:spcAft>
                <a:spcPts val="0"/>
              </a:spcAft>
              <a:buFont typeface="Wingdings" pitchFamily="2" charset="2"/>
              <a:buChar char="§"/>
              <a:defRPr/>
            </a:pPr>
            <a:r>
              <a:rPr lang="ru-RU" dirty="0">
                <a:solidFill>
                  <a:schemeClr val="tx2">
                    <a:lumMod val="50000"/>
                  </a:schemeClr>
                </a:solidFill>
              </a:rPr>
              <a:t>«Солнечные часы старения</a:t>
            </a:r>
            <a:r>
              <a:rPr lang="ru-RU" dirty="0">
                <a:solidFill>
                  <a:schemeClr val="tx2">
                    <a:lumMod val="75000"/>
                  </a:schemeClr>
                </a:solidFill>
              </a:rPr>
              <a:t>»</a:t>
            </a:r>
          </a:p>
          <a:p>
            <a:endParaRPr lang="ru-RU" dirty="0"/>
          </a:p>
        </p:txBody>
      </p:sp>
      <p:pic>
        <p:nvPicPr>
          <p:cNvPr id="7" name="Содержимое 7" descr="39.jpg"/>
          <p:cNvPicPr>
            <a:picLocks noChangeAspect="1"/>
          </p:cNvPicPr>
          <p:nvPr/>
        </p:nvPicPr>
        <p:blipFill>
          <a:blip r:embed="rId2" cstate="print"/>
          <a:stretch>
            <a:fillRect/>
          </a:stretch>
        </p:blipFill>
        <p:spPr>
          <a:xfrm>
            <a:off x="9002898" y="2155739"/>
            <a:ext cx="2952328" cy="2160240"/>
          </a:xfrm>
          <a:prstGeom prst="rect">
            <a:avLst/>
          </a:prstGeom>
        </p:spPr>
      </p:pic>
      <p:pic>
        <p:nvPicPr>
          <p:cNvPr id="8" name="Picture 7"/>
          <p:cNvPicPr>
            <a:picLocks noChangeAspect="1" noChangeArrowheads="1"/>
          </p:cNvPicPr>
          <p:nvPr/>
        </p:nvPicPr>
        <p:blipFill>
          <a:blip r:embed="rId3" cstate="print"/>
          <a:srcRect/>
          <a:stretch>
            <a:fillRect/>
          </a:stretch>
        </p:blipFill>
        <p:spPr bwMode="auto">
          <a:xfrm>
            <a:off x="5560422" y="760203"/>
            <a:ext cx="3059832" cy="1872208"/>
          </a:xfrm>
          <a:prstGeom prst="roundRect">
            <a:avLst>
              <a:gd name="adj" fmla="val 8594"/>
            </a:avLst>
          </a:prstGeom>
          <a:solidFill>
            <a:srgbClr val="FFFFFF">
              <a:shade val="85000"/>
            </a:srgbClr>
          </a:solidFill>
          <a:ln w="25400" cap="flat" cmpd="sng" algn="ctr">
            <a:noFill/>
            <a:prstDash val="solid"/>
          </a:ln>
          <a:effectLst>
            <a:reflection blurRad="12700" stA="38000" endPos="28000" dist="5000" dir="5400000" sy="-100000" algn="bl" rotWithShape="0"/>
          </a:effectLst>
        </p:spPr>
        <p:style>
          <a:lnRef idx="2">
            <a:schemeClr val="accent1"/>
          </a:lnRef>
          <a:fillRef idx="1">
            <a:schemeClr val="lt1"/>
          </a:fillRef>
          <a:effectRef idx="0">
            <a:schemeClr val="accent1"/>
          </a:effectRef>
          <a:fontRef idx="minor">
            <a:schemeClr val="dk1"/>
          </a:fontRef>
        </p:style>
      </p:pic>
      <p:pic>
        <p:nvPicPr>
          <p:cNvPr id="10" name="Содержимое 10" descr="47.jpg"/>
          <p:cNvPicPr>
            <a:picLocks noChangeAspect="1"/>
          </p:cNvPicPr>
          <p:nvPr/>
        </p:nvPicPr>
        <p:blipFill>
          <a:blip r:embed="rId4" cstate="print"/>
          <a:stretch>
            <a:fillRect/>
          </a:stretch>
        </p:blipFill>
        <p:spPr>
          <a:xfrm>
            <a:off x="6389684" y="4645796"/>
            <a:ext cx="2952328" cy="2131437"/>
          </a:xfrm>
          <a:prstGeom prst="rect">
            <a:avLst/>
          </a:prstGeom>
        </p:spPr>
      </p:pic>
    </p:spTree>
    <p:extLst>
      <p:ext uri="{BB962C8B-B14F-4D97-AF65-F5344CB8AC3E}">
        <p14:creationId xmlns:p14="http://schemas.microsoft.com/office/powerpoint/2010/main" val="54929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80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2"/>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500"/>
                                        <p:tgtEl>
                                          <p:spTgt spid="8"/>
                                        </p:tgtEl>
                                      </p:cBhvr>
                                    </p:animEffect>
                                  </p:childTnLst>
                                </p:cTn>
                              </p:par>
                            </p:childTnLst>
                          </p:cTn>
                        </p:par>
                        <p:par>
                          <p:cTn id="17" fill="hold">
                            <p:stCondLst>
                              <p:cond delay="500"/>
                            </p:stCondLst>
                            <p:childTnLst>
                              <p:par>
                                <p:cTn id="18" presetID="29" presetClass="entr" presetSubtype="0" fill="hold" nodeType="afterEffect">
                                  <p:stCondLst>
                                    <p:cond delay="1400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ppt_x</p:attrName>
                                        </p:attrNameLst>
                                      </p:cBhvr>
                                      <p:tavLst>
                                        <p:tav tm="0">
                                          <p:val>
                                            <p:strVal val="#ppt_x-.2"/>
                                          </p:val>
                                        </p:tav>
                                        <p:tav tm="100000">
                                          <p:val>
                                            <p:strVal val="#ppt_x"/>
                                          </p:val>
                                        </p:tav>
                                      </p:tavLst>
                                    </p:anim>
                                    <p:anim calcmode="lin" valueType="num">
                                      <p:cBhvr>
                                        <p:cTn id="21"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967876"/>
          </a:xfrm>
        </p:spPr>
        <p:txBody>
          <a:bodyPr/>
          <a:lstStyle/>
          <a:p>
            <a:r>
              <a:rPr lang="ru-RU" dirty="0" smtClean="0">
                <a:latin typeface="Times New Roman" panose="02020603050405020304" pitchFamily="18" charset="0"/>
                <a:cs typeface="Times New Roman" panose="02020603050405020304" pitchFamily="18" charset="0"/>
              </a:rPr>
              <a:t>                          Строение</a:t>
            </a:r>
            <a:r>
              <a:rPr lang="ru-RU" dirty="0" smtClean="0"/>
              <a:t>   </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296" y="824591"/>
            <a:ext cx="8194873" cy="5785214"/>
          </a:xfrm>
          <a:prstGeom prst="rect">
            <a:avLst/>
          </a:prstGeom>
        </p:spPr>
      </p:pic>
    </p:spTree>
    <p:extLst>
      <p:ext uri="{BB962C8B-B14F-4D97-AF65-F5344CB8AC3E}">
        <p14:creationId xmlns:p14="http://schemas.microsoft.com/office/powerpoint/2010/main" val="470014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522514" y="627017"/>
            <a:ext cx="11181806" cy="5995852"/>
          </a:xfrm>
        </p:spPr>
        <p:txBody>
          <a:bodyPr>
            <a:normAutofit lnSpcReduction="10000"/>
          </a:bodyPr>
          <a:lstStyle/>
          <a:p>
            <a:pPr fontAlgn="base">
              <a:buNone/>
            </a:pPr>
            <a:r>
              <a:rPr lang="ru-RU" b="1" dirty="0">
                <a:latin typeface="Times New Roman" panose="02020603050405020304" pitchFamily="18" charset="0"/>
                <a:cs typeface="Times New Roman" panose="02020603050405020304" pitchFamily="18" charset="0"/>
              </a:rPr>
              <a:t>Основная задача </a:t>
            </a:r>
            <a:r>
              <a:rPr lang="ru-RU" dirty="0">
                <a:latin typeface="Times New Roman" panose="02020603050405020304" pitchFamily="18" charset="0"/>
                <a:cs typeface="Times New Roman" panose="02020603050405020304" pitchFamily="18" charset="0"/>
              </a:rPr>
              <a:t>промежуточного мозга регулировать двигательные рефлексы тела, координировать работу внутренних органов, а также осуществлять обмен веществ, поддерживать температура тела и тому подобное. </a:t>
            </a:r>
          </a:p>
          <a:p>
            <a:pPr fontAlgn="base">
              <a:buNone/>
            </a:pPr>
            <a:r>
              <a:rPr lang="ru-RU" dirty="0">
                <a:latin typeface="Times New Roman" panose="02020603050405020304" pitchFamily="18" charset="0"/>
                <a:cs typeface="Times New Roman" panose="02020603050405020304" pitchFamily="18" charset="0"/>
              </a:rPr>
              <a:t>Таким образом, можно сказать, что функции промежуточного мозга заключаются в следующем</a:t>
            </a:r>
            <a:r>
              <a:rPr lang="ru-RU" dirty="0" smtClean="0">
                <a:latin typeface="Times New Roman" panose="02020603050405020304" pitchFamily="18" charset="0"/>
                <a:cs typeface="Times New Roman" panose="02020603050405020304" pitchFamily="18" charset="0"/>
              </a:rPr>
              <a:t>:</a:t>
            </a:r>
          </a:p>
          <a:p>
            <a:pPr lvl="0"/>
            <a:endParaRPr lang="ru-RU" dirty="0" smtClean="0"/>
          </a:p>
          <a:p>
            <a:pPr lvl="1"/>
            <a:r>
              <a:rPr lang="ru-RU" dirty="0" smtClean="0">
                <a:solidFill>
                  <a:srgbClr val="FF0000"/>
                </a:solidFill>
              </a:rPr>
              <a:t>В осуществлении вегетативных функций</a:t>
            </a:r>
          </a:p>
          <a:p>
            <a:pPr lvl="0"/>
            <a:endParaRPr lang="ru-RU" dirty="0" smtClean="0">
              <a:solidFill>
                <a:srgbClr val="FF0000"/>
              </a:solidFill>
            </a:endParaRPr>
          </a:p>
          <a:p>
            <a:pPr lvl="1"/>
            <a:r>
              <a:rPr lang="ru-RU" dirty="0" smtClean="0">
                <a:solidFill>
                  <a:srgbClr val="FF0000"/>
                </a:solidFill>
              </a:rPr>
              <a:t>В передаче сенсорных процессов в мозговых анализаторах</a:t>
            </a:r>
          </a:p>
          <a:p>
            <a:pPr lvl="0"/>
            <a:endParaRPr lang="ru-RU" dirty="0" smtClean="0">
              <a:solidFill>
                <a:srgbClr val="FF0000"/>
              </a:solidFill>
            </a:endParaRPr>
          </a:p>
          <a:p>
            <a:pPr lvl="1"/>
            <a:r>
              <a:rPr lang="ru-RU" dirty="0" smtClean="0">
                <a:solidFill>
                  <a:srgbClr val="FF0000"/>
                </a:solidFill>
              </a:rPr>
              <a:t>В регуляции сна, поведения, памяти</a:t>
            </a:r>
          </a:p>
          <a:p>
            <a:pPr lvl="0"/>
            <a:endParaRPr lang="ru-RU" dirty="0" smtClean="0">
              <a:solidFill>
                <a:srgbClr val="FF0000"/>
              </a:solidFill>
            </a:endParaRPr>
          </a:p>
          <a:p>
            <a:pPr lvl="1"/>
            <a:r>
              <a:rPr lang="ru-RU" dirty="0" smtClean="0">
                <a:solidFill>
                  <a:srgbClr val="FF0000"/>
                </a:solidFill>
              </a:rPr>
              <a:t>В восприятии чувств боли</a:t>
            </a:r>
          </a:p>
          <a:p>
            <a:pPr fontAlgn="base">
              <a:buNone/>
            </a:pPr>
            <a:endParaRPr lang="ru-RU" dirty="0">
              <a:latin typeface="Times New Roman" panose="02020603050405020304" pitchFamily="18" charset="0"/>
              <a:cs typeface="Times New Roman" panose="02020603050405020304" pitchFamily="18" charset="0"/>
            </a:endParaRPr>
          </a:p>
          <a:p>
            <a:pPr>
              <a:buNone/>
            </a:pPr>
            <a:endParaRPr lang="ru-RU" dirty="0" smtClean="0"/>
          </a:p>
          <a:p>
            <a:pPr>
              <a:buNone/>
            </a:pPr>
            <a:endParaRPr lang="ru-RU" dirty="0" smtClean="0"/>
          </a:p>
          <a:p>
            <a:endParaRPr lang="ru-RU" dirty="0"/>
          </a:p>
        </p:txBody>
      </p:sp>
    </p:spTree>
    <p:extLst>
      <p:ext uri="{BB962C8B-B14F-4D97-AF65-F5344CB8AC3E}">
        <p14:creationId xmlns:p14="http://schemas.microsoft.com/office/powerpoint/2010/main" val="3998139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1201783" y="836023"/>
            <a:ext cx="8752114" cy="5068387"/>
          </a:xfrm>
        </p:spPr>
        <p:txBody>
          <a:bodyPr/>
          <a:lstStyle/>
          <a:p>
            <a:pPr marL="0" indent="0">
              <a:buNone/>
            </a:pPr>
            <a:r>
              <a:rPr lang="ru-RU" dirty="0"/>
              <a:t/>
            </a:r>
            <a:br>
              <a:rPr lang="ru-RU" dirty="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t>
            </a:r>
            <a:r>
              <a:rPr lang="ru-RU" sz="4800" dirty="0" smtClean="0">
                <a:latin typeface="Times New Roman" panose="02020603050405020304" pitchFamily="18" charset="0"/>
                <a:cs typeface="Times New Roman" panose="02020603050405020304" pitchFamily="18" charset="0"/>
              </a:rPr>
              <a:t>Спасибо за внимание!</a:t>
            </a: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8052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7725" y="139630"/>
            <a:ext cx="9305101" cy="6195856"/>
          </a:xfrm>
          <a:prstGeom prst="rect">
            <a:avLst/>
          </a:prstGeom>
        </p:spPr>
      </p:pic>
    </p:spTree>
    <p:extLst>
      <p:ext uri="{BB962C8B-B14F-4D97-AF65-F5344CB8AC3E}">
        <p14:creationId xmlns:p14="http://schemas.microsoft.com/office/powerpoint/2010/main" val="3060679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753497" y="404950"/>
            <a:ext cx="4781006" cy="4715690"/>
          </a:xfrm>
        </p:spPr>
        <p:txBody>
          <a:bodyPr>
            <a:normAutofit fontScale="90000"/>
          </a:bodyPr>
          <a:lstStyle/>
          <a:p>
            <a:r>
              <a:rPr lang="ru-RU" b="1" dirty="0" smtClean="0">
                <a:solidFill>
                  <a:srgbClr val="FF0000"/>
                </a:solidFill>
              </a:rPr>
              <a:t> </a:t>
            </a:r>
            <a:r>
              <a:rPr lang="ru-RU" sz="2000" b="1" dirty="0" smtClean="0">
                <a:solidFill>
                  <a:srgbClr val="FF0000"/>
                </a:solidFill>
                <a:latin typeface="Times New Roman" panose="02020603050405020304" pitchFamily="18" charset="0"/>
                <a:cs typeface="Times New Roman" panose="02020603050405020304" pitchFamily="18" charset="0"/>
              </a:rPr>
              <a:t>Обозначения</a:t>
            </a:r>
            <a:r>
              <a:rPr lang="ru-RU" sz="2000" dirty="0" smtClean="0">
                <a:solidFill>
                  <a:srgbClr val="FF0000"/>
                </a:solidFill>
                <a:latin typeface="Times New Roman" panose="02020603050405020304" pitchFamily="18" charset="0"/>
                <a:cs typeface="Times New Roman" panose="02020603050405020304" pitchFamily="18" charset="0"/>
              </a:rPr>
              <a:t>:</a:t>
            </a: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
            </a:r>
            <a:br>
              <a:rPr lang="ru-RU" sz="2000" dirty="0" smtClean="0">
                <a:solidFill>
                  <a:schemeClr val="accent1">
                    <a:lumMod val="50000"/>
                  </a:schemeClr>
                </a:solidFill>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1</a:t>
            </a:r>
            <a:r>
              <a:rPr lang="ru-RU" sz="2700" dirty="0" smtClean="0">
                <a:latin typeface="Times New Roman" panose="02020603050405020304" pitchFamily="18" charset="0"/>
                <a:cs typeface="Times New Roman" panose="02020603050405020304" pitchFamily="18" charset="0"/>
              </a:rPr>
              <a:t>. </a:t>
            </a:r>
            <a:r>
              <a:rPr lang="ru-RU" sz="2700" i="1" dirty="0" smtClean="0">
                <a:latin typeface="Times New Roman" panose="02020603050405020304" pitchFamily="18" charset="0"/>
                <a:cs typeface="Times New Roman" panose="02020603050405020304" pitchFamily="18" charset="0"/>
              </a:rPr>
              <a:t>Крыша среднего мозга</a:t>
            </a: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2. </a:t>
            </a:r>
            <a:r>
              <a:rPr lang="ru-RU" sz="2700" dirty="0" smtClean="0">
                <a:latin typeface="Times New Roman" panose="02020603050405020304" pitchFamily="18" charset="0"/>
                <a:cs typeface="Times New Roman" panose="02020603050405020304" pitchFamily="18" charset="0"/>
              </a:rPr>
              <a:t>Покрышка среднего мозга, </a:t>
            </a: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3. </a:t>
            </a:r>
            <a:r>
              <a:rPr lang="ru-RU" sz="2700" dirty="0" smtClean="0">
                <a:latin typeface="Times New Roman" panose="02020603050405020304" pitchFamily="18" charset="0"/>
                <a:cs typeface="Times New Roman" panose="02020603050405020304" pitchFamily="18" charset="0"/>
              </a:rPr>
              <a:t>Основание </a:t>
            </a:r>
            <a:r>
              <a:rPr lang="ru-RU" sz="2700" i="1" dirty="0" smtClean="0">
                <a:latin typeface="Times New Roman" panose="02020603050405020304" pitchFamily="18" charset="0"/>
                <a:cs typeface="Times New Roman" panose="02020603050405020304" pitchFamily="18" charset="0"/>
              </a:rPr>
              <a:t>ножки мозга</a:t>
            </a:r>
            <a:r>
              <a:rPr lang="ru-RU" sz="2700" dirty="0" smtClean="0">
                <a:latin typeface="Times New Roman" panose="02020603050405020304" pitchFamily="18" charset="0"/>
                <a:cs typeface="Times New Roman" panose="02020603050405020304" pitchFamily="18" charset="0"/>
              </a:rPr>
              <a:t>, </a:t>
            </a: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4. </a:t>
            </a:r>
            <a:r>
              <a:rPr lang="ru-RU" sz="2700" i="1" dirty="0" smtClean="0">
                <a:latin typeface="Times New Roman" panose="02020603050405020304" pitchFamily="18" charset="0"/>
                <a:cs typeface="Times New Roman" panose="02020603050405020304" pitchFamily="18" charset="0"/>
              </a:rPr>
              <a:t>Красное ядро</a:t>
            </a: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5. </a:t>
            </a:r>
            <a:r>
              <a:rPr lang="ru-RU" sz="2700" i="1" dirty="0" smtClean="0">
                <a:latin typeface="Times New Roman" panose="02020603050405020304" pitchFamily="18" charset="0"/>
                <a:cs typeface="Times New Roman" panose="02020603050405020304" pitchFamily="18" charset="0"/>
              </a:rPr>
              <a:t>Черное вещество</a:t>
            </a: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6.</a:t>
            </a:r>
            <a:r>
              <a:rPr lang="ru-RU" sz="2700" dirty="0" smtClean="0">
                <a:latin typeface="Times New Roman" panose="02020603050405020304" pitchFamily="18" charset="0"/>
                <a:cs typeface="Times New Roman" panose="02020603050405020304" pitchFamily="18" charset="0"/>
              </a:rPr>
              <a:t>Ядро </a:t>
            </a:r>
            <a:r>
              <a:rPr lang="ru-RU" sz="2700" i="1" dirty="0" smtClean="0">
                <a:latin typeface="Times New Roman" panose="02020603050405020304" pitchFamily="18" charset="0"/>
                <a:cs typeface="Times New Roman" panose="02020603050405020304" pitchFamily="18" charset="0"/>
              </a:rPr>
              <a:t>глазодвигательного нерва</a:t>
            </a: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7. </a:t>
            </a:r>
            <a:r>
              <a:rPr lang="ru-RU" sz="2700" dirty="0" smtClean="0">
                <a:latin typeface="Times New Roman" panose="02020603050405020304" pitchFamily="18" charset="0"/>
                <a:cs typeface="Times New Roman" panose="02020603050405020304" pitchFamily="18" charset="0"/>
              </a:rPr>
              <a:t>Добавочное ядро глазодвигательного нерва, </a:t>
            </a:r>
            <a:r>
              <a:rPr lang="en-US" sz="2700" dirty="0" err="1" smtClean="0">
                <a:latin typeface="Times New Roman" panose="02020603050405020304" pitchFamily="18" charset="0"/>
                <a:cs typeface="Times New Roman" panose="02020603050405020304" pitchFamily="18" charset="0"/>
              </a:rPr>
              <a:t>nucl</a:t>
            </a:r>
            <a:r>
              <a:rPr lang="en-US" sz="2700" dirty="0" smtClean="0">
                <a:latin typeface="Times New Roman" panose="02020603050405020304" pitchFamily="18" charset="0"/>
                <a:cs typeface="Times New Roman" panose="02020603050405020304" pitchFamily="18" charset="0"/>
              </a:rPr>
              <a:t>. </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8. </a:t>
            </a:r>
            <a:r>
              <a:rPr lang="ru-RU" sz="2700" dirty="0" smtClean="0">
                <a:latin typeface="Times New Roman" panose="02020603050405020304" pitchFamily="18" charset="0"/>
                <a:cs typeface="Times New Roman" panose="02020603050405020304" pitchFamily="18" charset="0"/>
              </a:rPr>
              <a:t>Перекресты покрышки </a:t>
            </a: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9. </a:t>
            </a:r>
            <a:r>
              <a:rPr lang="ru-RU" sz="2700" dirty="0" smtClean="0">
                <a:latin typeface="Times New Roman" panose="02020603050405020304" pitchFamily="18" charset="0"/>
                <a:cs typeface="Times New Roman" panose="02020603050405020304" pitchFamily="18" charset="0"/>
              </a:rPr>
              <a:t>Корешки глазодвигательного нерва</a:t>
            </a: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10. </a:t>
            </a:r>
            <a:r>
              <a:rPr lang="ru-RU" sz="2700" dirty="0" smtClean="0">
                <a:latin typeface="Times New Roman" panose="02020603050405020304" pitchFamily="18" charset="0"/>
                <a:cs typeface="Times New Roman" panose="02020603050405020304" pitchFamily="18" charset="0"/>
              </a:rPr>
              <a:t>Лобно-мостовой тракт</a:t>
            </a: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11. </a:t>
            </a:r>
            <a:r>
              <a:rPr lang="ru-RU" sz="2700" dirty="0" smtClean="0">
                <a:latin typeface="Times New Roman" panose="02020603050405020304" pitchFamily="18" charset="0"/>
                <a:cs typeface="Times New Roman" panose="02020603050405020304" pitchFamily="18" charset="0"/>
              </a:rPr>
              <a:t>Корково-ядерный тракт</a:t>
            </a: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12. </a:t>
            </a:r>
            <a:r>
              <a:rPr lang="ru-RU" sz="2700" dirty="0" err="1" smtClean="0">
                <a:latin typeface="Times New Roman" panose="02020603050405020304" pitchFamily="18" charset="0"/>
                <a:cs typeface="Times New Roman" panose="02020603050405020304" pitchFamily="18" charset="0"/>
              </a:rPr>
              <a:t>Кортико</a:t>
            </a:r>
            <a:r>
              <a:rPr lang="ru-RU" sz="2700" dirty="0" smtClean="0">
                <a:latin typeface="Times New Roman" panose="02020603050405020304" pitchFamily="18" charset="0"/>
                <a:cs typeface="Times New Roman" panose="02020603050405020304" pitchFamily="18" charset="0"/>
              </a:rPr>
              <a:t>-спинальный тракт</a:t>
            </a:r>
            <a:br>
              <a:rPr lang="ru-RU" sz="2700" dirty="0" smtClean="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 13. Височно-теменно-затылочно-мостовой тракт</a:t>
            </a:r>
            <a:endParaRPr lang="ru-RU" sz="2700" dirty="0">
              <a:latin typeface="Times New Roman" panose="02020603050405020304" pitchFamily="18" charset="0"/>
              <a:cs typeface="Times New Roman" panose="02020603050405020304" pitchFamily="18" charset="0"/>
            </a:endParaRPr>
          </a:p>
        </p:txBody>
      </p:sp>
      <p:pic>
        <p:nvPicPr>
          <p:cNvPr id="4" name="Содержимое 3" descr="cns2_7.jpg"/>
          <p:cNvPicPr>
            <a:picLocks noGrp="1" noChangeAspect="1"/>
          </p:cNvPicPr>
          <p:nvPr>
            <p:ph sz="half" idx="1"/>
          </p:nvPr>
        </p:nvPicPr>
        <p:blipFill>
          <a:blip r:embed="rId2" cstate="print"/>
          <a:stretch>
            <a:fillRect/>
          </a:stretch>
        </p:blipFill>
        <p:spPr>
          <a:xfrm>
            <a:off x="629738" y="99581"/>
            <a:ext cx="5182683" cy="3544955"/>
          </a:xfrm>
        </p:spPr>
      </p:pic>
      <p:sp>
        <p:nvSpPr>
          <p:cNvPr id="7" name="Объект 6"/>
          <p:cNvSpPr>
            <a:spLocks noGrp="1"/>
          </p:cNvSpPr>
          <p:nvPr>
            <p:ph sz="half" idx="2"/>
          </p:nvPr>
        </p:nvSpPr>
        <p:spPr>
          <a:xfrm>
            <a:off x="195943" y="3749040"/>
            <a:ext cx="5029200" cy="3108960"/>
          </a:xfrm>
        </p:spPr>
        <p:txBody>
          <a:bodyPr>
            <a:normAutofit/>
          </a:bodyPr>
          <a:lstStyle/>
          <a:p>
            <a:r>
              <a:rPr lang="en-US" sz="2200" dirty="0" smtClean="0">
                <a:latin typeface="Times New Roman" panose="02020603050405020304" pitchFamily="18" charset="0"/>
                <a:cs typeface="Times New Roman" panose="02020603050405020304" pitchFamily="18" charset="0"/>
              </a:rPr>
              <a:t>14</a:t>
            </a:r>
            <a:r>
              <a:rPr lang="en-US" sz="2200" b="0" dirty="0" smtClean="0">
                <a:latin typeface="Times New Roman" panose="02020603050405020304" pitchFamily="18" charset="0"/>
                <a:cs typeface="Times New Roman" panose="02020603050405020304" pitchFamily="18" charset="0"/>
              </a:rPr>
              <a:t>. </a:t>
            </a:r>
            <a:r>
              <a:rPr lang="ru-RU" sz="2200" b="0" dirty="0" smtClean="0">
                <a:latin typeface="Times New Roman" panose="02020603050405020304" pitchFamily="18" charset="0"/>
                <a:cs typeface="Times New Roman" panose="02020603050405020304" pitchFamily="18" charset="0"/>
              </a:rPr>
              <a:t>Медиальная петля</a:t>
            </a:r>
            <a:r>
              <a:rPr lang="en-US" sz="2200" dirty="0" smtClean="0">
                <a:latin typeface="Times New Roman" panose="02020603050405020304" pitchFamily="18" charset="0"/>
                <a:cs typeface="Times New Roman" panose="02020603050405020304" pitchFamily="18" charset="0"/>
              </a:rPr>
              <a:t/>
            </a:r>
            <a:br>
              <a:rPr lang="en-US" sz="2200" dirty="0" smtClean="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15</a:t>
            </a:r>
            <a:r>
              <a:rPr lang="en-US" sz="2200" b="0" dirty="0" smtClean="0">
                <a:latin typeface="Times New Roman" panose="02020603050405020304" pitchFamily="18" charset="0"/>
                <a:cs typeface="Times New Roman" panose="02020603050405020304" pitchFamily="18" charset="0"/>
              </a:rPr>
              <a:t>. </a:t>
            </a:r>
            <a:r>
              <a:rPr lang="ru-RU" sz="2200" b="0" dirty="0" smtClean="0">
                <a:latin typeface="Times New Roman" panose="02020603050405020304" pitchFamily="18" charset="0"/>
                <a:cs typeface="Times New Roman" panose="02020603050405020304" pitchFamily="18" charset="0"/>
              </a:rPr>
              <a:t>Ручка нижнего холмика</a:t>
            </a:r>
            <a:r>
              <a:rPr lang="en-US" sz="2200" dirty="0" smtClean="0">
                <a:latin typeface="Times New Roman" panose="02020603050405020304" pitchFamily="18" charset="0"/>
                <a:cs typeface="Times New Roman" panose="02020603050405020304" pitchFamily="18" charset="0"/>
              </a:rPr>
              <a:t/>
            </a:r>
            <a:br>
              <a:rPr lang="en-US" sz="2200" dirty="0" smtClean="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16</a:t>
            </a:r>
            <a:r>
              <a:rPr lang="en-US" sz="2200" b="0" dirty="0" smtClean="0">
                <a:latin typeface="Times New Roman" panose="02020603050405020304" pitchFamily="18" charset="0"/>
                <a:cs typeface="Times New Roman" panose="02020603050405020304" pitchFamily="18" charset="0"/>
              </a:rPr>
              <a:t>. </a:t>
            </a:r>
            <a:r>
              <a:rPr lang="ru-RU" sz="2200" b="0" dirty="0" smtClean="0">
                <a:latin typeface="Times New Roman" panose="02020603050405020304" pitchFamily="18" charset="0"/>
                <a:cs typeface="Times New Roman" panose="02020603050405020304" pitchFamily="18" charset="0"/>
              </a:rPr>
              <a:t>Ядро среднемозгового пути </a:t>
            </a:r>
            <a:r>
              <a:rPr lang="ru-RU" sz="2200" b="0" i="1" dirty="0" smtClean="0">
                <a:latin typeface="Times New Roman" panose="02020603050405020304" pitchFamily="18" charset="0"/>
                <a:cs typeface="Times New Roman" panose="02020603050405020304" pitchFamily="18" charset="0"/>
              </a:rPr>
              <a:t>тройничного нерва</a:t>
            </a:r>
            <a:r>
              <a:rPr lang="en-US" sz="2200" dirty="0" smtClean="0">
                <a:latin typeface="Times New Roman" panose="02020603050405020304" pitchFamily="18" charset="0"/>
                <a:cs typeface="Times New Roman" panose="02020603050405020304" pitchFamily="18" charset="0"/>
              </a:rPr>
              <a:t/>
            </a:r>
            <a:br>
              <a:rPr lang="en-US" sz="2200" dirty="0" smtClean="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17</a:t>
            </a:r>
            <a:r>
              <a:rPr lang="en-US" sz="2200" b="0" dirty="0" smtClean="0">
                <a:latin typeface="Times New Roman" panose="02020603050405020304" pitchFamily="18" charset="0"/>
                <a:cs typeface="Times New Roman" panose="02020603050405020304" pitchFamily="18" charset="0"/>
              </a:rPr>
              <a:t>. </a:t>
            </a:r>
            <a:r>
              <a:rPr lang="ru-RU" sz="2200" b="0" dirty="0" smtClean="0">
                <a:latin typeface="Times New Roman" panose="02020603050405020304" pitchFamily="18" charset="0"/>
                <a:cs typeface="Times New Roman" panose="02020603050405020304" pitchFamily="18" charset="0"/>
              </a:rPr>
              <a:t>Верхние холмики</a:t>
            </a:r>
            <a:r>
              <a:rPr lang="en-US" sz="2200" dirty="0" smtClean="0">
                <a:latin typeface="Times New Roman" panose="02020603050405020304" pitchFamily="18" charset="0"/>
                <a:cs typeface="Times New Roman" panose="02020603050405020304" pitchFamily="18" charset="0"/>
              </a:rPr>
              <a:t/>
            </a:r>
            <a:br>
              <a:rPr lang="en-US" sz="2200" dirty="0" smtClean="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18</a:t>
            </a:r>
            <a:r>
              <a:rPr lang="en-US" sz="2200" b="0" dirty="0" smtClean="0">
                <a:latin typeface="Times New Roman" panose="02020603050405020304" pitchFamily="18" charset="0"/>
                <a:cs typeface="Times New Roman" panose="02020603050405020304" pitchFamily="18" charset="0"/>
              </a:rPr>
              <a:t>. </a:t>
            </a:r>
            <a:r>
              <a:rPr lang="ru-RU" sz="2200" b="0" dirty="0" smtClean="0">
                <a:latin typeface="Times New Roman" panose="02020603050405020304" pitchFamily="18" charset="0"/>
                <a:cs typeface="Times New Roman" panose="02020603050405020304" pitchFamily="18" charset="0"/>
              </a:rPr>
              <a:t>Водопровод среднего мозга (</a:t>
            </a:r>
            <a:r>
              <a:rPr lang="ru-RU" sz="2200" b="0" dirty="0" err="1" smtClean="0">
                <a:latin typeface="Times New Roman" panose="02020603050405020304" pitchFamily="18" charset="0"/>
                <a:cs typeface="Times New Roman" panose="02020603050405020304" pitchFamily="18" charset="0"/>
              </a:rPr>
              <a:t>сильвиев</a:t>
            </a:r>
            <a:r>
              <a:rPr lang="ru-RU" sz="2200" b="0" dirty="0" smtClean="0">
                <a:latin typeface="Times New Roman" panose="02020603050405020304" pitchFamily="18" charset="0"/>
                <a:cs typeface="Times New Roman" panose="02020603050405020304" pitchFamily="18" charset="0"/>
              </a:rPr>
              <a:t> водопровод)</a:t>
            </a:r>
            <a:r>
              <a:rPr lang="en-US" sz="2200" dirty="0" smtClean="0">
                <a:latin typeface="Times New Roman" panose="02020603050405020304" pitchFamily="18" charset="0"/>
                <a:cs typeface="Times New Roman" panose="02020603050405020304" pitchFamily="18" charset="0"/>
              </a:rPr>
              <a:t/>
            </a:r>
            <a:br>
              <a:rPr lang="en-US" sz="2200" dirty="0" smtClean="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19</a:t>
            </a:r>
            <a:r>
              <a:rPr lang="en-US" sz="2200" b="0" dirty="0" smtClean="0">
                <a:latin typeface="Times New Roman" panose="02020603050405020304" pitchFamily="18" charset="0"/>
                <a:cs typeface="Times New Roman" panose="02020603050405020304" pitchFamily="18" charset="0"/>
              </a:rPr>
              <a:t>. </a:t>
            </a:r>
            <a:r>
              <a:rPr lang="ru-RU" sz="2200" b="0" dirty="0" smtClean="0">
                <a:latin typeface="Times New Roman" panose="02020603050405020304" pitchFamily="18" charset="0"/>
                <a:cs typeface="Times New Roman" panose="02020603050405020304" pitchFamily="18" charset="0"/>
              </a:rPr>
              <a:t>Центральное серое вещество</a:t>
            </a:r>
            <a:endParaRPr lang="ru-RU" sz="2200"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09895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7388" y="-117566"/>
            <a:ext cx="10515600" cy="809897"/>
          </a:xfrm>
        </p:spPr>
        <p:txBody>
          <a:bodyPr>
            <a:normAutofit/>
          </a:bodyPr>
          <a:lstStyle/>
          <a:p>
            <a:r>
              <a:rPr lang="ru-RU" sz="3600" b="1" dirty="0" smtClean="0">
                <a:latin typeface="Times New Roman" panose="02020603050405020304" pitchFamily="18" charset="0"/>
                <a:cs typeface="Times New Roman" panose="02020603050405020304" pitchFamily="18" charset="0"/>
              </a:rPr>
              <a:t>                  Функции среднего мозга</a:t>
            </a:r>
            <a:endParaRPr lang="ru-RU" sz="3600" b="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0607" y="692330"/>
            <a:ext cx="8726684" cy="6008915"/>
          </a:xfrm>
          <a:prstGeom prst="rect">
            <a:avLst/>
          </a:prstGeom>
        </p:spPr>
      </p:pic>
    </p:spTree>
    <p:extLst>
      <p:ext uri="{BB962C8B-B14F-4D97-AF65-F5344CB8AC3E}">
        <p14:creationId xmlns:p14="http://schemas.microsoft.com/office/powerpoint/2010/main" val="2369097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44137" y="431073"/>
            <a:ext cx="10398034" cy="5904413"/>
          </a:xfrm>
        </p:spPr>
        <p:txBody>
          <a:bodyPr>
            <a:normAutofit fontScale="92500"/>
          </a:bodyPr>
          <a:lstStyle/>
          <a:p>
            <a:pPr fontAlgn="base">
              <a:buNone/>
            </a:pPr>
            <a:r>
              <a:rPr lang="ru-RU" dirty="0" smtClean="0">
                <a:solidFill>
                  <a:schemeClr val="tx2">
                    <a:lumMod val="50000"/>
                  </a:schemeClr>
                </a:solidFill>
              </a:rPr>
              <a:t>Подкорковые центры человека, которые входят в средний мозг, отвечают за слух и зрение. Именно там расположены ядра черепных нервов. Они обеспечивают работу всех глазных мышц. Остальные составляющие среднего мозга также не отдыхают. Мышцы человека сокращаются с подачи черного вещества и красного ядра, правда, это касается лишь автоматических движений человека.</a:t>
            </a:r>
          </a:p>
          <a:p>
            <a:pPr fontAlgn="base">
              <a:buNone/>
            </a:pPr>
            <a:r>
              <a:rPr lang="ru-RU" sz="4400" b="1" i="1" dirty="0" smtClean="0">
                <a:solidFill>
                  <a:schemeClr val="accent5">
                    <a:lumMod val="75000"/>
                  </a:schemeClr>
                </a:solidFill>
              </a:rPr>
              <a:t>Тонус мышц – одна из главных функций среднего мозга человека.</a:t>
            </a:r>
          </a:p>
          <a:p>
            <a:pPr fontAlgn="base">
              <a:buNone/>
            </a:pPr>
            <a:r>
              <a:rPr lang="ru-RU" dirty="0" smtClean="0">
                <a:solidFill>
                  <a:schemeClr val="tx2">
                    <a:lumMod val="50000"/>
                  </a:schemeClr>
                </a:solidFill>
              </a:rPr>
              <a:t>Все функции необычайно важны для человека. Все ваши движения контролируются ним - координированные движения, тонус мышц, а также его распределение именно его предназначение. К тому же, вы умеете глотать, жевать, ходить, стоять и дышать также благодаря ему, так как все это автоматические движения. Контроль давления крови и даже ваше внезапное раздражение – работа среднего мозга.</a:t>
            </a:r>
          </a:p>
          <a:p>
            <a:endParaRPr lang="ru-RU" dirty="0"/>
          </a:p>
        </p:txBody>
      </p:sp>
    </p:spTree>
    <p:extLst>
      <p:ext uri="{BB962C8B-B14F-4D97-AF65-F5344CB8AC3E}">
        <p14:creationId xmlns:p14="http://schemas.microsoft.com/office/powerpoint/2010/main" val="642077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770709" y="156754"/>
            <a:ext cx="10489474" cy="6701246"/>
          </a:xfrm>
        </p:spPr>
        <p:txBody>
          <a:bodyPr>
            <a:normAutofit fontScale="40000" lnSpcReduction="20000"/>
          </a:bodyPr>
          <a:lstStyle/>
          <a:p>
            <a:pPr fontAlgn="base">
              <a:buNone/>
            </a:pPr>
            <a:r>
              <a:rPr lang="ru-RU" sz="6000" dirty="0">
                <a:latin typeface="Times New Roman" panose="02020603050405020304" pitchFamily="18" charset="0"/>
                <a:cs typeface="Times New Roman" panose="02020603050405020304" pitchFamily="18" charset="0"/>
              </a:rPr>
              <a:t>Интересно, что средний мозг также отвечает за разные рефлекторные функции человека– то, как вы синхронно движете глазами, реагируете на резкий свет или звук, поворачиваетесь, если ощущаете чей-то взгляд за спиной.  В этом месте концентрируется и противоболевой центр, если его возбуждать, вы будете все меньше ощущать боль.</a:t>
            </a:r>
          </a:p>
          <a:p>
            <a:pPr fontAlgn="base">
              <a:buNone/>
            </a:pPr>
            <a:endParaRPr lang="ru-RU" dirty="0" smtClean="0"/>
          </a:p>
          <a:p>
            <a:pPr fontAlgn="base">
              <a:buNone/>
            </a:pPr>
            <a:endParaRPr lang="ru-RU" dirty="0" smtClean="0"/>
          </a:p>
          <a:p>
            <a:pPr fontAlgn="base">
              <a:buNone/>
            </a:pPr>
            <a:endParaRPr lang="ru-RU" dirty="0" smtClean="0"/>
          </a:p>
          <a:p>
            <a:pPr fontAlgn="base">
              <a:buNone/>
            </a:pPr>
            <a:endParaRPr lang="ru-RU" dirty="0" smtClean="0"/>
          </a:p>
          <a:p>
            <a:pPr fontAlgn="base">
              <a:buNone/>
            </a:pPr>
            <a:endParaRPr lang="ru-RU" dirty="0" smtClean="0"/>
          </a:p>
          <a:p>
            <a:pPr fontAlgn="base">
              <a:buNone/>
            </a:pPr>
            <a:endParaRPr lang="ru-RU" dirty="0" smtClean="0"/>
          </a:p>
          <a:p>
            <a:pPr fontAlgn="base">
              <a:buNone/>
            </a:pPr>
            <a:endParaRPr lang="ru-RU" dirty="0" smtClean="0"/>
          </a:p>
          <a:p>
            <a:pPr fontAlgn="base">
              <a:buNone/>
            </a:pPr>
            <a:endParaRPr lang="ru-RU" dirty="0" smtClean="0"/>
          </a:p>
          <a:p>
            <a:pPr fontAlgn="base">
              <a:buNone/>
            </a:pPr>
            <a:endParaRPr lang="ru-RU" dirty="0" smtClean="0"/>
          </a:p>
          <a:p>
            <a:pPr fontAlgn="base">
              <a:buNone/>
            </a:pPr>
            <a:endParaRPr lang="ru-RU" dirty="0" smtClean="0"/>
          </a:p>
          <a:p>
            <a:pPr fontAlgn="base">
              <a:buNone/>
            </a:pPr>
            <a:endParaRPr lang="ru-RU" dirty="0" smtClean="0"/>
          </a:p>
          <a:p>
            <a:pPr fontAlgn="base">
              <a:buNone/>
            </a:pPr>
            <a:endParaRPr lang="ru-RU" dirty="0" smtClean="0"/>
          </a:p>
          <a:p>
            <a:pPr fontAlgn="base">
              <a:buNone/>
            </a:pPr>
            <a:endParaRPr lang="ru-RU" dirty="0" smtClean="0"/>
          </a:p>
          <a:p>
            <a:pPr fontAlgn="base">
              <a:buNone/>
            </a:pPr>
            <a:endParaRPr lang="ru-RU" dirty="0" smtClean="0"/>
          </a:p>
          <a:p>
            <a:pPr fontAlgn="base">
              <a:buNone/>
            </a:pPr>
            <a:r>
              <a:rPr lang="ru-RU" sz="6000" dirty="0">
                <a:latin typeface="Times New Roman" panose="02020603050405020304" pitchFamily="18" charset="0"/>
                <a:cs typeface="Times New Roman" panose="02020603050405020304" pitchFamily="18" charset="0"/>
              </a:rPr>
              <a:t>Чаще всего средний мозг работает в компании с продолговатым и вместе они контролируют практически все рефлекторные движения вашего тела. Их функции позволяют вам отлично ориентироваться в пространстве и моментально реагировать на различные раздражители, поворачивая в их сторону взгляд или корпус.</a:t>
            </a:r>
          </a:p>
          <a:p>
            <a:endParaRPr lang="ru-RU" dirty="0" smtClean="0"/>
          </a:p>
          <a:p>
            <a:endParaRPr lang="ru-RU" dirty="0"/>
          </a:p>
        </p:txBody>
      </p:sp>
      <p:pic>
        <p:nvPicPr>
          <p:cNvPr id="5" name="Рисунок 4" descr="13_stroenie-i-funkcii-srednego-mozga__.png"/>
          <p:cNvPicPr>
            <a:picLocks noChangeAspect="1"/>
          </p:cNvPicPr>
          <p:nvPr/>
        </p:nvPicPr>
        <p:blipFill>
          <a:blip r:embed="rId2" cstate="print"/>
          <a:stretch>
            <a:fillRect/>
          </a:stretch>
        </p:blipFill>
        <p:spPr>
          <a:xfrm>
            <a:off x="5865222" y="1308922"/>
            <a:ext cx="4532812" cy="3645136"/>
          </a:xfrm>
          <a:prstGeom prst="rect">
            <a:avLst/>
          </a:prstGeom>
        </p:spPr>
      </p:pic>
    </p:spTree>
    <p:extLst>
      <p:ext uri="{BB962C8B-B14F-4D97-AF65-F5344CB8AC3E}">
        <p14:creationId xmlns:p14="http://schemas.microsoft.com/office/powerpoint/2010/main" val="95877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163229"/>
          </a:xfrm>
        </p:spPr>
        <p:txBody>
          <a:bodyPr>
            <a:normAutofit/>
          </a:bodyPr>
          <a:lstStyle/>
          <a:p>
            <a:r>
              <a:rPr lang="ru-RU" sz="3200" dirty="0" smtClean="0">
                <a:latin typeface="Times New Roman" panose="02020603050405020304" pitchFamily="18" charset="0"/>
                <a:cs typeface="Times New Roman" panose="02020603050405020304" pitchFamily="18" charset="0"/>
              </a:rPr>
              <a:t>                         </a:t>
            </a:r>
            <a:r>
              <a:rPr lang="ru-RU" sz="3600" dirty="0" smtClean="0">
                <a:latin typeface="Times New Roman" panose="02020603050405020304" pitchFamily="18" charset="0"/>
                <a:cs typeface="Times New Roman" panose="02020603050405020304" pitchFamily="18" charset="0"/>
              </a:rPr>
              <a:t>Промежуточный мозг</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600891" y="1528354"/>
            <a:ext cx="10567851" cy="4976949"/>
          </a:xfrm>
        </p:spPr>
        <p:txBody>
          <a:bodyPr>
            <a:normAutofit/>
          </a:bodyPr>
          <a:lstStyle/>
          <a:p>
            <a:pPr fontAlgn="base">
              <a:buNone/>
            </a:pPr>
            <a:r>
              <a:rPr lang="ru-RU" sz="3200" b="1" i="1" dirty="0" smtClean="0">
                <a:latin typeface="Times New Roman" panose="02020603050405020304" pitchFamily="18" charset="0"/>
                <a:cs typeface="Times New Roman" panose="02020603050405020304" pitchFamily="18" charset="0"/>
              </a:rPr>
              <a:t>Промежуточный мозг (</a:t>
            </a:r>
            <a:r>
              <a:rPr lang="ru-RU" dirty="0" smtClean="0"/>
              <a:t>лат</a:t>
            </a:r>
            <a:r>
              <a:rPr lang="ru-RU" dirty="0"/>
              <a:t>. </a:t>
            </a:r>
            <a:r>
              <a:rPr lang="en-US" dirty="0" smtClean="0"/>
              <a:t>Diencephalon</a:t>
            </a:r>
            <a:r>
              <a:rPr lang="ru-RU" dirty="0" smtClean="0"/>
              <a:t>)</a:t>
            </a:r>
            <a:r>
              <a:rPr lang="ru-RU" dirty="0" smtClean="0">
                <a:latin typeface="Times New Roman" panose="02020603050405020304" pitchFamily="18" charset="0"/>
                <a:cs typeface="Times New Roman" panose="02020603050405020304" pitchFamily="18" charset="0"/>
              </a:rPr>
              <a:t>- это отдел головного мозга, состоящий из совокупности взаимодействующих нервных ядер, расположенных по обе стороны третьего желудочка мозга и </a:t>
            </a:r>
            <a:r>
              <a:rPr lang="ru-RU" dirty="0" err="1" smtClean="0">
                <a:latin typeface="Times New Roman" panose="02020603050405020304" pitchFamily="18" charset="0"/>
                <a:cs typeface="Times New Roman" panose="02020603050405020304" pitchFamily="18" charset="0"/>
              </a:rPr>
              <a:t>медиальнее</a:t>
            </a:r>
            <a:r>
              <a:rPr lang="ru-RU" dirty="0" smtClean="0">
                <a:latin typeface="Times New Roman" panose="02020603050405020304" pitchFamily="18" charset="0"/>
                <a:cs typeface="Times New Roman" panose="02020603050405020304" pitchFamily="18" charset="0"/>
              </a:rPr>
              <a:t> заднего края внутренней капсулы, относящейся к конечному мозгу. </a:t>
            </a:r>
          </a:p>
          <a:p>
            <a:pPr fontAlgn="base">
              <a:buNone/>
            </a:pPr>
            <a:r>
              <a:rPr lang="ru-RU" dirty="0" smtClean="0">
                <a:solidFill>
                  <a:schemeClr val="tx2">
                    <a:lumMod val="50000"/>
                  </a:schemeClr>
                </a:solidFill>
              </a:rPr>
              <a:t>Он расположен вверху ствола и состоит из трех частей:</a:t>
            </a:r>
          </a:p>
          <a:p>
            <a:pPr fontAlgn="base"/>
            <a:r>
              <a:rPr lang="ru-RU" dirty="0" smtClean="0">
                <a:solidFill>
                  <a:schemeClr val="tx2">
                    <a:lumMod val="50000"/>
                  </a:schemeClr>
                </a:solidFill>
              </a:rPr>
              <a:t>таламус</a:t>
            </a:r>
          </a:p>
          <a:p>
            <a:pPr fontAlgn="base"/>
            <a:r>
              <a:rPr lang="ru-RU" dirty="0" smtClean="0">
                <a:solidFill>
                  <a:schemeClr val="tx2">
                    <a:lumMod val="50000"/>
                  </a:schemeClr>
                </a:solidFill>
              </a:rPr>
              <a:t>гипоталамус</a:t>
            </a:r>
          </a:p>
          <a:p>
            <a:pPr fontAlgn="base"/>
            <a:r>
              <a:rPr lang="ru-RU" dirty="0" smtClean="0">
                <a:solidFill>
                  <a:schemeClr val="tx2">
                    <a:lumMod val="50000"/>
                  </a:schemeClr>
                </a:solidFill>
              </a:rPr>
              <a:t>эпифиз</a:t>
            </a:r>
          </a:p>
          <a:p>
            <a:endParaRPr lang="ru-RU" dirty="0"/>
          </a:p>
        </p:txBody>
      </p:sp>
    </p:spTree>
    <p:extLst>
      <p:ext uri="{BB962C8B-B14F-4D97-AF65-F5344CB8AC3E}">
        <p14:creationId xmlns:p14="http://schemas.microsoft.com/office/powerpoint/2010/main" val="3628763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86" y="111035"/>
            <a:ext cx="8717280" cy="6537960"/>
          </a:xfrm>
          <a:prstGeom prst="rect">
            <a:avLst/>
          </a:prstGeom>
        </p:spPr>
      </p:pic>
    </p:spTree>
    <p:extLst>
      <p:ext uri="{BB962C8B-B14F-4D97-AF65-F5344CB8AC3E}">
        <p14:creationId xmlns:p14="http://schemas.microsoft.com/office/powerpoint/2010/main" val="3786559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3" descr="cns1b.gif"/>
          <p:cNvPicPr>
            <a:picLocks noGrp="1" noChangeAspect="1"/>
          </p:cNvPicPr>
          <p:nvPr>
            <p:ph idx="1"/>
          </p:nvPr>
        </p:nvPicPr>
        <p:blipFill>
          <a:blip r:embed="rId2" cstate="print"/>
          <a:stretch>
            <a:fillRect/>
          </a:stretch>
        </p:blipFill>
        <p:spPr>
          <a:xfrm>
            <a:off x="1763487" y="274320"/>
            <a:ext cx="7904870" cy="6257664"/>
          </a:xfrm>
        </p:spPr>
      </p:pic>
    </p:spTree>
    <p:extLst>
      <p:ext uri="{BB962C8B-B14F-4D97-AF65-F5344CB8AC3E}">
        <p14:creationId xmlns:p14="http://schemas.microsoft.com/office/powerpoint/2010/main" val="1583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358</Words>
  <Application>Microsoft Office PowerPoint</Application>
  <PresentationFormat>Широкоэкранный</PresentationFormat>
  <Paragraphs>63</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Calibri Light</vt:lpstr>
      <vt:lpstr>Times New Roman</vt:lpstr>
      <vt:lpstr>Wingdings</vt:lpstr>
      <vt:lpstr>Тема Office</vt:lpstr>
      <vt:lpstr>Средний мозг</vt:lpstr>
      <vt:lpstr>Презентация PowerPoint</vt:lpstr>
      <vt:lpstr> Обозначения: 1. Крыша среднего мозга 2. Покрышка среднего мозга,  3. Основание ножки мозга,  4. Красное ядро 5. Черное вещество 6.Ядро глазодвигательного нерва 7. Добавочное ядро глазодвигательного нерва, nucl.  8. Перекресты покрышки  9. Корешки глазодвигательного нерва 10. Лобно-мостовой тракт 11. Корково-ядерный тракт 12. Кортико-спинальный тракт  13. Височно-теменно-затылочно-мостовой тракт</vt:lpstr>
      <vt:lpstr>                  Функции среднего мозга</vt:lpstr>
      <vt:lpstr>Презентация PowerPoint</vt:lpstr>
      <vt:lpstr>Презентация PowerPoint</vt:lpstr>
      <vt:lpstr>                         Промежуточный мозг</vt:lpstr>
      <vt:lpstr>Презентация PowerPoint</vt:lpstr>
      <vt:lpstr>Презентация PowerPoint</vt:lpstr>
      <vt:lpstr>             Функции промежуточного мозга</vt:lpstr>
      <vt:lpstr>                          Строение   </vt:lpstr>
      <vt:lpstr>Презентация PowerPoint</vt:lpstr>
      <vt:lpstr>Презентация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Средний мозг</dc:title>
  <dc:creator>RePack by Diakov</dc:creator>
  <cp:lastModifiedBy>RePack by Diakov</cp:lastModifiedBy>
  <cp:revision>8</cp:revision>
  <dcterms:created xsi:type="dcterms:W3CDTF">2017-02-12T12:19:51Z</dcterms:created>
  <dcterms:modified xsi:type="dcterms:W3CDTF">2017-02-12T13:24:35Z</dcterms:modified>
</cp:coreProperties>
</file>