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99" r:id="rId4"/>
    <p:sldId id="264" r:id="rId5"/>
    <p:sldId id="273" r:id="rId6"/>
    <p:sldId id="289" r:id="rId7"/>
    <p:sldId id="290" r:id="rId8"/>
    <p:sldId id="291" r:id="rId9"/>
    <p:sldId id="296" r:id="rId10"/>
    <p:sldId id="292" r:id="rId11"/>
    <p:sldId id="295" r:id="rId12"/>
    <p:sldId id="287" r:id="rId13"/>
    <p:sldId id="275" r:id="rId14"/>
    <p:sldId id="298" r:id="rId15"/>
    <p:sldId id="288" r:id="rId16"/>
    <p:sldId id="293" r:id="rId17"/>
    <p:sldId id="294" r:id="rId18"/>
    <p:sldId id="280" r:id="rId19"/>
    <p:sldId id="297" r:id="rId20"/>
    <p:sldId id="281" r:id="rId21"/>
    <p:sldId id="284" r:id="rId22"/>
    <p:sldId id="277" r:id="rId23"/>
    <p:sldId id="285" r:id="rId24"/>
    <p:sldId id="279" r:id="rId25"/>
    <p:sldId id="286" r:id="rId26"/>
    <p:sldId id="274" r:id="rId27"/>
    <p:sldId id="268" r:id="rId28"/>
    <p:sldId id="269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7FFB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50" d="100"/>
          <a:sy n="50" d="100"/>
        </p:scale>
        <p:origin x="-1110" y="-684"/>
      </p:cViewPr>
      <p:guideLst>
        <p:guide orient="horz" pos="2160"/>
        <p:guide pos="319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9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62240-9F1B-4896-B413-BCE175E82454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2C909-6753-42D4-BEF8-898CC5D263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023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7A080-717F-4E1B-8825-0555B1B9D042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51E53-DCD5-4457-A61D-C7D80DDD77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615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D67E2-22ED-4505-9477-5D78F68391EF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1B439-3B31-412F-9F64-6FDA3DA964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556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FA20E-3506-456F-AA09-CD8D563BE1E4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F4957-A57E-4BFA-9CBF-F64495D542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489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89843-1B32-49E4-A4AB-235717235BC9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859DB-A0B7-493D-A7BA-19259B352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005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D2768-4445-4C46-A7A1-59A434677731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76FAE-00CC-4626-BFDB-D37E241441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763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8953C-1A51-4700-B0BA-BB5A49DD59C2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47646-3D77-448F-B41B-766246185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98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791DE-17F2-42BA-8708-C9DF921D4B19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9046A-0CA1-464C-9379-91814535B8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681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B9B24-D17B-421A-8596-0CABA5CD774C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68253-516B-4366-B8EF-C24572005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316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3596E-2766-4D8E-BBC0-49507E9AD4EF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EE30B-E314-4FA9-A3A3-32FAF27C48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801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0E1B2-8924-43EA-89E9-91CCD8561575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18148-A081-4CAC-9FA1-74BE5C453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173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BACD3"/>
            </a:gs>
            <a:gs pos="87000">
              <a:srgbClr val="E7ECF8"/>
            </a:gs>
            <a:gs pos="100000">
              <a:srgbClr val="E1E8F5"/>
            </a:gs>
          </a:gsLst>
          <a:lin ang="108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7C3F2E-EE7B-4816-97EE-30251316666B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0F5CA6-A592-48B0-8316-BC33C3B6F4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1"/>
          <p:cNvSpPr>
            <a:spLocks noChangeArrowheads="1"/>
          </p:cNvSpPr>
          <p:nvPr/>
        </p:nvSpPr>
        <p:spPr bwMode="auto">
          <a:xfrm>
            <a:off x="1187450" y="1412875"/>
            <a:ext cx="67691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3200" b="1">
                <a:latin typeface="Arial" charset="0"/>
              </a:rPr>
              <a:t>Физиология управления движением.</a:t>
            </a:r>
          </a:p>
        </p:txBody>
      </p:sp>
      <p:pic>
        <p:nvPicPr>
          <p:cNvPr id="2051" name="Picture 2" descr="D:\Пышакис\Кафедра\Изображения\Фаса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165850"/>
            <a:ext cx="6826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2574925"/>
            <a:ext cx="4991100" cy="342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77825"/>
            <a:ext cx="6121400" cy="585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6156325" y="1327150"/>
            <a:ext cx="25923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>
                <a:latin typeface="Arial" charset="0"/>
              </a:rPr>
              <a:t>От рецептора растяжения</a:t>
            </a:r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2411413" y="3889375"/>
            <a:ext cx="33845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>
                <a:solidFill>
                  <a:srgbClr val="00B050"/>
                </a:solidFill>
                <a:latin typeface="Arial" charset="0"/>
              </a:rPr>
              <a:t>От </a:t>
            </a:r>
            <a:r>
              <a:rPr lang="el-GR" altLang="ru-RU" sz="2800">
                <a:solidFill>
                  <a:srgbClr val="00B050"/>
                </a:solidFill>
                <a:latin typeface="Arial" charset="0"/>
              </a:rPr>
              <a:t>γ</a:t>
            </a:r>
            <a:r>
              <a:rPr lang="ru-RU" altLang="ru-RU" sz="2800">
                <a:solidFill>
                  <a:srgbClr val="00B050"/>
                </a:solidFill>
                <a:latin typeface="Arial" charset="0"/>
              </a:rPr>
              <a:t>-мотонейрона</a:t>
            </a:r>
          </a:p>
        </p:txBody>
      </p:sp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2555875" y="4432300"/>
            <a:ext cx="3384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>
                <a:solidFill>
                  <a:srgbClr val="0070C0"/>
                </a:solidFill>
                <a:latin typeface="Arial" charset="0"/>
              </a:rPr>
              <a:t>От </a:t>
            </a:r>
            <a:r>
              <a:rPr lang="el-GR" altLang="ru-RU" sz="2800">
                <a:solidFill>
                  <a:srgbClr val="0070C0"/>
                </a:solidFill>
                <a:latin typeface="Arial" charset="0"/>
              </a:rPr>
              <a:t>α</a:t>
            </a:r>
            <a:r>
              <a:rPr lang="ru-RU" altLang="ru-RU" sz="2800">
                <a:solidFill>
                  <a:srgbClr val="0070C0"/>
                </a:solidFill>
                <a:latin typeface="Arial" charset="0"/>
              </a:rPr>
              <a:t>-мотонейрона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79538"/>
            <a:ext cx="87852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355600" y="452438"/>
            <a:ext cx="21605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400">
                <a:latin typeface="Arial" charset="0"/>
              </a:rPr>
              <a:t>Мышца в покое</a:t>
            </a: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508000" y="4503738"/>
            <a:ext cx="21605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400">
                <a:latin typeface="Arial" charset="0"/>
              </a:rPr>
              <a:t>Импульсы от рецепторов растяжения</a:t>
            </a: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3132138" y="115888"/>
            <a:ext cx="33115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400">
                <a:latin typeface="Arial" charset="0"/>
              </a:rPr>
              <a:t>Пришло возбуждение по волокнам               </a:t>
            </a:r>
            <a:r>
              <a:rPr lang="el-GR" altLang="ru-RU" sz="2400">
                <a:latin typeface="Arial" charset="0"/>
              </a:rPr>
              <a:t>α</a:t>
            </a:r>
            <a:r>
              <a:rPr lang="ru-RU" altLang="ru-RU" sz="2400">
                <a:latin typeface="Arial" charset="0"/>
              </a:rPr>
              <a:t>-мотонейронов Мышца сокращена</a:t>
            </a:r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6516688" y="425450"/>
            <a:ext cx="2159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400">
                <a:latin typeface="Arial" charset="0"/>
              </a:rPr>
              <a:t>Мышца сокращена</a:t>
            </a:r>
          </a:p>
        </p:txBody>
      </p:sp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3348038" y="4005263"/>
            <a:ext cx="21605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400">
                <a:latin typeface="Arial" charset="0"/>
              </a:rPr>
              <a:t>От рецепторов растяжения сигнала нет</a:t>
            </a:r>
          </a:p>
        </p:txBody>
      </p:sp>
      <p:sp>
        <p:nvSpPr>
          <p:cNvPr id="11272" name="TextBox 7"/>
          <p:cNvSpPr txBox="1">
            <a:spLocks noChangeArrowheads="1"/>
          </p:cNvSpPr>
          <p:nvPr/>
        </p:nvSpPr>
        <p:spPr bwMode="auto">
          <a:xfrm>
            <a:off x="5292725" y="3860800"/>
            <a:ext cx="38465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400">
                <a:latin typeface="Arial" charset="0"/>
              </a:rPr>
              <a:t>Пришло возбуждение по волокнам                         </a:t>
            </a:r>
            <a:r>
              <a:rPr lang="el-GR" altLang="ru-RU" sz="2400">
                <a:latin typeface="Arial" charset="0"/>
              </a:rPr>
              <a:t>γ</a:t>
            </a:r>
            <a:r>
              <a:rPr lang="ru-RU" altLang="ru-RU" sz="2400">
                <a:latin typeface="Arial" charset="0"/>
              </a:rPr>
              <a:t>-мотонейронов Интрафузальное волокно укоротилось. Импульсы от рецепторов растяжения восстановились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3" y="1077913"/>
            <a:ext cx="2535237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Прямоугольник 3"/>
          <p:cNvSpPr>
            <a:spLocks noChangeArrowheads="1"/>
          </p:cNvSpPr>
          <p:nvPr/>
        </p:nvSpPr>
        <p:spPr bwMode="auto">
          <a:xfrm>
            <a:off x="1574800" y="261938"/>
            <a:ext cx="5916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>
                <a:latin typeface="Arial" charset="0"/>
              </a:rPr>
              <a:t>Сухожильные рецепторы Гольджи</a:t>
            </a:r>
          </a:p>
        </p:txBody>
      </p:sp>
      <p:pic>
        <p:nvPicPr>
          <p:cNvPr id="12292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781300"/>
            <a:ext cx="5095875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1574800" y="3622675"/>
            <a:ext cx="2159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>
                <a:latin typeface="Arial" charset="0"/>
              </a:rPr>
              <a:t>Растяжение мышцы</a:t>
            </a:r>
          </a:p>
        </p:txBody>
      </p:sp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3675063" y="2984500"/>
            <a:ext cx="2159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>
                <a:latin typeface="Arial" charset="0"/>
              </a:rPr>
              <a:t>Сокращение мышцы</a:t>
            </a:r>
          </a:p>
        </p:txBody>
      </p:sp>
      <p:sp>
        <p:nvSpPr>
          <p:cNvPr id="12295" name="TextBox 7"/>
          <p:cNvSpPr txBox="1">
            <a:spLocks noChangeArrowheads="1"/>
          </p:cNvSpPr>
          <p:nvPr/>
        </p:nvSpPr>
        <p:spPr bwMode="auto">
          <a:xfrm>
            <a:off x="5834063" y="4149725"/>
            <a:ext cx="3114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400">
                <a:latin typeface="Arial" charset="0"/>
              </a:rPr>
              <a:t>Сигналы от интрафузальных волокон</a:t>
            </a:r>
          </a:p>
        </p:txBody>
      </p:sp>
      <p:sp>
        <p:nvSpPr>
          <p:cNvPr id="12296" name="TextBox 8"/>
          <p:cNvSpPr txBox="1">
            <a:spLocks noChangeArrowheads="1"/>
          </p:cNvSpPr>
          <p:nvPr/>
        </p:nvSpPr>
        <p:spPr bwMode="auto">
          <a:xfrm>
            <a:off x="6208713" y="5327650"/>
            <a:ext cx="21605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400">
                <a:latin typeface="Arial" charset="0"/>
              </a:rPr>
              <a:t>Сигналы от рецепторов Гольджи</a:t>
            </a:r>
          </a:p>
        </p:txBody>
      </p:sp>
      <p:sp>
        <p:nvSpPr>
          <p:cNvPr id="12297" name="TextBox 9"/>
          <p:cNvSpPr txBox="1">
            <a:spLocks noChangeArrowheads="1"/>
          </p:cNvSpPr>
          <p:nvPr/>
        </p:nvSpPr>
        <p:spPr bwMode="auto">
          <a:xfrm>
            <a:off x="482600" y="785813"/>
            <a:ext cx="554513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>
                <a:latin typeface="Arial" charset="0"/>
              </a:rPr>
              <a:t>Рецепторы растяжения – небольшая активность при растяжении мышцы, сильная импульсация при сокращении мышцы – напряжение сухожилий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755650" y="115888"/>
            <a:ext cx="8064500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800">
                <a:latin typeface="Arial" charset="0"/>
              </a:rPr>
              <a:t>Поза – положение тела, подготовленное для выполнения двигательной задачи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44525" y="3027363"/>
            <a:ext cx="27368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400">
                <a:latin typeface="Arial" charset="0"/>
              </a:rPr>
              <a:t>Статические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487988" y="1090613"/>
            <a:ext cx="3656012" cy="267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400">
                <a:latin typeface="Arial" charset="0"/>
              </a:rPr>
              <a:t>Статокинетические рефлексы (лифтные рефлексы) Рецепторы зрительные, вестибулярные, тактильные. Участие – средний мозг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71550" y="1203325"/>
            <a:ext cx="3960813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400">
                <a:latin typeface="Arial" charset="0"/>
              </a:rPr>
              <a:t>Позно-тонические рефлексы на уровне продолговатого </a:t>
            </a:r>
            <a:r>
              <a:rPr lang="ru-RU" altLang="ru-RU" sz="2800">
                <a:latin typeface="Arial" charset="0"/>
              </a:rPr>
              <a:t>мозга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572000" y="3933825"/>
            <a:ext cx="4710113" cy="309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400">
                <a:latin typeface="Arial" charset="0"/>
              </a:rPr>
              <a:t>Рефлексы выпрямления</a:t>
            </a:r>
          </a:p>
          <a:p>
            <a:pPr>
              <a:spcBef>
                <a:spcPct val="50000"/>
              </a:spcBef>
            </a:pPr>
            <a:r>
              <a:rPr lang="ru-RU" altLang="ru-RU" sz="2400">
                <a:latin typeface="Arial" charset="0"/>
              </a:rPr>
              <a:t>Выпрямление шеи – поддержание головы</a:t>
            </a:r>
          </a:p>
          <a:p>
            <a:pPr>
              <a:spcBef>
                <a:spcPct val="50000"/>
              </a:spcBef>
            </a:pPr>
            <a:r>
              <a:rPr lang="ru-RU" altLang="ru-RU" sz="2400">
                <a:latin typeface="Arial" charset="0"/>
              </a:rPr>
              <a:t>Рецепторы зрительные, вестибулярные, тактильные. Участие – средний мозг</a:t>
            </a:r>
          </a:p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96850" y="4724400"/>
            <a:ext cx="3943350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400">
                <a:latin typeface="Arial" charset="0"/>
              </a:rPr>
              <a:t>Рефлексы положения  Дуги от вестибулярных рецепторов. Вестибулоспинальный тракт к мотонейронам</a:t>
            </a: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H="1">
            <a:off x="3635375" y="1069975"/>
            <a:ext cx="504825" cy="487363"/>
          </a:xfrm>
          <a:prstGeom prst="line">
            <a:avLst/>
          </a:prstGeom>
          <a:noFill/>
          <a:ln w="508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1" name="Line 8"/>
          <p:cNvSpPr>
            <a:spLocks noChangeShapeType="1"/>
          </p:cNvSpPr>
          <p:nvPr/>
        </p:nvSpPr>
        <p:spPr bwMode="auto">
          <a:xfrm>
            <a:off x="4267200" y="1069975"/>
            <a:ext cx="1220788" cy="715963"/>
          </a:xfrm>
          <a:prstGeom prst="line">
            <a:avLst/>
          </a:prstGeom>
          <a:noFill/>
          <a:ln w="508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2" name="Line 8"/>
          <p:cNvSpPr>
            <a:spLocks noChangeShapeType="1"/>
          </p:cNvSpPr>
          <p:nvPr/>
        </p:nvSpPr>
        <p:spPr bwMode="auto">
          <a:xfrm flipH="1">
            <a:off x="1258888" y="2349500"/>
            <a:ext cx="576262" cy="792163"/>
          </a:xfrm>
          <a:prstGeom prst="line">
            <a:avLst/>
          </a:prstGeom>
          <a:noFill/>
          <a:ln w="508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3" name="Line 8"/>
          <p:cNvSpPr>
            <a:spLocks noChangeShapeType="1"/>
          </p:cNvSpPr>
          <p:nvPr/>
        </p:nvSpPr>
        <p:spPr bwMode="auto">
          <a:xfrm flipH="1">
            <a:off x="962025" y="3429000"/>
            <a:ext cx="296863" cy="563563"/>
          </a:xfrm>
          <a:prstGeom prst="line">
            <a:avLst/>
          </a:prstGeom>
          <a:noFill/>
          <a:ln w="508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4" name="Line 8"/>
          <p:cNvSpPr>
            <a:spLocks noChangeShapeType="1"/>
          </p:cNvSpPr>
          <p:nvPr/>
        </p:nvSpPr>
        <p:spPr bwMode="auto">
          <a:xfrm>
            <a:off x="1547813" y="3487738"/>
            <a:ext cx="1177925" cy="538162"/>
          </a:xfrm>
          <a:prstGeom prst="line">
            <a:avLst/>
          </a:prstGeom>
          <a:noFill/>
          <a:ln w="508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5" name="Text Box 5"/>
          <p:cNvSpPr txBox="1">
            <a:spLocks noChangeArrowheads="1"/>
          </p:cNvSpPr>
          <p:nvPr/>
        </p:nvSpPr>
        <p:spPr bwMode="auto">
          <a:xfrm>
            <a:off x="214313" y="3930650"/>
            <a:ext cx="2667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400">
                <a:latin typeface="Arial" charset="0"/>
              </a:rPr>
              <a:t>Вестибулярные</a:t>
            </a:r>
            <a:endParaRPr lang="ru-RU" altLang="ru-RU" sz="2800">
              <a:latin typeface="Arial" charset="0"/>
            </a:endParaRPr>
          </a:p>
        </p:txBody>
      </p:sp>
      <p:sp>
        <p:nvSpPr>
          <p:cNvPr id="13326" name="Text Box 3"/>
          <p:cNvSpPr txBox="1">
            <a:spLocks noChangeArrowheads="1"/>
          </p:cNvSpPr>
          <p:nvPr/>
        </p:nvSpPr>
        <p:spPr bwMode="auto">
          <a:xfrm>
            <a:off x="2638425" y="3698875"/>
            <a:ext cx="187483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400">
                <a:latin typeface="Arial" charset="0"/>
              </a:rPr>
              <a:t>Тонические шейные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1439863" y="311150"/>
            <a:ext cx="6264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200">
                <a:latin typeface="Arial" charset="0"/>
              </a:rPr>
              <a:t>Продолговатый и средний мозг</a:t>
            </a:r>
          </a:p>
        </p:txBody>
      </p:sp>
      <p:pic>
        <p:nvPicPr>
          <p:cNvPr id="14339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0" t="38240" r="20435" b="7973"/>
          <a:stretch>
            <a:fillRect/>
          </a:stretch>
        </p:blipFill>
        <p:spPr bwMode="auto">
          <a:xfrm>
            <a:off x="4402138" y="1065213"/>
            <a:ext cx="4249737" cy="541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ятно 1 3"/>
          <p:cNvSpPr/>
          <p:nvPr/>
        </p:nvSpPr>
        <p:spPr>
          <a:xfrm>
            <a:off x="6065838" y="4017963"/>
            <a:ext cx="360362" cy="431800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7-конечная звезда 4"/>
          <p:cNvSpPr/>
          <p:nvPr/>
        </p:nvSpPr>
        <p:spPr>
          <a:xfrm>
            <a:off x="5634038" y="2360613"/>
            <a:ext cx="431800" cy="360362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3492500" y="2697163"/>
            <a:ext cx="2159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>
                <a:latin typeface="Arial" charset="0"/>
              </a:rPr>
              <a:t>Красное ядро</a:t>
            </a:r>
          </a:p>
        </p:txBody>
      </p:sp>
      <p:sp>
        <p:nvSpPr>
          <p:cNvPr id="14343" name="TextBox 6"/>
          <p:cNvSpPr txBox="1">
            <a:spLocks noChangeArrowheads="1"/>
          </p:cNvSpPr>
          <p:nvPr/>
        </p:nvSpPr>
        <p:spPr bwMode="auto">
          <a:xfrm>
            <a:off x="3883025" y="4217988"/>
            <a:ext cx="2543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>
                <a:latin typeface="Arial" charset="0"/>
              </a:rPr>
              <a:t>Ядро Дейтерса</a:t>
            </a:r>
          </a:p>
        </p:txBody>
      </p:sp>
      <p:sp>
        <p:nvSpPr>
          <p:cNvPr id="14344" name="TextBox 7"/>
          <p:cNvSpPr txBox="1">
            <a:spLocks noChangeArrowheads="1"/>
          </p:cNvSpPr>
          <p:nvPr/>
        </p:nvSpPr>
        <p:spPr bwMode="auto">
          <a:xfrm>
            <a:off x="323850" y="4017963"/>
            <a:ext cx="35591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>
                <a:latin typeface="Arial" charset="0"/>
              </a:rPr>
              <a:t>Ядро Дейтерса получает входы от лабиринтов и проприорецепторов</a:t>
            </a:r>
          </a:p>
          <a:p>
            <a:r>
              <a:rPr lang="ru-RU" altLang="ru-RU" sz="2400">
                <a:latin typeface="Arial" charset="0"/>
              </a:rPr>
              <a:t>Тонус </a:t>
            </a:r>
            <a:r>
              <a:rPr lang="ru-RU" altLang="ru-RU" sz="2400">
                <a:solidFill>
                  <a:srgbClr val="FF0000"/>
                </a:solidFill>
                <a:latin typeface="Arial" charset="0"/>
              </a:rPr>
              <a:t>разгибателей </a:t>
            </a:r>
          </a:p>
        </p:txBody>
      </p:sp>
      <p:sp>
        <p:nvSpPr>
          <p:cNvPr id="14345" name="TextBox 8"/>
          <p:cNvSpPr txBox="1">
            <a:spLocks noChangeArrowheads="1"/>
          </p:cNvSpPr>
          <p:nvPr/>
        </p:nvSpPr>
        <p:spPr bwMode="auto">
          <a:xfrm>
            <a:off x="323850" y="1358900"/>
            <a:ext cx="40782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>
                <a:latin typeface="Arial" charset="0"/>
              </a:rPr>
              <a:t>Красное ядро оказывает тормозное влияние на ядро Дейтерса</a:t>
            </a:r>
          </a:p>
          <a:p>
            <a:r>
              <a:rPr lang="ru-RU" altLang="ru-RU" sz="2400">
                <a:latin typeface="Arial" charset="0"/>
              </a:rPr>
              <a:t>Перерезки – децеребрационная ригидность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3"/>
          <p:cNvSpPr>
            <a:spLocks noChangeArrowheads="1"/>
          </p:cNvSpPr>
          <p:nvPr/>
        </p:nvSpPr>
        <p:spPr bwMode="auto">
          <a:xfrm>
            <a:off x="2727325" y="369888"/>
            <a:ext cx="43513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200">
                <a:latin typeface="Arial" charset="0"/>
              </a:rPr>
              <a:t>Рефлексы положения</a:t>
            </a:r>
            <a:endParaRPr lang="ru-RU" altLang="ru-RU" sz="3200"/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468313" y="1196975"/>
            <a:ext cx="8675687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>
                <a:solidFill>
                  <a:srgbClr val="FF0000"/>
                </a:solidFill>
                <a:latin typeface="Arial" charset="0"/>
              </a:rPr>
              <a:t>Вестибулярные</a:t>
            </a:r>
            <a:r>
              <a:rPr lang="ru-RU" altLang="ru-RU" sz="2800">
                <a:latin typeface="Arial" charset="0"/>
              </a:rPr>
              <a:t> (Лабиринтные) На линейные и круговые ускорения. Наклон головы – линейное ускорение – активация вестибулярного аппарата.</a:t>
            </a:r>
          </a:p>
          <a:p>
            <a:r>
              <a:rPr lang="ru-RU" altLang="ru-RU" sz="2800">
                <a:latin typeface="Arial" charset="0"/>
              </a:rPr>
              <a:t>Отклонение туловища и головы вперёд без сгибания шеи выпрямление передних конечностей и сгибание задних</a:t>
            </a:r>
          </a:p>
          <a:p>
            <a:r>
              <a:rPr lang="ru-RU" altLang="ru-RU" sz="2800">
                <a:latin typeface="Arial" charset="0"/>
              </a:rPr>
              <a:t>Латеральный рефлекс: при повороте головы влево усиливается тонус разгибателей слева; при поражении левого лабиринта человек падает влево.</a:t>
            </a:r>
          </a:p>
          <a:p>
            <a:r>
              <a:rPr lang="ru-RU" altLang="ru-RU" sz="280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441325" y="955675"/>
            <a:ext cx="86756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>
                <a:solidFill>
                  <a:srgbClr val="FF0000"/>
                </a:solidFill>
                <a:latin typeface="Arial" charset="0"/>
              </a:rPr>
              <a:t>Тонические шейные</a:t>
            </a:r>
            <a:r>
              <a:rPr lang="ru-RU" altLang="ru-RU" sz="2800">
                <a:latin typeface="Arial" charset="0"/>
              </a:rPr>
              <a:t> От интрафузальных волокон мышц шеи. Сгибание шеи без наклона  головы</a:t>
            </a:r>
          </a:p>
          <a:p>
            <a:r>
              <a:rPr lang="ru-RU" altLang="ru-RU" sz="2800">
                <a:latin typeface="Arial" charset="0"/>
              </a:rPr>
              <a:t> </a:t>
            </a:r>
          </a:p>
        </p:txBody>
      </p:sp>
      <p:sp>
        <p:nvSpPr>
          <p:cNvPr id="16387" name="Прямоугольник 4"/>
          <p:cNvSpPr>
            <a:spLocks noChangeArrowheads="1"/>
          </p:cNvSpPr>
          <p:nvPr/>
        </p:nvSpPr>
        <p:spPr bwMode="auto">
          <a:xfrm>
            <a:off x="2727325" y="369888"/>
            <a:ext cx="36893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200">
                <a:latin typeface="Arial" charset="0"/>
              </a:rPr>
              <a:t>Позные рефлексы</a:t>
            </a:r>
            <a:endParaRPr lang="ru-RU" altLang="ru-RU" sz="3200"/>
          </a:p>
        </p:txBody>
      </p:sp>
      <p:pic>
        <p:nvPicPr>
          <p:cNvPr id="16388" name="Picture 2" descr="H:\7137682as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4" r="21967"/>
          <a:stretch>
            <a:fillRect/>
          </a:stretch>
        </p:blipFill>
        <p:spPr bwMode="auto">
          <a:xfrm>
            <a:off x="568325" y="2060575"/>
            <a:ext cx="3355975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Прямоугольник 1"/>
          <p:cNvSpPr>
            <a:spLocks noChangeArrowheads="1"/>
          </p:cNvSpPr>
          <p:nvPr/>
        </p:nvSpPr>
        <p:spPr bwMode="auto">
          <a:xfrm>
            <a:off x="4211638" y="2252663"/>
            <a:ext cx="46815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>
                <a:latin typeface="Arial" charset="0"/>
              </a:rPr>
              <a:t>Рефлексы выпрямления </a:t>
            </a: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ru-RU" altLang="ru-RU" sz="2800">
                <a:latin typeface="Arial" charset="0"/>
              </a:rPr>
              <a:t> с рецепторов кожи, вестибулярного аппарата и сетчатки глаза. Последовательные сокращения мышц шеи и туловища, а затем и конечностей.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611188" y="963613"/>
            <a:ext cx="799306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>
                <a:latin typeface="Arial" charset="0"/>
              </a:rPr>
              <a:t>Компенсируют отклонения тела при ускорении или замедлении прямолинейного движения (лифтный рефлекс), а также при вращениях (отклонения головы, тела и глаз в сторону, противоположную движению)</a:t>
            </a:r>
          </a:p>
        </p:txBody>
      </p:sp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1835150" y="350838"/>
            <a:ext cx="60039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200">
                <a:solidFill>
                  <a:srgbClr val="FF0000"/>
                </a:solidFill>
                <a:latin typeface="Arial" charset="0"/>
              </a:rPr>
              <a:t>Статокинетические рефлексы </a:t>
            </a:r>
          </a:p>
        </p:txBody>
      </p:sp>
      <p:sp>
        <p:nvSpPr>
          <p:cNvPr id="17412" name="Прямоугольник 3"/>
          <p:cNvSpPr>
            <a:spLocks noChangeArrowheads="1"/>
          </p:cNvSpPr>
          <p:nvPr/>
        </p:nvSpPr>
        <p:spPr bwMode="auto">
          <a:xfrm>
            <a:off x="731838" y="3429000"/>
            <a:ext cx="727392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>
                <a:latin typeface="Arial" charset="0"/>
              </a:rPr>
              <a:t>Вестибулярный нистагм </a:t>
            </a: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− </a:t>
            </a:r>
            <a:r>
              <a:rPr lang="ru-RU" altLang="ru-RU" sz="2800">
                <a:latin typeface="Arial" charset="0"/>
              </a:rPr>
              <a:t>последовательные движения глаз, когда они движутся в сторону, противоположную вращению тела, благодаря чему направление взора остается неизменным</a:t>
            </a:r>
            <a:r>
              <a:rPr lang="ru-RU" altLang="ru-RU" sz="2400">
                <a:latin typeface="Arial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438275" y="115888"/>
            <a:ext cx="62658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3600" b="1">
                <a:latin typeface="Arial" charset="0"/>
              </a:rPr>
              <a:t>Мозжечок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755650" y="1125538"/>
            <a:ext cx="7200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79388" y="722313"/>
            <a:ext cx="5976937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23900" indent="-457200">
              <a:tabLst>
                <a:tab pos="895350" algn="l"/>
                <a:tab pos="1352550" algn="l"/>
                <a:tab pos="2057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2514600" indent="-457200">
              <a:tabLst>
                <a:tab pos="895350" algn="l"/>
                <a:tab pos="1352550" algn="l"/>
                <a:tab pos="2057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3151188" indent="-457200">
              <a:tabLst>
                <a:tab pos="895350" algn="l"/>
                <a:tab pos="1352550" algn="l"/>
                <a:tab pos="2057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3787775" indent="-457200">
              <a:tabLst>
                <a:tab pos="895350" algn="l"/>
                <a:tab pos="1352550" algn="l"/>
                <a:tab pos="2057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4424363" indent="-457200">
              <a:tabLst>
                <a:tab pos="895350" algn="l"/>
                <a:tab pos="1352550" algn="l"/>
                <a:tab pos="2057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4881563" indent="-457200" fontAlgn="base">
              <a:spcBef>
                <a:spcPct val="0"/>
              </a:spcBef>
              <a:spcAft>
                <a:spcPct val="0"/>
              </a:spcAft>
              <a:tabLst>
                <a:tab pos="895350" algn="l"/>
                <a:tab pos="1352550" algn="l"/>
                <a:tab pos="2057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5338763" indent="-457200" fontAlgn="base">
              <a:spcBef>
                <a:spcPct val="0"/>
              </a:spcBef>
              <a:spcAft>
                <a:spcPct val="0"/>
              </a:spcAft>
              <a:tabLst>
                <a:tab pos="895350" algn="l"/>
                <a:tab pos="1352550" algn="l"/>
                <a:tab pos="2057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5795963" indent="-457200" fontAlgn="base">
              <a:spcBef>
                <a:spcPct val="0"/>
              </a:spcBef>
              <a:spcAft>
                <a:spcPct val="0"/>
              </a:spcAft>
              <a:tabLst>
                <a:tab pos="895350" algn="l"/>
                <a:tab pos="1352550" algn="l"/>
                <a:tab pos="2057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6253163" indent="-457200" fontAlgn="base">
              <a:spcBef>
                <a:spcPct val="0"/>
              </a:spcBef>
              <a:spcAft>
                <a:spcPct val="0"/>
              </a:spcAft>
              <a:tabLst>
                <a:tab pos="895350" algn="l"/>
                <a:tab pos="1352550" algn="l"/>
                <a:tab pos="2057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>
                <a:latin typeface="Arial" charset="0"/>
              </a:rPr>
              <a:t>Структуры:</a:t>
            </a:r>
          </a:p>
          <a:p>
            <a:pPr>
              <a:buFontTx/>
              <a:buAutoNum type="romanUcPeriod"/>
            </a:pPr>
            <a:r>
              <a:rPr lang="ru-RU" altLang="ru-RU" sz="2400">
                <a:latin typeface="Arial" charset="0"/>
              </a:rPr>
              <a:t>Флоккулонодулярные доли</a:t>
            </a:r>
          </a:p>
          <a:p>
            <a:pPr>
              <a:buFontTx/>
              <a:buAutoNum type="romanUcPeriod"/>
            </a:pPr>
            <a:r>
              <a:rPr lang="ru-RU" altLang="ru-RU" sz="2400">
                <a:latin typeface="Arial" charset="0"/>
              </a:rPr>
              <a:t>Червь</a:t>
            </a:r>
          </a:p>
          <a:p>
            <a:pPr>
              <a:buFontTx/>
              <a:buAutoNum type="romanUcPeriod"/>
            </a:pPr>
            <a:r>
              <a:rPr lang="ru-RU" altLang="ru-RU" sz="2400">
                <a:latin typeface="Arial" charset="0"/>
              </a:rPr>
              <a:t>Полушария</a:t>
            </a:r>
          </a:p>
          <a:p>
            <a:r>
              <a:rPr lang="ru-RU" altLang="ru-RU" sz="2400">
                <a:latin typeface="Arial" charset="0"/>
              </a:rPr>
              <a:t>Деление:</a:t>
            </a:r>
          </a:p>
          <a:p>
            <a:r>
              <a:rPr lang="ru-RU" altLang="ru-RU" sz="2400">
                <a:solidFill>
                  <a:srgbClr val="FF0000"/>
                </a:solidFill>
                <a:latin typeface="Arial" charset="0"/>
              </a:rPr>
              <a:t>А. </a:t>
            </a:r>
            <a:r>
              <a:rPr lang="ru-RU" altLang="ru-RU" sz="2400">
                <a:latin typeface="Arial" charset="0"/>
              </a:rPr>
              <a:t>Архицеребеллум (древний мозжечок). Сигналы от вестибулярной системы.</a:t>
            </a:r>
          </a:p>
          <a:p>
            <a:r>
              <a:rPr lang="ru-RU" altLang="ru-RU" sz="2400">
                <a:solidFill>
                  <a:srgbClr val="FF0000"/>
                </a:solidFill>
                <a:latin typeface="Arial" charset="0"/>
              </a:rPr>
              <a:t>В. </a:t>
            </a:r>
            <a:r>
              <a:rPr lang="ru-RU" altLang="ru-RU" sz="2400">
                <a:latin typeface="Arial" charset="0"/>
              </a:rPr>
              <a:t>Палеоцеребеллум (старый мозжечок). Сигналы от проприоцепторов мышц, сухожилий, суставов. </a:t>
            </a:r>
          </a:p>
          <a:p>
            <a:r>
              <a:rPr lang="ru-RU" altLang="ru-RU" sz="2400">
                <a:solidFill>
                  <a:srgbClr val="FF0000"/>
                </a:solidFill>
                <a:latin typeface="Arial" charset="0"/>
              </a:rPr>
              <a:t>С. </a:t>
            </a:r>
            <a:r>
              <a:rPr lang="ru-RU" altLang="ru-RU" sz="2400">
                <a:latin typeface="Arial" charset="0"/>
              </a:rPr>
              <a:t>Неоцеребеллум (новый мозжечок). Сигналы от коры полушарий конечного мозга, зрительного и слухового анализатора.</a:t>
            </a:r>
          </a:p>
        </p:txBody>
      </p:sp>
      <p:grpSp>
        <p:nvGrpSpPr>
          <p:cNvPr id="18437" name="Группа 5"/>
          <p:cNvGrpSpPr>
            <a:grpSpLocks/>
          </p:cNvGrpSpPr>
          <p:nvPr/>
        </p:nvGrpSpPr>
        <p:grpSpPr bwMode="auto">
          <a:xfrm>
            <a:off x="5824538" y="2166938"/>
            <a:ext cx="2581275" cy="2543175"/>
            <a:chOff x="5825259" y="2166290"/>
            <a:chExt cx="2581275" cy="2543175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825259" y="2166290"/>
              <a:ext cx="2581275" cy="2543175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18445" name="TextBox 3"/>
            <p:cNvSpPr txBox="1">
              <a:spLocks noChangeArrowheads="1"/>
            </p:cNvSpPr>
            <p:nvPr/>
          </p:nvSpPr>
          <p:spPr bwMode="auto">
            <a:xfrm>
              <a:off x="6916381" y="4016967"/>
              <a:ext cx="45084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sz="2400" b="1">
                  <a:solidFill>
                    <a:srgbClr val="FF0000"/>
                  </a:solidFill>
                  <a:latin typeface="Arial" charset="0"/>
                </a:rPr>
                <a:t>А</a:t>
              </a:r>
              <a:endParaRPr lang="ru-RU" altLang="ru-RU" sz="2400" b="1">
                <a:latin typeface="Arial" charset="0"/>
              </a:endParaRPr>
            </a:p>
          </p:txBody>
        </p:sp>
        <p:sp>
          <p:nvSpPr>
            <p:cNvPr id="18446" name="TextBox 8"/>
            <p:cNvSpPr txBox="1">
              <a:spLocks noChangeArrowheads="1"/>
            </p:cNvSpPr>
            <p:nvPr/>
          </p:nvSpPr>
          <p:spPr bwMode="auto">
            <a:xfrm>
              <a:off x="5982568" y="3207044"/>
              <a:ext cx="45084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sz="2400" b="1">
                  <a:solidFill>
                    <a:srgbClr val="FF0000"/>
                  </a:solidFill>
                  <a:latin typeface="Arial" charset="0"/>
                </a:rPr>
                <a:t>С</a:t>
              </a:r>
              <a:endParaRPr lang="ru-RU" altLang="ru-RU" sz="2400" b="1">
                <a:latin typeface="Arial" charset="0"/>
              </a:endParaRPr>
            </a:p>
          </p:txBody>
        </p:sp>
        <p:sp>
          <p:nvSpPr>
            <p:cNvPr id="18447" name="TextBox 9"/>
            <p:cNvSpPr txBox="1">
              <a:spLocks noChangeArrowheads="1"/>
            </p:cNvSpPr>
            <p:nvPr/>
          </p:nvSpPr>
          <p:spPr bwMode="auto">
            <a:xfrm>
              <a:off x="6890472" y="2533002"/>
              <a:ext cx="45084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sz="2400" b="1">
                  <a:solidFill>
                    <a:srgbClr val="FF0000"/>
                  </a:solidFill>
                  <a:latin typeface="Arial" charset="0"/>
                </a:rPr>
                <a:t> В</a:t>
              </a:r>
              <a:endParaRPr lang="ru-RU" altLang="ru-RU" sz="2400" b="1">
                <a:latin typeface="Arial" charset="0"/>
              </a:endParaRPr>
            </a:p>
          </p:txBody>
        </p:sp>
        <p:sp>
          <p:nvSpPr>
            <p:cNvPr id="18448" name="TextBox 10"/>
            <p:cNvSpPr txBox="1">
              <a:spLocks noChangeArrowheads="1"/>
            </p:cNvSpPr>
            <p:nvPr/>
          </p:nvSpPr>
          <p:spPr bwMode="auto">
            <a:xfrm>
              <a:off x="7710821" y="3207043"/>
              <a:ext cx="45084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sz="2400" b="1">
                  <a:solidFill>
                    <a:srgbClr val="FF0000"/>
                  </a:solidFill>
                  <a:latin typeface="Arial" charset="0"/>
                </a:rPr>
                <a:t>С</a:t>
              </a:r>
              <a:endParaRPr lang="ru-RU" altLang="ru-RU" sz="2400" b="1">
                <a:latin typeface="Arial" charset="0"/>
              </a:endParaRPr>
            </a:p>
          </p:txBody>
        </p:sp>
      </p:grpSp>
      <p:sp>
        <p:nvSpPr>
          <p:cNvPr id="18438" name="Text Box 3"/>
          <p:cNvSpPr txBox="1">
            <a:spLocks noChangeArrowheads="1"/>
          </p:cNvSpPr>
          <p:nvPr/>
        </p:nvSpPr>
        <p:spPr bwMode="auto">
          <a:xfrm>
            <a:off x="6718300" y="1076325"/>
            <a:ext cx="1973263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400">
                <a:latin typeface="Arial" charset="0"/>
              </a:rPr>
              <a:t>Выполнение движений</a:t>
            </a:r>
          </a:p>
        </p:txBody>
      </p:sp>
      <p:sp>
        <p:nvSpPr>
          <p:cNvPr id="18439" name="Text Box 3"/>
          <p:cNvSpPr txBox="1">
            <a:spLocks noChangeArrowheads="1"/>
          </p:cNvSpPr>
          <p:nvPr/>
        </p:nvSpPr>
        <p:spPr bwMode="auto">
          <a:xfrm>
            <a:off x="6916738" y="4710113"/>
            <a:ext cx="24765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400">
                <a:latin typeface="Arial" charset="0"/>
              </a:rPr>
              <a:t>Планирование движений</a:t>
            </a:r>
          </a:p>
        </p:txBody>
      </p:sp>
      <p:sp>
        <p:nvSpPr>
          <p:cNvPr id="18440" name="Text Box 3"/>
          <p:cNvSpPr txBox="1">
            <a:spLocks noChangeArrowheads="1"/>
          </p:cNvSpPr>
          <p:nvPr/>
        </p:nvSpPr>
        <p:spPr bwMode="auto">
          <a:xfrm>
            <a:off x="5340350" y="5632450"/>
            <a:ext cx="3411538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400">
                <a:latin typeface="Arial" charset="0"/>
              </a:rPr>
              <a:t>Координация положения тела с движениями глаз</a:t>
            </a:r>
          </a:p>
        </p:txBody>
      </p:sp>
      <p:sp>
        <p:nvSpPr>
          <p:cNvPr id="18441" name="Line 8"/>
          <p:cNvSpPr>
            <a:spLocks noChangeShapeType="1"/>
          </p:cNvSpPr>
          <p:nvPr/>
        </p:nvSpPr>
        <p:spPr bwMode="auto">
          <a:xfrm flipV="1">
            <a:off x="6156325" y="4248150"/>
            <a:ext cx="760413" cy="1484313"/>
          </a:xfrm>
          <a:prstGeom prst="line">
            <a:avLst/>
          </a:prstGeom>
          <a:noFill/>
          <a:ln w="508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2" name="Line 8"/>
          <p:cNvSpPr>
            <a:spLocks noChangeShapeType="1"/>
          </p:cNvSpPr>
          <p:nvPr/>
        </p:nvSpPr>
        <p:spPr bwMode="auto">
          <a:xfrm flipH="1" flipV="1">
            <a:off x="7704138" y="3429000"/>
            <a:ext cx="450850" cy="1368425"/>
          </a:xfrm>
          <a:prstGeom prst="line">
            <a:avLst/>
          </a:prstGeom>
          <a:noFill/>
          <a:ln w="508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3" name="Line 8"/>
          <p:cNvSpPr>
            <a:spLocks noChangeShapeType="1"/>
          </p:cNvSpPr>
          <p:nvPr/>
        </p:nvSpPr>
        <p:spPr bwMode="auto">
          <a:xfrm flipH="1">
            <a:off x="7142163" y="1785938"/>
            <a:ext cx="225425" cy="922337"/>
          </a:xfrm>
          <a:prstGeom prst="line">
            <a:avLst/>
          </a:prstGeom>
          <a:noFill/>
          <a:ln w="508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>
            <a:off x="1547813" y="765175"/>
            <a:ext cx="6624637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>
                <a:latin typeface="Arial" charset="0"/>
              </a:rPr>
              <a:t>Через верхние ножки мозжечок получает сигналы из ассоциативных областей коры о цели действия </a:t>
            </a:r>
          </a:p>
          <a:p>
            <a:r>
              <a:rPr lang="ru-RU" altLang="ru-RU" sz="2800">
                <a:latin typeface="Arial" charset="0"/>
              </a:rPr>
              <a:t>Через нижние ножки (из</a:t>
            </a:r>
          </a:p>
          <a:p>
            <a:r>
              <a:rPr lang="ru-RU" altLang="ru-RU" sz="2800">
                <a:latin typeface="Arial" charset="0"/>
              </a:rPr>
              <a:t>спинного мозга) — о состоянии опорно-двигательного аппарата</a:t>
            </a:r>
          </a:p>
          <a:p>
            <a:r>
              <a:rPr lang="ru-RU" altLang="ru-RU" sz="2800">
                <a:latin typeface="Arial" charset="0"/>
              </a:rPr>
              <a:t>(положение тела и конечностей), Через средние — команды от мозжечка к ядрам ствола мозга  и к двигательной коре больших полушарий.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1042988" y="981075"/>
            <a:ext cx="76327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600">
                <a:latin typeface="Arial" charset="0"/>
              </a:rPr>
              <a:t>«Всё бесконечное разнообразие внешних проявлений мозговой деятельности сводится окончательно к одному лишь явлению − мышечному сокращению» </a:t>
            </a:r>
          </a:p>
          <a:p>
            <a:pPr algn="r"/>
            <a:r>
              <a:rPr lang="ru-RU" altLang="ru-RU" sz="3600">
                <a:latin typeface="Arial" charset="0"/>
              </a:rPr>
              <a:t>И.М.Сеченов</a:t>
            </a:r>
          </a:p>
          <a:p>
            <a:pPr algn="r"/>
            <a:r>
              <a:rPr lang="ru-RU" altLang="ru-RU" sz="3600">
                <a:latin typeface="Arial" charset="0"/>
              </a:rPr>
              <a:t>Рефлексы головного мозга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219200"/>
            <a:ext cx="3529013" cy="355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250825" y="115888"/>
            <a:ext cx="88931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5365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5365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5365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5365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5365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3200" b="1">
                <a:latin typeface="Arial" charset="0"/>
              </a:rPr>
              <a:t>Упрощенная функциональная схема мозжечка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323850" y="1230313"/>
            <a:ext cx="4752975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>
                <a:latin typeface="Arial" charset="0"/>
              </a:rPr>
              <a:t>Через коллатерали мозжечок получает копию команд, посылаемых двигательными центрами по нисходящим двигательным путям в спинной мозг (копию эфферентации) и также копию сенсорной афферентации по коллатералям от восходящих путей. Сопоставляя два входа, он может оценивать отклонение от намеченной точки (ошибку).</a:t>
            </a:r>
          </a:p>
        </p:txBody>
      </p:sp>
      <p:grpSp>
        <p:nvGrpSpPr>
          <p:cNvPr id="14" name="Группа 13"/>
          <p:cNvGrpSpPr>
            <a:grpSpLocks/>
          </p:cNvGrpSpPr>
          <p:nvPr/>
        </p:nvGrpSpPr>
        <p:grpSpPr bwMode="auto">
          <a:xfrm>
            <a:off x="6372225" y="1604963"/>
            <a:ext cx="2268538" cy="1800225"/>
            <a:chOff x="6372200" y="1605123"/>
            <a:chExt cx="2268252" cy="1800200"/>
          </a:xfrm>
        </p:grpSpPr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H="1" flipV="1">
              <a:off x="6372200" y="1605123"/>
              <a:ext cx="1368252" cy="1800200"/>
            </a:xfrm>
            <a:prstGeom prst="line">
              <a:avLst/>
            </a:prstGeom>
            <a:noFill/>
            <a:ln w="127000">
              <a:solidFill>
                <a:srgbClr val="FFC000"/>
              </a:solidFill>
              <a:prstDash val="sysDash"/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n w="76200">
                  <a:solidFill>
                    <a:srgbClr val="6600FF"/>
                  </a:solidFill>
                  <a:prstDash val="dash"/>
                </a:ln>
                <a:latin typeface="+mn-lt"/>
                <a:cs typeface="+mn-cs"/>
              </a:endParaRPr>
            </a:p>
          </p:txBody>
        </p:sp>
        <p:sp>
          <p:nvSpPr>
            <p:cNvPr id="20487" name="TextBox 12"/>
            <p:cNvSpPr txBox="1">
              <a:spLocks noChangeArrowheads="1"/>
            </p:cNvSpPr>
            <p:nvPr/>
          </p:nvSpPr>
          <p:spPr bwMode="auto">
            <a:xfrm>
              <a:off x="7056276" y="2274390"/>
              <a:ext cx="15841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sz="2400" b="1">
                  <a:solidFill>
                    <a:srgbClr val="FF9933"/>
                  </a:solidFill>
                  <a:latin typeface="Arial" charset="0"/>
                </a:rPr>
                <a:t>Ошибка!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68313" y="1773238"/>
            <a:ext cx="8424862" cy="433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400">
                <a:latin typeface="Arial" charset="0"/>
              </a:rPr>
              <a:t>Аст</a:t>
            </a:r>
            <a:r>
              <a:rPr lang="en-US" altLang="ru-RU" sz="2400">
                <a:latin typeface="Arial" charset="0"/>
              </a:rPr>
              <a:t>à</a:t>
            </a:r>
            <a:r>
              <a:rPr lang="ru-RU" altLang="ru-RU" sz="2400">
                <a:latin typeface="Arial" charset="0"/>
              </a:rPr>
              <a:t>зия – нарушение способности стоять – на широко расставленных конечностях, качательные движения</a:t>
            </a:r>
          </a:p>
          <a:p>
            <a:pPr>
              <a:spcBef>
                <a:spcPct val="50000"/>
              </a:spcBef>
            </a:pPr>
            <a:r>
              <a:rPr lang="ru-RU" altLang="ru-RU" sz="2400">
                <a:latin typeface="Arial" charset="0"/>
              </a:rPr>
              <a:t>Атония (дистония) – нарушено правильное распределение тонуса мышц сгибателей и разгибателей</a:t>
            </a:r>
          </a:p>
          <a:p>
            <a:pPr>
              <a:spcBef>
                <a:spcPct val="50000"/>
              </a:spcBef>
            </a:pPr>
            <a:r>
              <a:rPr lang="ru-RU" altLang="ru-RU" sz="2400">
                <a:latin typeface="Arial" charset="0"/>
              </a:rPr>
              <a:t>Астения – быстрая утомляемость, снижение силы мышечных сокращений.</a:t>
            </a:r>
          </a:p>
          <a:p>
            <a:pPr>
              <a:spcBef>
                <a:spcPct val="50000"/>
              </a:spcBef>
            </a:pPr>
            <a:r>
              <a:rPr lang="ru-RU" altLang="ru-RU" sz="2400">
                <a:latin typeface="Arial" charset="0"/>
              </a:rPr>
              <a:t>Атаксѝя – нарушение координации движений; при ходьбе конечности забрасываются за среднюю линию. Выпадает анализ сигналов от проприорецепторов мышц и сухожилий </a:t>
            </a:r>
            <a:endParaRPr lang="ru-RU" altLang="ru-RU"/>
          </a:p>
        </p:txBody>
      </p:sp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1692275" y="107950"/>
            <a:ext cx="57594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800" b="1">
                <a:latin typeface="Arial" charset="0"/>
              </a:rPr>
              <a:t>Выпадение</a:t>
            </a:r>
            <a:r>
              <a:rPr lang="ru-RU" altLang="ru-RU" sz="2800" b="1"/>
              <a:t> функций мозжечка</a:t>
            </a:r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1547813" y="620713"/>
            <a:ext cx="62642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>
                <a:latin typeface="Arial" charset="0"/>
              </a:rPr>
              <a:t>Триада  Лючиани: аст</a:t>
            </a:r>
            <a:r>
              <a:rPr lang="en-US" altLang="ru-RU" sz="2400">
                <a:latin typeface="Arial" charset="0"/>
              </a:rPr>
              <a:t>à</a:t>
            </a:r>
            <a:r>
              <a:rPr lang="ru-RU" altLang="ru-RU" sz="2400">
                <a:latin typeface="Arial" charset="0"/>
              </a:rPr>
              <a:t>зия, атония и астения. + атаксѝя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684213" y="188913"/>
            <a:ext cx="8135937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400">
                <a:latin typeface="Arial" charset="0"/>
              </a:rPr>
              <a:t>Абазѝя – неуверенность в опоре: человек сохраняет лежачее положение, не может самостоятельно встать; в положении лежа отмечается сохранение способности активно двигать конечностями и телом.</a:t>
            </a:r>
          </a:p>
          <a:p>
            <a:pPr>
              <a:spcBef>
                <a:spcPct val="50000"/>
              </a:spcBef>
            </a:pPr>
            <a:r>
              <a:rPr lang="ru-RU" altLang="ru-RU" sz="2400">
                <a:latin typeface="Arial" charset="0"/>
              </a:rPr>
              <a:t>Дисметрия – расстройство равномерности движений</a:t>
            </a:r>
          </a:p>
          <a:p>
            <a:pPr>
              <a:spcBef>
                <a:spcPct val="50000"/>
              </a:spcBef>
            </a:pPr>
            <a:r>
              <a:rPr lang="ru-RU" altLang="ru-RU" sz="2400">
                <a:latin typeface="Arial" charset="0"/>
              </a:rPr>
              <a:t>Тремор в покое и усиление при движении </a:t>
            </a:r>
          </a:p>
          <a:p>
            <a:pPr>
              <a:spcBef>
                <a:spcPct val="50000"/>
              </a:spcBef>
            </a:pPr>
            <a:r>
              <a:rPr lang="ru-RU" altLang="ru-RU" sz="2400">
                <a:latin typeface="Arial" charset="0"/>
              </a:rPr>
              <a:t>Дизартрия – речь монотонная, медленная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38" y="3827463"/>
            <a:ext cx="3489325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1258888" y="4625975"/>
            <a:ext cx="30257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400">
                <a:latin typeface="Arial" charset="0"/>
              </a:rPr>
              <a:t>«Пьяная походка»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250825" y="115888"/>
            <a:ext cx="88931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5365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5365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5365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5365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5365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3200" b="1">
                <a:latin typeface="Arial" charset="0"/>
              </a:rPr>
              <a:t>Базальные ядра</a:t>
            </a: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611188" y="836613"/>
            <a:ext cx="8281987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altLang="ru-RU" sz="2400">
                <a:latin typeface="Arial" charset="0"/>
              </a:rPr>
              <a:t>Переход от заданных к выбранным программам поведения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400">
                <a:latin typeface="Arial" charset="0"/>
              </a:rPr>
              <a:t>Синергизм элементов сложных двигательных актов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400">
                <a:latin typeface="Arial" charset="0"/>
              </a:rPr>
              <a:t>Координация тонуса и фазовой двигательной активности мышц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400">
                <a:latin typeface="Arial" charset="0"/>
              </a:rPr>
              <a:t>Контроль комплексных стереотипов моторной деятельности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2988" y="3675063"/>
            <a:ext cx="7273925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Паркинсонизм: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Акинезия (трудно начать движение)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Ригидность – увеличение мышечного тонуса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Тремор покоя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71"/>
          <a:stretch>
            <a:fillRect/>
          </a:stretch>
        </p:blipFill>
        <p:spPr bwMode="auto">
          <a:xfrm>
            <a:off x="0" y="965200"/>
            <a:ext cx="2855913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897188" y="1484313"/>
            <a:ext cx="2652712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400">
                <a:latin typeface="Arial" charset="0"/>
              </a:rPr>
              <a:t>Начало пирамидного тракта </a:t>
            </a:r>
            <a:r>
              <a:rPr lang="en-US" altLang="ru-RU" sz="2400">
                <a:latin typeface="Arial" charset="0"/>
              </a:rPr>
              <a:t>V </a:t>
            </a:r>
            <a:r>
              <a:rPr lang="ru-RU" altLang="ru-RU" sz="2400">
                <a:latin typeface="Arial" charset="0"/>
              </a:rPr>
              <a:t>слой коры; пирамидные клетки Беца</a:t>
            </a:r>
          </a:p>
        </p:txBody>
      </p:sp>
      <p:pic>
        <p:nvPicPr>
          <p:cNvPr id="1025" name="Picture 1" descr="E:\Пышакис\Учебные рисунки\Центральная НС\Пути Двигат  чищен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3"/>
          <a:stretch/>
        </p:blipFill>
        <p:spPr bwMode="auto">
          <a:xfrm>
            <a:off x="5292080" y="941615"/>
            <a:ext cx="3587702" cy="497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1" name="TextBox 8"/>
          <p:cNvSpPr txBox="1">
            <a:spLocks noChangeArrowheads="1"/>
          </p:cNvSpPr>
          <p:nvPr/>
        </p:nvSpPr>
        <p:spPr bwMode="auto">
          <a:xfrm>
            <a:off x="250825" y="115888"/>
            <a:ext cx="88931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5365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5365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5365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5365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5365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3200" b="1">
                <a:latin typeface="Arial" charset="0"/>
              </a:rPr>
              <a:t>Произвольные движения – пирамидный тракт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50825" y="3944938"/>
            <a:ext cx="466407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Экстрапирамидная система:</a:t>
            </a: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Вестибулоспинальный тракт</a:t>
            </a: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Руброспинальный тракт</a:t>
            </a: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Тектоспинальный тракт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611188" y="260350"/>
            <a:ext cx="7921625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3200">
                <a:latin typeface="Arial" charset="0"/>
              </a:rPr>
              <a:t>Моторный гомункулус</a:t>
            </a:r>
            <a:endParaRPr lang="ru-RU" alt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57381"/>
            <a:ext cx="5184800" cy="51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11188" y="260350"/>
            <a:ext cx="7921625" cy="135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200">
                <a:latin typeface="Arial" charset="0"/>
              </a:rPr>
              <a:t>Принцип общего конечного пути</a:t>
            </a:r>
          </a:p>
          <a:p>
            <a:pPr algn="r"/>
            <a:r>
              <a:rPr lang="ru-RU" altLang="ru-RU" sz="3200">
                <a:latin typeface="Arial" charset="0"/>
              </a:rPr>
              <a:t>Ч.Шеррингтон</a:t>
            </a:r>
          </a:p>
          <a:p>
            <a:endParaRPr lang="ru-RU" altLang="ru-RU"/>
          </a:p>
        </p:txBody>
      </p:sp>
      <p:pic>
        <p:nvPicPr>
          <p:cNvPr id="26627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2205038"/>
            <a:ext cx="4537075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Line 8"/>
          <p:cNvSpPr>
            <a:spLocks noChangeShapeType="1"/>
          </p:cNvSpPr>
          <p:nvPr/>
        </p:nvSpPr>
        <p:spPr bwMode="auto">
          <a:xfrm>
            <a:off x="2592388" y="2060575"/>
            <a:ext cx="34925" cy="1981200"/>
          </a:xfrm>
          <a:prstGeom prst="line">
            <a:avLst/>
          </a:prstGeom>
          <a:noFill/>
          <a:ln w="101600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29" name="Line 8"/>
          <p:cNvSpPr>
            <a:spLocks noChangeShapeType="1"/>
          </p:cNvSpPr>
          <p:nvPr/>
        </p:nvSpPr>
        <p:spPr bwMode="auto">
          <a:xfrm>
            <a:off x="2987675" y="1412875"/>
            <a:ext cx="71438" cy="2835275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30" name="TextBox 5"/>
          <p:cNvSpPr txBox="1">
            <a:spLocks noChangeArrowheads="1"/>
          </p:cNvSpPr>
          <p:nvPr/>
        </p:nvSpPr>
        <p:spPr bwMode="auto">
          <a:xfrm>
            <a:off x="863600" y="1614488"/>
            <a:ext cx="21605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>
                <a:latin typeface="Arial" charset="0"/>
              </a:rPr>
              <a:t>Пирамидный тракт</a:t>
            </a:r>
          </a:p>
        </p:txBody>
      </p:sp>
      <p:sp>
        <p:nvSpPr>
          <p:cNvPr id="26631" name="TextBox 6"/>
          <p:cNvSpPr txBox="1">
            <a:spLocks noChangeArrowheads="1"/>
          </p:cNvSpPr>
          <p:nvPr/>
        </p:nvSpPr>
        <p:spPr bwMode="auto">
          <a:xfrm>
            <a:off x="3074988" y="1789113"/>
            <a:ext cx="33480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>
                <a:latin typeface="Arial" charset="0"/>
              </a:rPr>
              <a:t>Экстрапирамидная система</a:t>
            </a:r>
          </a:p>
        </p:txBody>
      </p:sp>
      <p:sp>
        <p:nvSpPr>
          <p:cNvPr id="26632" name="TextBox 7"/>
          <p:cNvSpPr txBox="1">
            <a:spLocks noChangeArrowheads="1"/>
          </p:cNvSpPr>
          <p:nvPr/>
        </p:nvSpPr>
        <p:spPr bwMode="auto">
          <a:xfrm>
            <a:off x="5076825" y="2967038"/>
            <a:ext cx="3311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l-GR" altLang="ru-RU" sz="2400">
                <a:latin typeface="Arial" charset="0"/>
              </a:rPr>
              <a:t>α</a:t>
            </a:r>
            <a:r>
              <a:rPr lang="ru-RU" altLang="ru-RU" sz="2400">
                <a:latin typeface="Arial" charset="0"/>
              </a:rPr>
              <a:t>-</a:t>
            </a:r>
            <a:r>
              <a:rPr lang="el-GR" altLang="ru-RU" sz="2400">
                <a:latin typeface="Arial" charset="0"/>
              </a:rPr>
              <a:t>γ</a:t>
            </a:r>
            <a:r>
              <a:rPr lang="ru-RU" altLang="ru-RU" sz="2400">
                <a:latin typeface="Arial" charset="0"/>
              </a:rPr>
              <a:t> коактивация</a:t>
            </a:r>
          </a:p>
        </p:txBody>
      </p:sp>
      <p:sp>
        <p:nvSpPr>
          <p:cNvPr id="26633" name="TextBox 8"/>
          <p:cNvSpPr txBox="1">
            <a:spLocks noChangeArrowheads="1"/>
          </p:cNvSpPr>
          <p:nvPr/>
        </p:nvSpPr>
        <p:spPr bwMode="auto">
          <a:xfrm>
            <a:off x="395288" y="5084763"/>
            <a:ext cx="51133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altLang="ru-RU" sz="2400">
                <a:latin typeface="Arial" charset="0"/>
              </a:rPr>
              <a:t>Преднастройка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400">
                <a:latin typeface="Arial" charset="0"/>
              </a:rPr>
              <a:t>Настройка за 60 мс до начала движения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400">
                <a:latin typeface="Arial" charset="0"/>
              </a:rPr>
              <a:t>Пуск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11188" y="260350"/>
            <a:ext cx="7921625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3200">
                <a:latin typeface="Arial" charset="0"/>
              </a:rPr>
              <a:t>Формирование позы</a:t>
            </a:r>
            <a:endParaRPr lang="ru-RU" altLang="ru-RU"/>
          </a:p>
        </p:txBody>
      </p:sp>
      <p:pic>
        <p:nvPicPr>
          <p:cNvPr id="27651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7"/>
          <a:stretch>
            <a:fillRect/>
          </a:stretch>
        </p:blipFill>
        <p:spPr bwMode="auto">
          <a:xfrm>
            <a:off x="1908175" y="846138"/>
            <a:ext cx="6048375" cy="579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5219700" y="1173163"/>
            <a:ext cx="576263" cy="5746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694113" y="2416175"/>
            <a:ext cx="647700" cy="6477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651500" y="4581525"/>
            <a:ext cx="649288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9" name="Группа 28"/>
          <p:cNvGrpSpPr>
            <a:grpSpLocks/>
          </p:cNvGrpSpPr>
          <p:nvPr/>
        </p:nvGrpSpPr>
        <p:grpSpPr bwMode="auto">
          <a:xfrm>
            <a:off x="4211638" y="1460500"/>
            <a:ext cx="1765300" cy="3121025"/>
            <a:chOff x="4211960" y="1460454"/>
            <a:chExt cx="1764196" cy="3120674"/>
          </a:xfrm>
        </p:grpSpPr>
        <p:sp>
          <p:nvSpPr>
            <p:cNvPr id="27669" name="Line 8"/>
            <p:cNvSpPr>
              <a:spLocks noChangeShapeType="1"/>
            </p:cNvSpPr>
            <p:nvPr/>
          </p:nvSpPr>
          <p:spPr bwMode="auto">
            <a:xfrm flipH="1">
              <a:off x="4211960" y="1460454"/>
              <a:ext cx="1080120" cy="1104450"/>
            </a:xfrm>
            <a:prstGeom prst="line">
              <a:avLst/>
            </a:prstGeom>
            <a:noFill/>
            <a:ln w="50800">
              <a:solidFill>
                <a:srgbClr val="00B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70" name="Line 8"/>
            <p:cNvSpPr>
              <a:spLocks noChangeShapeType="1"/>
            </p:cNvSpPr>
            <p:nvPr/>
          </p:nvSpPr>
          <p:spPr bwMode="auto">
            <a:xfrm>
              <a:off x="5508104" y="1612854"/>
              <a:ext cx="468052" cy="2968274"/>
            </a:xfrm>
            <a:prstGeom prst="line">
              <a:avLst/>
            </a:prstGeom>
            <a:noFill/>
            <a:ln w="50800">
              <a:solidFill>
                <a:srgbClr val="00B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" name="Овал 13"/>
          <p:cNvSpPr/>
          <p:nvPr/>
        </p:nvSpPr>
        <p:spPr>
          <a:xfrm>
            <a:off x="5219700" y="5013325"/>
            <a:ext cx="288925" cy="6477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932363" y="4002088"/>
            <a:ext cx="287337" cy="323850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30" name="Группа 29"/>
          <p:cNvGrpSpPr>
            <a:grpSpLocks/>
          </p:cNvGrpSpPr>
          <p:nvPr/>
        </p:nvGrpSpPr>
        <p:grpSpPr bwMode="auto">
          <a:xfrm>
            <a:off x="5219700" y="4325938"/>
            <a:ext cx="576263" cy="1011237"/>
            <a:chOff x="5220072" y="4326593"/>
            <a:chExt cx="576064" cy="1010619"/>
          </a:xfrm>
        </p:grpSpPr>
        <p:sp>
          <p:nvSpPr>
            <p:cNvPr id="17" name="Line 8"/>
            <p:cNvSpPr>
              <a:spLocks noChangeShapeType="1"/>
            </p:cNvSpPr>
            <p:nvPr/>
          </p:nvSpPr>
          <p:spPr bwMode="auto">
            <a:xfrm flipH="1">
              <a:off x="5475572" y="5013560"/>
              <a:ext cx="320564" cy="323652"/>
            </a:xfrm>
            <a:prstGeom prst="line">
              <a:avLst/>
            </a:prstGeom>
            <a:noFill/>
            <a:ln w="50800">
              <a:solidFill>
                <a:schemeClr val="accent1">
                  <a:lumMod val="7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" name="Line 8"/>
            <p:cNvSpPr>
              <a:spLocks noChangeShapeType="1"/>
            </p:cNvSpPr>
            <p:nvPr/>
          </p:nvSpPr>
          <p:spPr bwMode="auto">
            <a:xfrm flipH="1" flipV="1">
              <a:off x="5220072" y="4326593"/>
              <a:ext cx="576064" cy="417257"/>
            </a:xfrm>
            <a:prstGeom prst="line">
              <a:avLst/>
            </a:prstGeom>
            <a:noFill/>
            <a:ln w="50800">
              <a:solidFill>
                <a:schemeClr val="accent1">
                  <a:lumMod val="7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4211638" y="3006725"/>
            <a:ext cx="819150" cy="1157288"/>
          </a:xfrm>
          <a:prstGeom prst="line">
            <a:avLst/>
          </a:prstGeom>
          <a:noFill/>
          <a:ln w="5080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>
            <a:off x="5089525" y="4314825"/>
            <a:ext cx="0" cy="2317750"/>
          </a:xfrm>
          <a:prstGeom prst="line">
            <a:avLst/>
          </a:prstGeom>
          <a:noFill/>
          <a:ln w="5080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>
            <a:off x="5397500" y="5661025"/>
            <a:ext cx="0" cy="982663"/>
          </a:xfrm>
          <a:prstGeom prst="line">
            <a:avLst/>
          </a:prstGeom>
          <a:noFill/>
          <a:ln w="50800">
            <a:solidFill>
              <a:srgbClr val="7030A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2" name="Text Box 3"/>
          <p:cNvSpPr txBox="1">
            <a:spLocks noChangeArrowheads="1"/>
          </p:cNvSpPr>
          <p:nvPr/>
        </p:nvSpPr>
        <p:spPr bwMode="auto">
          <a:xfrm>
            <a:off x="5795963" y="782638"/>
            <a:ext cx="3024187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400">
                <a:latin typeface="Arial" charset="0"/>
              </a:rPr>
              <a:t>Ассоциативные области коры</a:t>
            </a:r>
          </a:p>
        </p:txBody>
      </p:sp>
      <p:sp>
        <p:nvSpPr>
          <p:cNvPr id="27663" name="Text Box 3"/>
          <p:cNvSpPr txBox="1">
            <a:spLocks noChangeArrowheads="1"/>
          </p:cNvSpPr>
          <p:nvPr/>
        </p:nvSpPr>
        <p:spPr bwMode="auto">
          <a:xfrm>
            <a:off x="1917700" y="2578100"/>
            <a:ext cx="180022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400">
                <a:latin typeface="Arial" charset="0"/>
              </a:rPr>
              <a:t>Базальные ядра</a:t>
            </a:r>
          </a:p>
        </p:txBody>
      </p:sp>
      <p:sp>
        <p:nvSpPr>
          <p:cNvPr id="27664" name="Text Box 3"/>
          <p:cNvSpPr txBox="1">
            <a:spLocks noChangeArrowheads="1"/>
          </p:cNvSpPr>
          <p:nvPr/>
        </p:nvSpPr>
        <p:spPr bwMode="auto">
          <a:xfrm>
            <a:off x="6069013" y="5175250"/>
            <a:ext cx="1727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400">
                <a:latin typeface="Arial" charset="0"/>
              </a:rPr>
              <a:t>Мозжечок</a:t>
            </a:r>
          </a:p>
        </p:txBody>
      </p:sp>
      <p:sp>
        <p:nvSpPr>
          <p:cNvPr id="27665" name="Text Box 3"/>
          <p:cNvSpPr txBox="1">
            <a:spLocks noChangeArrowheads="1"/>
          </p:cNvSpPr>
          <p:nvPr/>
        </p:nvSpPr>
        <p:spPr bwMode="auto">
          <a:xfrm>
            <a:off x="3086100" y="5035550"/>
            <a:ext cx="220662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400">
                <a:latin typeface="Arial" charset="0"/>
              </a:rPr>
              <a:t>Ретикулярная формация</a:t>
            </a:r>
          </a:p>
        </p:txBody>
      </p:sp>
      <p:sp>
        <p:nvSpPr>
          <p:cNvPr id="27666" name="Text Box 3"/>
          <p:cNvSpPr txBox="1">
            <a:spLocks noChangeArrowheads="1"/>
          </p:cNvSpPr>
          <p:nvPr/>
        </p:nvSpPr>
        <p:spPr bwMode="auto">
          <a:xfrm>
            <a:off x="1738313" y="4156075"/>
            <a:ext cx="302418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400">
                <a:latin typeface="Arial" charset="0"/>
              </a:rPr>
              <a:t>Моторные ядра среднего мозга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11188" y="260350"/>
            <a:ext cx="7921625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3200">
                <a:latin typeface="Arial" charset="0"/>
              </a:rPr>
              <a:t>Формирование движения</a:t>
            </a:r>
            <a:endParaRPr lang="ru-RU" altLang="ru-RU"/>
          </a:p>
        </p:txBody>
      </p:sp>
      <p:pic>
        <p:nvPicPr>
          <p:cNvPr id="28675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7"/>
          <a:stretch>
            <a:fillRect/>
          </a:stretch>
        </p:blipFill>
        <p:spPr bwMode="auto">
          <a:xfrm>
            <a:off x="1908175" y="846138"/>
            <a:ext cx="6048375" cy="579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5219700" y="1173163"/>
            <a:ext cx="576263" cy="5746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694113" y="2416175"/>
            <a:ext cx="647700" cy="6477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651500" y="4581525"/>
            <a:ext cx="649288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6" name="Группа 25"/>
          <p:cNvGrpSpPr>
            <a:grpSpLocks/>
          </p:cNvGrpSpPr>
          <p:nvPr/>
        </p:nvGrpSpPr>
        <p:grpSpPr bwMode="auto">
          <a:xfrm>
            <a:off x="4211638" y="1460500"/>
            <a:ext cx="1765300" cy="3121025"/>
            <a:chOff x="4211960" y="1460454"/>
            <a:chExt cx="1764196" cy="3120674"/>
          </a:xfrm>
        </p:grpSpPr>
        <p:sp>
          <p:nvSpPr>
            <p:cNvPr id="28692" name="Line 8"/>
            <p:cNvSpPr>
              <a:spLocks noChangeShapeType="1"/>
            </p:cNvSpPr>
            <p:nvPr/>
          </p:nvSpPr>
          <p:spPr bwMode="auto">
            <a:xfrm flipH="1">
              <a:off x="4211960" y="1460454"/>
              <a:ext cx="1080120" cy="1104450"/>
            </a:xfrm>
            <a:prstGeom prst="line">
              <a:avLst/>
            </a:prstGeom>
            <a:noFill/>
            <a:ln w="50800">
              <a:solidFill>
                <a:srgbClr val="00B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93" name="Line 8"/>
            <p:cNvSpPr>
              <a:spLocks noChangeShapeType="1"/>
            </p:cNvSpPr>
            <p:nvPr/>
          </p:nvSpPr>
          <p:spPr bwMode="auto">
            <a:xfrm>
              <a:off x="5508104" y="1612854"/>
              <a:ext cx="468052" cy="2968274"/>
            </a:xfrm>
            <a:prstGeom prst="line">
              <a:avLst/>
            </a:prstGeom>
            <a:noFill/>
            <a:ln w="50800">
              <a:solidFill>
                <a:srgbClr val="00B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" name="Овал 9"/>
          <p:cNvSpPr/>
          <p:nvPr/>
        </p:nvSpPr>
        <p:spPr>
          <a:xfrm>
            <a:off x="4129088" y="965200"/>
            <a:ext cx="287337" cy="6477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H="1" flipV="1">
            <a:off x="4416425" y="1476375"/>
            <a:ext cx="419100" cy="1530350"/>
          </a:xfrm>
          <a:prstGeom prst="line">
            <a:avLst/>
          </a:prstGeom>
          <a:noFill/>
          <a:ln w="5080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8682" name="Text Box 3"/>
          <p:cNvSpPr txBox="1">
            <a:spLocks noChangeArrowheads="1"/>
          </p:cNvSpPr>
          <p:nvPr/>
        </p:nvSpPr>
        <p:spPr bwMode="auto">
          <a:xfrm>
            <a:off x="5795963" y="782638"/>
            <a:ext cx="3024187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400">
                <a:latin typeface="Arial" charset="0"/>
              </a:rPr>
              <a:t>Ассоциативные области коры</a:t>
            </a:r>
          </a:p>
        </p:txBody>
      </p:sp>
      <p:sp>
        <p:nvSpPr>
          <p:cNvPr id="28683" name="Text Box 3"/>
          <p:cNvSpPr txBox="1">
            <a:spLocks noChangeArrowheads="1"/>
          </p:cNvSpPr>
          <p:nvPr/>
        </p:nvSpPr>
        <p:spPr bwMode="auto">
          <a:xfrm>
            <a:off x="6069013" y="5175250"/>
            <a:ext cx="1727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400">
                <a:latin typeface="Arial" charset="0"/>
              </a:rPr>
              <a:t>Мозжечок</a:t>
            </a:r>
          </a:p>
        </p:txBody>
      </p:sp>
      <p:sp>
        <p:nvSpPr>
          <p:cNvPr id="28684" name="Text Box 3"/>
          <p:cNvSpPr txBox="1">
            <a:spLocks noChangeArrowheads="1"/>
          </p:cNvSpPr>
          <p:nvPr/>
        </p:nvSpPr>
        <p:spPr bwMode="auto">
          <a:xfrm>
            <a:off x="5197475" y="2830513"/>
            <a:ext cx="22050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400">
                <a:latin typeface="Arial" charset="0"/>
              </a:rPr>
              <a:t>Таламус</a:t>
            </a:r>
          </a:p>
        </p:txBody>
      </p:sp>
      <p:sp>
        <p:nvSpPr>
          <p:cNvPr id="28685" name="Text Box 3"/>
          <p:cNvSpPr txBox="1">
            <a:spLocks noChangeArrowheads="1"/>
          </p:cNvSpPr>
          <p:nvPr/>
        </p:nvSpPr>
        <p:spPr bwMode="auto">
          <a:xfrm>
            <a:off x="1438275" y="1057275"/>
            <a:ext cx="28336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400">
                <a:latin typeface="Arial" charset="0"/>
              </a:rPr>
              <a:t>Моторная кора</a:t>
            </a:r>
          </a:p>
        </p:txBody>
      </p:sp>
      <p:sp>
        <p:nvSpPr>
          <p:cNvPr id="20" name="Блок-схема: узел 19"/>
          <p:cNvSpPr/>
          <p:nvPr/>
        </p:nvSpPr>
        <p:spPr>
          <a:xfrm>
            <a:off x="4621213" y="2973388"/>
            <a:ext cx="693737" cy="639762"/>
          </a:xfrm>
          <a:prstGeom prst="flowChartConnector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687" name="Text Box 3"/>
          <p:cNvSpPr txBox="1">
            <a:spLocks noChangeArrowheads="1"/>
          </p:cNvSpPr>
          <p:nvPr/>
        </p:nvSpPr>
        <p:spPr bwMode="auto">
          <a:xfrm>
            <a:off x="1917700" y="2578100"/>
            <a:ext cx="180022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400">
                <a:latin typeface="Arial" charset="0"/>
              </a:rPr>
              <a:t>Базальные ядра</a:t>
            </a:r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4311650" y="1581150"/>
            <a:ext cx="1484313" cy="5276850"/>
          </a:xfrm>
          <a:prstGeom prst="line">
            <a:avLst/>
          </a:prstGeom>
          <a:noFill/>
          <a:ln w="50800">
            <a:solidFill>
              <a:srgbClr val="7030A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7" name="Группа 26"/>
          <p:cNvGrpSpPr>
            <a:grpSpLocks/>
          </p:cNvGrpSpPr>
          <p:nvPr/>
        </p:nvGrpSpPr>
        <p:grpSpPr bwMode="auto">
          <a:xfrm>
            <a:off x="4211638" y="3006725"/>
            <a:ext cx="1670050" cy="1824038"/>
            <a:chOff x="4211960" y="3006981"/>
            <a:chExt cx="1669793" cy="1823093"/>
          </a:xfrm>
        </p:grpSpPr>
        <p:sp>
          <p:nvSpPr>
            <p:cNvPr id="28690" name="Line 8"/>
            <p:cNvSpPr>
              <a:spLocks noChangeShapeType="1"/>
            </p:cNvSpPr>
            <p:nvPr/>
          </p:nvSpPr>
          <p:spPr bwMode="auto">
            <a:xfrm>
              <a:off x="4211960" y="3006981"/>
              <a:ext cx="409237" cy="285654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 flipH="1" flipV="1">
              <a:off x="5053206" y="3481398"/>
              <a:ext cx="828547" cy="1348676"/>
            </a:xfrm>
            <a:prstGeom prst="line">
              <a:avLst/>
            </a:prstGeom>
            <a:noFill/>
            <a:ln w="50800">
              <a:solidFill>
                <a:schemeClr val="accent1">
                  <a:lumMod val="7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3375" y="395288"/>
            <a:ext cx="8497888" cy="27400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Мышечная активность обеспечивает: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Поддержание позы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Дыхание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Локомоцию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Коммуникацию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Манипулирование – предметную деятельность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8988" y="3284538"/>
            <a:ext cx="6624637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Поддержание мышечного тонуса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Поддержание позы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движения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Вегетативное обеспечение движения</a:t>
            </a: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323850" y="549275"/>
            <a:ext cx="43561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>
                <a:latin typeface="Arial" charset="0"/>
              </a:rPr>
              <a:t>Мышечный тонус – поддержание напряжения мышц без изменения длины мышцы. </a:t>
            </a:r>
          </a:p>
        </p:txBody>
      </p:sp>
      <p:pic>
        <p:nvPicPr>
          <p:cNvPr id="4099" name="Picture 2" descr="E:\Пышакис\Учебные рисунки\Центральная НС\Спящий тиг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175" y="484188"/>
            <a:ext cx="4649788" cy="348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860800"/>
            <a:ext cx="72390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539750" y="5734050"/>
            <a:ext cx="8604250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800">
                <a:latin typeface="Arial" charset="0"/>
              </a:rPr>
              <a:t>Без развития утомления</a:t>
            </a:r>
          </a:p>
          <a:p>
            <a:r>
              <a:rPr lang="ru-RU" altLang="ru-RU" sz="2800">
                <a:latin typeface="Arial" charset="0"/>
              </a:rPr>
              <a:t>Моторные единицы работают неодновременно</a:t>
            </a:r>
          </a:p>
          <a:p>
            <a:pPr>
              <a:spcBef>
                <a:spcPct val="50000"/>
              </a:spcBef>
            </a:pPr>
            <a:endParaRPr lang="ru-RU" altLang="ru-RU" sz="2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134938" y="354013"/>
            <a:ext cx="4427537" cy="569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>
                <a:latin typeface="Arial" charset="0"/>
              </a:rPr>
              <a:t>Моторная единица – группа мышечных волокон, получающих сигнал от одного               </a:t>
            </a:r>
            <a:r>
              <a:rPr lang="el-GR" altLang="ru-RU" sz="2800">
                <a:latin typeface="Arial" charset="0"/>
              </a:rPr>
              <a:t>α</a:t>
            </a:r>
            <a:r>
              <a:rPr lang="ru-RU" altLang="ru-RU" sz="2800">
                <a:latin typeface="Arial" charset="0"/>
              </a:rPr>
              <a:t>-мотонейрона передних рогов серого вещества  спинного мозга </a:t>
            </a:r>
          </a:p>
          <a:p>
            <a:pPr>
              <a:buFont typeface="Wingdings" pitchFamily="2" charset="2"/>
              <a:buNone/>
            </a:pPr>
            <a:r>
              <a:rPr lang="ru-RU" altLang="ru-RU" sz="2800">
                <a:latin typeface="Arial" charset="0"/>
              </a:rPr>
              <a:t>Мотонейронный пул – совокупность                    </a:t>
            </a:r>
            <a:r>
              <a:rPr lang="el-GR" altLang="ru-RU" sz="2800">
                <a:latin typeface="Arial" charset="0"/>
              </a:rPr>
              <a:t>α</a:t>
            </a:r>
            <a:r>
              <a:rPr lang="ru-RU" altLang="ru-RU" sz="2800">
                <a:latin typeface="Arial" charset="0"/>
              </a:rPr>
              <a:t>-мотонейронов, которые иннервируют все мышечные волокна данной мышцы. </a:t>
            </a:r>
          </a:p>
        </p:txBody>
      </p:sp>
      <p:pic>
        <p:nvPicPr>
          <p:cNvPr id="5123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84175"/>
            <a:ext cx="4392612" cy="613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2"/>
          <p:cNvSpPr>
            <a:spLocks noChangeArrowheads="1"/>
          </p:cNvSpPr>
          <p:nvPr/>
        </p:nvSpPr>
        <p:spPr bwMode="auto">
          <a:xfrm>
            <a:off x="1506538" y="282575"/>
            <a:ext cx="6310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200">
                <a:latin typeface="Arial" charset="0"/>
              </a:rPr>
              <a:t>Сигналы к моторным единицам </a:t>
            </a:r>
            <a:endParaRPr lang="ru-RU" altLang="ru-RU" sz="3200"/>
          </a:p>
        </p:txBody>
      </p:sp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88900" y="3405188"/>
            <a:ext cx="2754313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>
                <a:latin typeface="Arial" charset="0"/>
              </a:rPr>
              <a:t>Перерезка задних корешков спинного мозга – атония</a:t>
            </a:r>
          </a:p>
          <a:p>
            <a:endParaRPr lang="ru-RU" altLang="ru-RU" sz="2800">
              <a:latin typeface="Arial" charset="0"/>
            </a:endParaRPr>
          </a:p>
        </p:txBody>
      </p:sp>
      <p:pic>
        <p:nvPicPr>
          <p:cNvPr id="6148" name="Picture 2" descr="E:\Пышакис\Учебные рисунки\Центральная НС\Нервная система Анатомия\Спинной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700213"/>
            <a:ext cx="39243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Line 8"/>
          <p:cNvSpPr>
            <a:spLocks noChangeShapeType="1"/>
          </p:cNvSpPr>
          <p:nvPr/>
        </p:nvSpPr>
        <p:spPr bwMode="auto">
          <a:xfrm flipH="1">
            <a:off x="5435600" y="1997075"/>
            <a:ext cx="1846263" cy="503238"/>
          </a:xfrm>
          <a:prstGeom prst="line">
            <a:avLst/>
          </a:prstGeom>
          <a:noFill/>
          <a:ln w="508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0" name="Line 8"/>
          <p:cNvSpPr>
            <a:spLocks noChangeShapeType="1"/>
          </p:cNvSpPr>
          <p:nvPr/>
        </p:nvSpPr>
        <p:spPr bwMode="auto">
          <a:xfrm flipH="1" flipV="1">
            <a:off x="6359525" y="3284538"/>
            <a:ext cx="660400" cy="504825"/>
          </a:xfrm>
          <a:prstGeom prst="line">
            <a:avLst/>
          </a:prstGeom>
          <a:noFill/>
          <a:ln w="508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1" name="Line 8"/>
          <p:cNvSpPr>
            <a:spLocks noChangeShapeType="1"/>
          </p:cNvSpPr>
          <p:nvPr/>
        </p:nvSpPr>
        <p:spPr bwMode="auto">
          <a:xfrm>
            <a:off x="2700338" y="1997075"/>
            <a:ext cx="1366837" cy="871538"/>
          </a:xfrm>
          <a:prstGeom prst="line">
            <a:avLst/>
          </a:prstGeom>
          <a:noFill/>
          <a:ln w="508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2" name="TextBox 10"/>
          <p:cNvSpPr txBox="1">
            <a:spLocks noChangeArrowheads="1"/>
          </p:cNvSpPr>
          <p:nvPr/>
        </p:nvSpPr>
        <p:spPr bwMode="auto">
          <a:xfrm>
            <a:off x="7235825" y="1182688"/>
            <a:ext cx="221932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>
                <a:latin typeface="Arial" charset="0"/>
              </a:rPr>
              <a:t>Задний корешок сегмента спинного мозга</a:t>
            </a:r>
          </a:p>
        </p:txBody>
      </p:sp>
      <p:sp>
        <p:nvSpPr>
          <p:cNvPr id="6153" name="TextBox 11"/>
          <p:cNvSpPr txBox="1">
            <a:spLocks noChangeArrowheads="1"/>
          </p:cNvSpPr>
          <p:nvPr/>
        </p:nvSpPr>
        <p:spPr bwMode="auto">
          <a:xfrm>
            <a:off x="7019925" y="3644900"/>
            <a:ext cx="221932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>
                <a:latin typeface="Arial" charset="0"/>
              </a:rPr>
              <a:t>Спинно-мозговой нерв</a:t>
            </a:r>
          </a:p>
        </p:txBody>
      </p:sp>
      <p:sp>
        <p:nvSpPr>
          <p:cNvPr id="6154" name="TextBox 12"/>
          <p:cNvSpPr txBox="1">
            <a:spLocks noChangeArrowheads="1"/>
          </p:cNvSpPr>
          <p:nvPr/>
        </p:nvSpPr>
        <p:spPr bwMode="auto">
          <a:xfrm>
            <a:off x="1042988" y="873125"/>
            <a:ext cx="22193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>
                <a:latin typeface="Arial" charset="0"/>
              </a:rPr>
              <a:t>Передний корешок сегмента спинного мозга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900113" y="2276475"/>
            <a:ext cx="741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3200" b="1">
                <a:latin typeface="Arial" charset="0"/>
              </a:rPr>
              <a:t>Рецепторы мышечного чувства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971550" y="3429000"/>
            <a:ext cx="7596188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altLang="ru-RU" sz="2800">
                <a:latin typeface="Arial" charset="0"/>
              </a:rPr>
              <a:t>Интрафузальные мышечные волокна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800">
                <a:latin typeface="Arial" charset="0"/>
              </a:rPr>
              <a:t>Сухожильные рецепторы Гольджи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800">
                <a:latin typeface="Arial" charset="0"/>
              </a:rPr>
              <a:t>Рецепторы суставов</a:t>
            </a: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900113" y="333375"/>
            <a:ext cx="7632700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600">
                <a:latin typeface="Arial" charset="0"/>
              </a:rPr>
              <a:t>«Движение имеет единство чувствования и действия»</a:t>
            </a:r>
          </a:p>
          <a:p>
            <a:pPr algn="r"/>
            <a:r>
              <a:rPr lang="ru-RU" altLang="ru-RU" sz="2800">
                <a:latin typeface="Arial" charset="0"/>
              </a:rPr>
              <a:t>И.М.Сеченов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1412875"/>
            <a:ext cx="4402137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Прямоугольник 3"/>
          <p:cNvSpPr>
            <a:spLocks noChangeArrowheads="1"/>
          </p:cNvSpPr>
          <p:nvPr/>
        </p:nvSpPr>
        <p:spPr bwMode="auto">
          <a:xfrm>
            <a:off x="841375" y="277813"/>
            <a:ext cx="7461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200">
                <a:latin typeface="Arial" charset="0"/>
              </a:rPr>
              <a:t>Интрафузальные мышечные волокна </a:t>
            </a:r>
            <a:endParaRPr lang="ru-RU" altLang="ru-RU" sz="3200"/>
          </a:p>
        </p:txBody>
      </p:sp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323850" y="2700338"/>
            <a:ext cx="3154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l-GR" altLang="ru-RU" sz="2800">
                <a:latin typeface="Arial" charset="0"/>
              </a:rPr>
              <a:t>γ</a:t>
            </a:r>
            <a:r>
              <a:rPr lang="ru-RU" altLang="ru-RU" sz="2800">
                <a:latin typeface="Arial" charset="0"/>
              </a:rPr>
              <a:t>-мотонейрон</a:t>
            </a:r>
          </a:p>
        </p:txBody>
      </p:sp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3478213" y="1066800"/>
            <a:ext cx="2671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l-GR" altLang="ru-RU" sz="2800">
                <a:latin typeface="Arial" charset="0"/>
              </a:rPr>
              <a:t>α</a:t>
            </a:r>
            <a:r>
              <a:rPr lang="ru-RU" altLang="ru-RU" sz="2800">
                <a:latin typeface="Arial" charset="0"/>
              </a:rPr>
              <a:t>-мотонейрон</a:t>
            </a:r>
          </a:p>
        </p:txBody>
      </p:sp>
      <p:sp>
        <p:nvSpPr>
          <p:cNvPr id="8198" name="Line 8"/>
          <p:cNvSpPr>
            <a:spLocks noChangeShapeType="1"/>
          </p:cNvSpPr>
          <p:nvPr/>
        </p:nvSpPr>
        <p:spPr bwMode="auto">
          <a:xfrm flipH="1">
            <a:off x="2700338" y="1412875"/>
            <a:ext cx="863600" cy="647700"/>
          </a:xfrm>
          <a:prstGeom prst="line">
            <a:avLst/>
          </a:prstGeom>
          <a:noFill/>
          <a:ln w="508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9" name="Line 8"/>
          <p:cNvSpPr>
            <a:spLocks noChangeShapeType="1"/>
          </p:cNvSpPr>
          <p:nvPr/>
        </p:nvSpPr>
        <p:spPr bwMode="auto">
          <a:xfrm flipV="1">
            <a:off x="1331913" y="2249488"/>
            <a:ext cx="1258887" cy="603250"/>
          </a:xfrm>
          <a:prstGeom prst="line">
            <a:avLst/>
          </a:prstGeom>
          <a:noFill/>
          <a:ln w="508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8200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050" y="2587625"/>
            <a:ext cx="1862138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TextBox 6"/>
          <p:cNvSpPr txBox="1">
            <a:spLocks noChangeArrowheads="1"/>
          </p:cNvSpPr>
          <p:nvPr/>
        </p:nvSpPr>
        <p:spPr bwMode="auto">
          <a:xfrm>
            <a:off x="5457825" y="2270125"/>
            <a:ext cx="26447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>
                <a:latin typeface="Arial" charset="0"/>
              </a:rPr>
              <a:t>Афферентные волокна</a:t>
            </a:r>
          </a:p>
        </p:txBody>
      </p:sp>
      <p:sp>
        <p:nvSpPr>
          <p:cNvPr id="8202" name="TextBox 11"/>
          <p:cNvSpPr txBox="1">
            <a:spLocks noChangeArrowheads="1"/>
          </p:cNvSpPr>
          <p:nvPr/>
        </p:nvSpPr>
        <p:spPr bwMode="auto">
          <a:xfrm>
            <a:off x="4552950" y="4665663"/>
            <a:ext cx="28702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>
                <a:latin typeface="Arial" charset="0"/>
              </a:rPr>
              <a:t>Эфферентные волокна от        </a:t>
            </a:r>
            <a:r>
              <a:rPr lang="el-GR" altLang="ru-RU" sz="2800">
                <a:latin typeface="Arial" charset="0"/>
              </a:rPr>
              <a:t>γ</a:t>
            </a:r>
            <a:r>
              <a:rPr lang="ru-RU" altLang="ru-RU" sz="2800">
                <a:latin typeface="Arial" charset="0"/>
              </a:rPr>
              <a:t>-мотонейронов</a:t>
            </a:r>
          </a:p>
        </p:txBody>
      </p:sp>
      <p:sp>
        <p:nvSpPr>
          <p:cNvPr id="8203" name="TextBox 12"/>
          <p:cNvSpPr txBox="1">
            <a:spLocks noChangeArrowheads="1"/>
          </p:cNvSpPr>
          <p:nvPr/>
        </p:nvSpPr>
        <p:spPr bwMode="auto">
          <a:xfrm>
            <a:off x="215900" y="5789613"/>
            <a:ext cx="42116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>
                <a:latin typeface="Arial" charset="0"/>
              </a:rPr>
              <a:t>Рецепторы растяжения</a:t>
            </a:r>
          </a:p>
        </p:txBody>
      </p:sp>
      <p:sp>
        <p:nvSpPr>
          <p:cNvPr id="8204" name="TextBox 13"/>
          <p:cNvSpPr txBox="1">
            <a:spLocks noChangeArrowheads="1"/>
          </p:cNvSpPr>
          <p:nvPr/>
        </p:nvSpPr>
        <p:spPr bwMode="auto">
          <a:xfrm>
            <a:off x="6888163" y="6032500"/>
            <a:ext cx="21605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400">
                <a:latin typeface="Arial" charset="0"/>
              </a:rPr>
              <a:t>ЯС и ЯЦ волокна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268413"/>
            <a:ext cx="5811838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5148263" y="1282700"/>
            <a:ext cx="21605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>
                <a:latin typeface="Arial" charset="0"/>
              </a:rPr>
              <a:t>Растяжение мышцы</a:t>
            </a: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6243638" y="2625725"/>
            <a:ext cx="21605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400">
                <a:latin typeface="Arial" charset="0"/>
              </a:rPr>
              <a:t>Сигналы от ЯС волокон</a:t>
            </a: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1039813" y="260350"/>
            <a:ext cx="75168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800">
                <a:latin typeface="Arial" charset="0"/>
              </a:rPr>
              <a:t>Импульсы от интрафузальных мышечных волокон при растяжении мышцы</a:t>
            </a:r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6396038" y="3678238"/>
            <a:ext cx="21605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400">
                <a:latin typeface="Arial" charset="0"/>
              </a:rPr>
              <a:t>Сигналы от ЯЦ волокон</a:t>
            </a:r>
          </a:p>
        </p:txBody>
      </p:sp>
      <p:sp>
        <p:nvSpPr>
          <p:cNvPr id="9223" name="TextBox 6"/>
          <p:cNvSpPr txBox="1">
            <a:spLocks noChangeArrowheads="1"/>
          </p:cNvSpPr>
          <p:nvPr/>
        </p:nvSpPr>
        <p:spPr bwMode="auto">
          <a:xfrm>
            <a:off x="969963" y="4724400"/>
            <a:ext cx="6049962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>
                <a:latin typeface="Arial" charset="0"/>
              </a:rPr>
              <a:t>Ядерносумочные волокна (ЯС) реагируют не просто на растяжение мышцы, но и на скорость растяжения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1616</TotalTime>
  <Words>939</Words>
  <Application>Microsoft Office PowerPoint</Application>
  <PresentationFormat>Экран (4:3)</PresentationFormat>
  <Paragraphs>156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Calibri</vt:lpstr>
      <vt:lpstr>Arial</vt:lpstr>
      <vt:lpstr>Wingdings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</dc:creator>
  <cp:lastModifiedBy>Лариса</cp:lastModifiedBy>
  <cp:revision>78</cp:revision>
  <dcterms:created xsi:type="dcterms:W3CDTF">2014-02-16T06:41:30Z</dcterms:created>
  <dcterms:modified xsi:type="dcterms:W3CDTF">2015-04-08T03:36:16Z</dcterms:modified>
</cp:coreProperties>
</file>