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92869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CEPHALOPODA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85794"/>
            <a:ext cx="6400800" cy="5429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Головоногие моллюски</a:t>
            </a:r>
            <a:endParaRPr lang="ru-RU" dirty="0"/>
          </a:p>
        </p:txBody>
      </p:sp>
      <p:pic>
        <p:nvPicPr>
          <p:cNvPr id="14338" name="Picture 2" descr="http://islam.ru/sites/default/files/img/2017/veroeshenie/osmin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908415" cy="525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786842" cy="3257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/>
              <a:t>Многие упругие структуры, </a:t>
            </a:r>
            <a:r>
              <a:rPr lang="ru-RU" i="1" dirty="0" smtClean="0"/>
              <a:t>встречающиеся </a:t>
            </a:r>
            <a:r>
              <a:rPr lang="ru-RU" i="1" dirty="0" smtClean="0"/>
              <a:t>у беспозвоночных и </a:t>
            </a:r>
            <a:r>
              <a:rPr lang="ru-RU" i="1" dirty="0" smtClean="0"/>
              <a:t>выполняющие </a:t>
            </a:r>
            <a:r>
              <a:rPr lang="ru-RU" i="1" dirty="0" smtClean="0"/>
              <a:t>опорную функцию, </a:t>
            </a:r>
            <a:r>
              <a:rPr lang="ru-RU" i="1" dirty="0" smtClean="0"/>
              <a:t>называют </a:t>
            </a:r>
            <a:r>
              <a:rPr lang="ru-RU" i="1" dirty="0" smtClean="0"/>
              <a:t>«хрящевыми», хотя в большинстве </a:t>
            </a:r>
            <a:r>
              <a:rPr lang="ru-RU" i="1" dirty="0" smtClean="0"/>
              <a:t>случаев </a:t>
            </a:r>
            <a:r>
              <a:rPr lang="ru-RU" i="1" dirty="0" smtClean="0"/>
              <a:t>у них отсутствуют </a:t>
            </a:r>
            <a:r>
              <a:rPr lang="ru-RU" i="1" dirty="0" smtClean="0"/>
              <a:t>гистологические </a:t>
            </a:r>
            <a:r>
              <a:rPr lang="ru-RU" i="1" dirty="0" smtClean="0"/>
              <a:t>признаки, свойственные </a:t>
            </a:r>
            <a:r>
              <a:rPr lang="ru-RU" i="1" dirty="0" smtClean="0"/>
              <a:t>хрящу </a:t>
            </a:r>
            <a:r>
              <a:rPr lang="ru-RU" i="1" dirty="0" smtClean="0"/>
              <a:t>позвоночных. </a:t>
            </a:r>
            <a:endParaRPr lang="ru-RU" i="1" dirty="0" smtClean="0"/>
          </a:p>
          <a:p>
            <a:pPr algn="just"/>
            <a:r>
              <a:rPr lang="ru-RU" i="1" dirty="0" smtClean="0"/>
              <a:t>В </a:t>
            </a:r>
            <a:r>
              <a:rPr lang="ru-RU" i="1" dirty="0" smtClean="0"/>
              <a:t>противовес этому </a:t>
            </a:r>
            <a:r>
              <a:rPr lang="ru-RU" i="1" dirty="0" smtClean="0"/>
              <a:t>хрящ </a:t>
            </a:r>
            <a:r>
              <a:rPr lang="ru-RU" i="1" dirty="0" smtClean="0"/>
              <a:t>головоногих очень напоминает </a:t>
            </a:r>
            <a:r>
              <a:rPr lang="ru-RU" i="1" dirty="0" smtClean="0"/>
              <a:t>хрящ </a:t>
            </a:r>
            <a:r>
              <a:rPr lang="ru-RU" i="1" dirty="0" smtClean="0"/>
              <a:t>позвоночных, что может </a:t>
            </a:r>
            <a:r>
              <a:rPr lang="ru-RU" i="1" dirty="0" smtClean="0"/>
              <a:t>рассматриваться </a:t>
            </a:r>
            <a:r>
              <a:rPr lang="ru-RU" i="1" dirty="0" smtClean="0"/>
              <a:t>как один из ярких </a:t>
            </a:r>
            <a:r>
              <a:rPr lang="ru-RU" i="1" dirty="0" smtClean="0"/>
              <a:t>примеров </a:t>
            </a:r>
            <a:r>
              <a:rPr lang="ru-RU" i="1" dirty="0" smtClean="0"/>
              <a:t>удивительного конвергентного </a:t>
            </a:r>
            <a:r>
              <a:rPr lang="ru-RU" i="1" dirty="0" smtClean="0"/>
              <a:t>сходства </a:t>
            </a:r>
            <a:r>
              <a:rPr lang="ru-RU" i="1" dirty="0" smtClean="0"/>
              <a:t>двух неродственных таксонов</a:t>
            </a:r>
            <a:r>
              <a:rPr lang="ru-RU" i="1" dirty="0" smtClean="0"/>
              <a:t>. </a:t>
            </a:r>
            <a:endParaRPr lang="ru-RU" i="1" dirty="0" smtClean="0"/>
          </a:p>
          <a:p>
            <a:pPr algn="just"/>
            <a:r>
              <a:rPr lang="ru-RU" i="1" dirty="0" smtClean="0"/>
              <a:t>В хряще </a:t>
            </a:r>
            <a:r>
              <a:rPr lang="ru-RU" i="1" dirty="0" err="1" smtClean="0"/>
              <a:t>Cephalopoda</a:t>
            </a:r>
            <a:r>
              <a:rPr lang="ru-RU" i="1" dirty="0" smtClean="0"/>
              <a:t>, как и в </a:t>
            </a:r>
            <a:r>
              <a:rPr lang="ru-RU" i="1" dirty="0" smtClean="0"/>
              <a:t>хряще позвоночных</a:t>
            </a:r>
            <a:r>
              <a:rPr lang="ru-RU" i="1" dirty="0" smtClean="0"/>
              <a:t>, </a:t>
            </a:r>
            <a:r>
              <a:rPr lang="ru-RU" i="1" dirty="0" err="1" smtClean="0"/>
              <a:t>хондроциты</a:t>
            </a:r>
            <a:r>
              <a:rPr lang="ru-RU" i="1" dirty="0" smtClean="0"/>
              <a:t> </a:t>
            </a:r>
            <a:r>
              <a:rPr lang="ru-RU" i="1" dirty="0" smtClean="0"/>
              <a:t>заключены в </a:t>
            </a:r>
            <a:r>
              <a:rPr lang="ru-RU" i="1" dirty="0" smtClean="0"/>
              <a:t>гиалиновую основу, образованную </a:t>
            </a:r>
            <a:r>
              <a:rPr lang="ru-RU" i="1" dirty="0" smtClean="0"/>
              <a:t>сульфатом </a:t>
            </a:r>
            <a:r>
              <a:rPr lang="ru-RU" i="1" dirty="0" err="1" smtClean="0"/>
              <a:t>хондроитина</a:t>
            </a:r>
            <a:r>
              <a:rPr lang="ru-RU" i="1" dirty="0" smtClean="0"/>
              <a:t> и </a:t>
            </a:r>
            <a:r>
              <a:rPr lang="ru-RU" i="1" dirty="0" err="1" smtClean="0"/>
              <a:t>гиалуроновой</a:t>
            </a:r>
            <a:r>
              <a:rPr lang="ru-RU" i="1" dirty="0" smtClean="0"/>
              <a:t> </a:t>
            </a:r>
            <a:r>
              <a:rPr lang="ru-RU" i="1" dirty="0" smtClean="0"/>
              <a:t>кислотой, перемежающуюся с </a:t>
            </a:r>
            <a:r>
              <a:rPr lang="ru-RU" i="1" dirty="0" smtClean="0"/>
              <a:t>матриксом </a:t>
            </a:r>
            <a:r>
              <a:rPr lang="ru-RU" i="1" dirty="0" smtClean="0"/>
              <a:t>из фибриллярных белков, </a:t>
            </a:r>
            <a:r>
              <a:rPr lang="ru-RU" i="1" dirty="0" smtClean="0"/>
              <a:t>в </a:t>
            </a:r>
            <a:r>
              <a:rPr lang="ru-RU" i="1" dirty="0" smtClean="0"/>
              <a:t>том числе коллагена и эластина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35756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головоногих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моллюсков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имеется особый внутренний скелет, образованный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хрящом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мозг защищен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хрящевым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черепом, опорные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хрящи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имеются в основании щупалец и плавников.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293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обычный способ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головоногих основан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мускулистой стенки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мантийной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полости, при сокращении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воронки с силой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выбрасывается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струя воды.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слой кольцевых мышц,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пронизанный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короткими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радиальными мышцами.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окружающие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мантийную полость,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залегают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внутренним и наружным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коллагена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Радиальные мышцы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идут от внутреннего слоя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наружному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Часто сохраняется достаточно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жесткий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рудимент раковины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гладиус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спинная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пластинка), который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препятствует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удлинению тела 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сокращении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(мантийная щель)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(воронка) каналы,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связывающие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мантийную полость с внешней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снабжены клапанами,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движение воды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каналов только в одном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Клапаны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препятствуют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вытеканию воды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мантийную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щель и, наоборот,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воды внутрь мантийной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воронку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счет сокращения кольцевых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мантийной полости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уменьшается, вследствие чего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содержащаяся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полости вода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силой выбрасывается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воронку. Конец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быть направлен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любую сторону,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менять направление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Моллюск перемещается в сторону,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противоположную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выбрасываемой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Головоногие моллюски питаются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животной пищей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прекрасно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приспособлены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хищничеству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помощью 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 они высматривают добычу,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ловят уникальными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ловчими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придатками, расположенными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венчиком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вокруг рта. Кальмары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каракатицы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10 таких придатков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пар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Восемь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короткие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толстые руки,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одна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 это длинные (ловчие),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сократимые щупальца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mir-s3-cdn-cf.behance.net/project_modules/max_1200/5e99e954729185.5967166c4d4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6643654" cy="359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1468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Щупальца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покрыты присосками (мускулистыми присосками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расположенными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небольших ножках) . Соприкасаясь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субстратом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(или с поверхностью тела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добычи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край присоски плотно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прилегает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нему. В результате сокращения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мышц, залегающих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присоски, ее объем увеличивается.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замкнутом пространстве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чашечки присоски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возникает разрежение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отрицательное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давление), она прочно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присасывается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субстрату.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кольцевых мышц уменьшает объем,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присоска отделяется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субстрата;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Край присоски может нести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зубчики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внутренняя стенка 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крючья.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некоторых кальмаров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крючья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заменяют присоски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Nautilus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около 90 рук,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Многие из 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органы химического чувства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осязания, но есть и ловчие руки,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подносят пищу ко рту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1.joyreactor.cc/pics/comment/full/%D0%BA%D0%B0%D0%BB%D1%8C%D0%BC%D0%B0%D1%80-%D1%80%D1%8B%D0%B1%D0%B0%D0%BB%D0%BA%D0%B0-%D0%BF%D0%B5%D1%81%D0%BE%D1%87%D0%BD%D0%B8%D1%86%D0%B0-3349217.jpeg"/>
          <p:cNvPicPr>
            <a:picLocks noChangeAspect="1" noChangeArrowheads="1"/>
          </p:cNvPicPr>
          <p:nvPr/>
        </p:nvPicPr>
        <p:blipFill>
          <a:blip r:embed="rId2"/>
          <a:srcRect t="9287" r="29788" b="7133"/>
          <a:stretch>
            <a:fillRect/>
          </a:stretch>
        </p:blipFill>
        <p:spPr bwMode="auto">
          <a:xfrm>
            <a:off x="428596" y="4429132"/>
            <a:ext cx="3571868" cy="2007858"/>
          </a:xfrm>
          <a:prstGeom prst="rect">
            <a:avLst/>
          </a:prstGeom>
          <a:noFill/>
        </p:spPr>
      </p:pic>
      <p:pic>
        <p:nvPicPr>
          <p:cNvPr id="2052" name="Picture 4" descr="https://img.fruugo.com/product/5/60/25024605_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14818"/>
            <a:ext cx="3633775" cy="242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Пищеварительная система</a:t>
            </a:r>
            <a:endParaRPr lang="ru-RU" dirty="0"/>
          </a:p>
        </p:txBody>
      </p:sp>
      <p:sp>
        <p:nvSpPr>
          <p:cNvPr id="1026" name="AutoShape 2" descr="https://www.memotest.ru/ImageUpload/df9958a7-b1f2-4e4c-9762-d504bdf659a4/pischsi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s://vashurok.ru/ckeditor_assets/pictures/9900/original_humboldt-squid-beak-louise-murrayscience-photo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82363" y="4696364"/>
            <a:ext cx="2598511" cy="1724762"/>
          </a:xfrm>
          <a:prstGeom prst="rect">
            <a:avLst/>
          </a:prstGeom>
          <a:noFill/>
        </p:spPr>
      </p:pic>
      <p:pic>
        <p:nvPicPr>
          <p:cNvPr id="1030" name="Picture 6" descr="C:\Users\Максим\Desktop\лекции 2020\Зоология\пищеварительна сист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928670"/>
            <a:ext cx="8036775" cy="3214710"/>
          </a:xfrm>
          <a:prstGeom prst="rect">
            <a:avLst/>
          </a:prstGeom>
          <a:noFill/>
        </p:spPr>
      </p:pic>
      <p:sp>
        <p:nvSpPr>
          <p:cNvPr id="1032" name="AutoShape 8" descr="https://eda-land.ru/images/article/orig/2018/10/chernila-karakaticy-sostav-svojstva-i-primenenie-v-kulinar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900igr.net/up/datai/78969/0004-002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3737683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Рот открывается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буккальную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 которой длинный пищевод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тянется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назад до желудка.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тракт образует U-образный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изгиб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тонкая кишка выходит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желудка и проходит вперед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анусу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районе соединения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желудка и тонкой кишки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систему впадает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слепо замкнутых выростов,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строение, функция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которых варьируют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разных таксонов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Рот окружен венчиком придатков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буккальную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полость.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ротовым отверстием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залегают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 крупные челюсти образующие клюв,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клюву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попугая, они приводятся в действие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мощными мышцами.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помощью клюва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моллюск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отрывает крупные куски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добычи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радула затягивает их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буккальную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полость, при этом клюв способен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вращатся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разделывая добычу.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Задняя стенка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буккальной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радулярный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мешок и саму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радулу,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состоит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поперечных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продольных рядов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зубов.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поперечный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 зубы нескольких типов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буккальную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 пары слюнных желез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субмандибулярная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Передние железы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субмандибулярная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железа выделяет слизь, а задняя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 слюнях желез выделяют яд, протеолитические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ферменты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гиалуронидазу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Яд, состав и свойства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специфичны для каждого вида,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кровеносную систему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жертвы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раны, нанесенные клювом.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яда моллюск выделяет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сосудорасширяющие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вещества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нейротрансмиттеры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стимулирующие сердечную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таким образом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ускоряют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распространение токсина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кровеносной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системе жертвы.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длинному пищеводу пища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буккальной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полости поступает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желудок.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стенки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слои кольцевых и продольных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что транспортировка пищи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перистальтики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не в результате работы ресничек.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 радикально отличается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транспортировки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пищи у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моллюсков, но практически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идентичен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проведению пищи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тракту позвоночных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Функционально важные придатки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тракта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железа, поджелудочная за и слепой вырост желудка)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него в непосредственной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близости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желудка.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Слепой вырост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желудка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это большой, свернутый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спираль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тонкостенный мешок,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осуществляется адсорбция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железа представляет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толстостенную трубку. Часть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пищеварительной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железы превратилась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поджелудочную железу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структуры связаны со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слепым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выростом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желудка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пищеварительным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протоком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гепатопанкреатическим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протоком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Пищеварительная железа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выполняет ряд функций,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свойственных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печени позвоночных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последней, пищеварительная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головоногих является самым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органом тела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Пищеварение головоногих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моллюсков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протекает исключительно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внеклеточно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Основные органы, где оно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— это желудок и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слепой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вырост.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желудке проглоченная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пища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смешивается с ферментами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поступившими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пищеварительным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протокам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пищеварительной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поджелудочной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желез. По мере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переваривания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пищи и всасывания готовых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пищевая масса с помощью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клапанов и бороздок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перемещается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сложному маршруту,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включающему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желудок,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слепой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вырост и тонкую кишку.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Адсорбция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основном происходит через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слепого выроста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желудка или в пищеварительной железе.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Тонкая кишка отходит от передней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стенки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желудка и направляется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вперед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где открывается в мантийную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полость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анус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Дистальная часть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тонкой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кишки называется прямой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кишкой.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Вероятно, в тонкой кишке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происходит всасывание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пищевых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неперевареные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остатки из желудка в тонкую кишку,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минуя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слепой вырост желудка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пищеварительную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железу. Экскременты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выводятся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ануса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около воронки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уносятся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нее током воды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Комплекс чернильного мешка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присутствует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большинства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представителей, отсутствует у наутилуса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 своему происхождению он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собой слепой вырост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прямой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кишки и включает чернильную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железу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чернильный мешок и проток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чернильного мешка.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Железа выделяет темно-коричневые,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или синие чернила,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содержащие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суспензию гранул меланина.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Чернила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запасаются в чернильном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мешке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который связан протоком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просветом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прямой кишки. При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сокращении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мускульных стенок мешка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чернила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выбрасываются через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анус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выходящий через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воронку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поток воды. В окружающей воде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чернила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быстро распространяясь,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темное облако, которое может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смутить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хищника или скрыть маневр,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предпринятый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моллюском для своего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спасения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Будучи алкалоидом,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чернила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могут быть опасными 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первую очередь для рыб,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вызывая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анестезию их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хеморецепторов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7857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Головоногие моллюски —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высокоспециализированный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таксон, насчитывающий около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700  видов ныне живущих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.etsystatic.com/11648003/r/il/5c5028/885158665/il_794xN.885158665_2kz6.jpg"/>
          <p:cNvPicPr>
            <a:picLocks noChangeAspect="1" noChangeArrowheads="1"/>
          </p:cNvPicPr>
          <p:nvPr/>
        </p:nvPicPr>
        <p:blipFill>
          <a:blip r:embed="rId2"/>
          <a:srcRect l="33060" r="38602"/>
          <a:stretch>
            <a:fillRect/>
          </a:stretch>
        </p:blipFill>
        <p:spPr bwMode="auto">
          <a:xfrm>
            <a:off x="285720" y="857232"/>
            <a:ext cx="2143140" cy="3228975"/>
          </a:xfrm>
          <a:prstGeom prst="rect">
            <a:avLst/>
          </a:prstGeom>
          <a:noFill/>
        </p:spPr>
      </p:pic>
      <p:pic>
        <p:nvPicPr>
          <p:cNvPr id="13316" name="Picture 4" descr="https://upload.wikimedia.org/wikipedia/commons/a/ad/Nautilus-JB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3030776" cy="2273082"/>
          </a:xfrm>
          <a:prstGeom prst="rect">
            <a:avLst/>
          </a:prstGeom>
          <a:noFill/>
        </p:spPr>
      </p:pic>
      <p:pic>
        <p:nvPicPr>
          <p:cNvPr id="13318" name="Picture 6" descr="https://i1.wp.com/wildfrontier.ru/wp-content/uploads/2016/12/Karakatits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141" y="928670"/>
            <a:ext cx="3671859" cy="2755024"/>
          </a:xfrm>
          <a:prstGeom prst="rect">
            <a:avLst/>
          </a:prstGeom>
          <a:noFill/>
        </p:spPr>
      </p:pic>
      <p:pic>
        <p:nvPicPr>
          <p:cNvPr id="13320" name="Picture 8" descr="https://web-zoopark.ru/wp-content/uploads/2018/06/13-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786190"/>
            <a:ext cx="3821914" cy="2547943"/>
          </a:xfrm>
          <a:prstGeom prst="rect">
            <a:avLst/>
          </a:prstGeom>
          <a:noFill/>
        </p:spPr>
      </p:pic>
      <p:pic>
        <p:nvPicPr>
          <p:cNvPr id="13322" name="Picture 10" descr="https://avatars.mds.yandex.net/get-pdb/216365/2a7731e0-1aa6-4cd7-85a3-ff7e0770e94c/s1200?webp=false"/>
          <p:cNvPicPr>
            <a:picLocks noChangeAspect="1" noChangeArrowheads="1"/>
          </p:cNvPicPr>
          <p:nvPr/>
        </p:nvPicPr>
        <p:blipFill>
          <a:blip r:embed="rId6"/>
          <a:srcRect l="16888" r="18936"/>
          <a:stretch>
            <a:fillRect/>
          </a:stretch>
        </p:blipFill>
        <p:spPr bwMode="auto">
          <a:xfrm>
            <a:off x="2643174" y="928670"/>
            <a:ext cx="2714644" cy="273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286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000 вымерших видов</a:t>
            </a:r>
            <a:endParaRPr lang="ru-RU" sz="2000" dirty="0"/>
          </a:p>
        </p:txBody>
      </p:sp>
      <p:pic>
        <p:nvPicPr>
          <p:cNvPr id="12290" name="Picture 2" descr="https://assets1.fossilera.com/sp/33798/france/pseudogrammoce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950870" cy="4135593"/>
          </a:xfrm>
          <a:prstGeom prst="rect">
            <a:avLst/>
          </a:prstGeom>
          <a:noFill/>
        </p:spPr>
      </p:pic>
      <p:pic>
        <p:nvPicPr>
          <p:cNvPr id="12292" name="Picture 4" descr="https://www.ammonit.ru/upload/foto/990/137755120569903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14554"/>
            <a:ext cx="4375033" cy="3863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135732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Головоногие —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активные моллюски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живущие в морях, ведущие хищный образ жизни, имеющие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высокоразвитую нервную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совершенные органы чувств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локомоции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n-w.ru/wp-content/uploads/2017/05/octopus-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666936" cy="2775802"/>
          </a:xfrm>
          <a:prstGeom prst="rect">
            <a:avLst/>
          </a:prstGeom>
          <a:noFill/>
        </p:spPr>
      </p:pic>
      <p:pic>
        <p:nvPicPr>
          <p:cNvPr id="11269" name="Picture 5" descr="http://i1.ytimg.com/vi/ohZsX5-qAD0/maxresdefault.jpg"/>
          <p:cNvPicPr>
            <a:picLocks noChangeAspect="1" noChangeArrowheads="1"/>
          </p:cNvPicPr>
          <p:nvPr/>
        </p:nvPicPr>
        <p:blipFill>
          <a:blip r:embed="rId3"/>
          <a:srcRect l="20161" r="15725"/>
          <a:stretch>
            <a:fillRect/>
          </a:stretch>
        </p:blipFill>
        <p:spPr bwMode="auto">
          <a:xfrm>
            <a:off x="5072066" y="1571612"/>
            <a:ext cx="3786214" cy="3321819"/>
          </a:xfrm>
          <a:prstGeom prst="rect">
            <a:avLst/>
          </a:prstGeom>
          <a:noFill/>
        </p:spPr>
      </p:pic>
      <p:pic>
        <p:nvPicPr>
          <p:cNvPr id="11271" name="Picture 7" descr="https://avatars.mds.yandex.net/get-zen_doc/1704967/pub_5d279646fe289100ac7ef738_5d279648dfdd2500adee7966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14818"/>
            <a:ext cx="3399611" cy="243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171451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Головоногие </a:t>
            </a:r>
            <a:r>
              <a:rPr lang="ru-RU" dirty="0" smtClean="0"/>
              <a:t>возникли от напоминавших </a:t>
            </a:r>
            <a:r>
              <a:rPr lang="ru-RU" dirty="0" smtClean="0"/>
              <a:t>морских </a:t>
            </a:r>
            <a:r>
              <a:rPr lang="ru-RU" dirty="0" smtClean="0"/>
              <a:t>блюдечек </a:t>
            </a:r>
            <a:r>
              <a:rPr lang="ru-RU" dirty="0" err="1" smtClean="0"/>
              <a:t>моноплакофор</a:t>
            </a:r>
            <a:r>
              <a:rPr lang="ru-RU" dirty="0" smtClean="0"/>
              <a:t> с </a:t>
            </a:r>
            <a:r>
              <a:rPr lang="ru-RU" dirty="0" smtClean="0"/>
              <a:t>широкой</a:t>
            </a:r>
            <a:r>
              <a:rPr lang="ru-RU" dirty="0" smtClean="0"/>
              <a:t>, расположенной </a:t>
            </a:r>
            <a:r>
              <a:rPr lang="ru-RU" dirty="0" err="1" smtClean="0"/>
              <a:t>вентрально</a:t>
            </a:r>
            <a:r>
              <a:rPr lang="ru-RU" dirty="0" smtClean="0"/>
              <a:t> и </a:t>
            </a:r>
            <a:r>
              <a:rPr lang="ru-RU" dirty="0" smtClean="0"/>
              <a:t>служившей </a:t>
            </a:r>
            <a:r>
              <a:rPr lang="ru-RU" dirty="0" smtClean="0"/>
              <a:t>для ползания ногой и высокой </a:t>
            </a:r>
            <a:r>
              <a:rPr lang="ru-RU" dirty="0" smtClean="0"/>
              <a:t>раковиной </a:t>
            </a:r>
            <a:r>
              <a:rPr lang="ru-RU" dirty="0" smtClean="0"/>
              <a:t>на спине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головоногих моллюсков голова и </a:t>
            </a:r>
            <a:r>
              <a:rPr lang="ru-RU" dirty="0" smtClean="0"/>
              <a:t>нога </a:t>
            </a:r>
            <a:r>
              <a:rPr lang="ru-RU" dirty="0" smtClean="0"/>
              <a:t>находятся на одном конце </a:t>
            </a:r>
            <a:r>
              <a:rPr lang="ru-RU" dirty="0" smtClean="0"/>
              <a:t>вытянутого </a:t>
            </a:r>
            <a:r>
              <a:rPr lang="ru-RU" dirty="0" smtClean="0"/>
              <a:t>тела. Этот конец, хотя и </a:t>
            </a:r>
            <a:r>
              <a:rPr lang="ru-RU" dirty="0" smtClean="0"/>
              <a:t>является </a:t>
            </a:r>
            <a:r>
              <a:rPr lang="ru-RU" dirty="0" smtClean="0"/>
              <a:t>морфологически вентральным, </a:t>
            </a:r>
            <a:r>
              <a:rPr lang="ru-RU" dirty="0" smtClean="0"/>
              <a:t>функционально </a:t>
            </a:r>
            <a:r>
              <a:rPr lang="ru-RU" dirty="0" smtClean="0"/>
              <a:t>служит передним концом, </a:t>
            </a:r>
            <a:r>
              <a:rPr lang="ru-RU" dirty="0" smtClean="0"/>
              <a:t>которым </a:t>
            </a:r>
            <a:r>
              <a:rPr lang="ru-RU" dirty="0" smtClean="0"/>
              <a:t>животное обращено вперед</a:t>
            </a:r>
            <a:endParaRPr lang="ru-RU" dirty="0"/>
          </a:p>
        </p:txBody>
      </p:sp>
      <p:pic>
        <p:nvPicPr>
          <p:cNvPr id="10241" name="Picture 1" descr="C:\Users\Максим\Desktop\лекции 2020\Зоология\происхождение молюс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915042" cy="4145378"/>
          </a:xfrm>
          <a:prstGeom prst="rect">
            <a:avLst/>
          </a:prstGeom>
          <a:noFill/>
        </p:spPr>
      </p:pic>
      <p:sp>
        <p:nvSpPr>
          <p:cNvPr id="10243" name="AutoShape 3" descr="https://digit.snm.ku.dk/www/inv/full/MON-000001_shell-m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l="20830" t="15787" r="47376" b="31588"/>
          <a:stretch>
            <a:fillRect/>
          </a:stretch>
        </p:blipFill>
        <p:spPr bwMode="auto">
          <a:xfrm>
            <a:off x="142844" y="1714488"/>
            <a:ext cx="17954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 descr="http://pngimg.com/uploads/squid/squid_PN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12602" y="3788662"/>
            <a:ext cx="3560684" cy="1698352"/>
          </a:xfrm>
          <a:prstGeom prst="rect">
            <a:avLst/>
          </a:prstGeom>
          <a:noFill/>
        </p:spPr>
      </p:pic>
      <p:pic>
        <p:nvPicPr>
          <p:cNvPr id="8" name="Picture 4" descr="https://www.ammonit.ru/upload/foto/990/137755120569903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66211"/>
            <a:ext cx="2029029" cy="1791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61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и у других моллюсков, тело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из ноги, головы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внутренностного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мешка. Имеются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мантия, мантийная полость,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парные жабры и чаще всего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редуцированная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раковина. Голова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функционально переднем конце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несет рот, переднюю кишку,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радулу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мозг;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Верхняя,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дорсальной стороне часть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преобразовалась в ряд гибких,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снабженных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присосками хватательных придатков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(руки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щупалец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рот;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Подобной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тесной связью головы и ноги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обусловлено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этой группы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моллюсков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головоногие;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Вентральный участок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ноги превратился в трубчатую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один конец которой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мантийной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Внутренностный мешок вытянут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образует на спинной стороне конус,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висцеральный горб.  Мантийная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полость оказалась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вентральной стороне тела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спереди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ней находятся две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жабры.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Стенки мантийной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мускулистые. У всех ныне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живущих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головоногих моллюсков,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исключением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Nautilus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раковина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внутренняя и погружена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мантию,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 она полностью исчезла.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upload.wikimedia.org/wikipedia/commons/a/ad/Nautilus-JB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2840275" cy="2130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66" y="2786058"/>
            <a:ext cx="307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Среди </a:t>
            </a:r>
            <a:r>
              <a:rPr lang="ru-RU" sz="1400" i="1" dirty="0" smtClean="0"/>
              <a:t>беспозвоночных животных </a:t>
            </a:r>
            <a:r>
              <a:rPr lang="ru-RU" sz="1400" i="1" dirty="0" smtClean="0"/>
              <a:t>головоногие </a:t>
            </a:r>
            <a:r>
              <a:rPr lang="ru-RU" sz="1400" i="1" dirty="0" smtClean="0"/>
              <a:t>моллюски достигают самых </a:t>
            </a:r>
            <a:r>
              <a:rPr lang="ru-RU" sz="1400" i="1" dirty="0" smtClean="0"/>
              <a:t>больших </a:t>
            </a:r>
            <a:r>
              <a:rPr lang="ru-RU" sz="1400" i="1" dirty="0" smtClean="0"/>
              <a:t>размеров, а самые крупные из них </a:t>
            </a:r>
          </a:p>
          <a:p>
            <a:r>
              <a:rPr lang="ru-RU" sz="1400" i="1" dirty="0" smtClean="0"/>
              <a:t>соперничают с самыми крупными </a:t>
            </a:r>
            <a:r>
              <a:rPr lang="ru-RU" sz="1400" i="1" dirty="0" smtClean="0"/>
              <a:t>позвоночными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143380"/>
            <a:ext cx="2643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Остаток </a:t>
            </a:r>
            <a:r>
              <a:rPr lang="ru-RU" sz="1600" dirty="0" smtClean="0"/>
              <a:t>раковины её </a:t>
            </a:r>
            <a:r>
              <a:rPr lang="ru-RU" sz="1600" dirty="0" smtClean="0"/>
              <a:t>у кальмаров называется </a:t>
            </a:r>
            <a:r>
              <a:rPr lang="ru-RU" sz="1600" b="1" dirty="0" err="1" smtClean="0"/>
              <a:t>гладиус</a:t>
            </a:r>
            <a:r>
              <a:rPr lang="ru-RU" sz="1600" dirty="0" smtClean="0"/>
              <a:t> и выглядит как длинная стрелка, проходящая сквозь тело; у каракатиц она имеет вид широкой пластинки в задней части тела и носит название </a:t>
            </a:r>
            <a:r>
              <a:rPr lang="ru-RU" sz="1600" b="1" dirty="0" err="1" smtClean="0"/>
              <a:t>сепион</a:t>
            </a:r>
            <a:r>
              <a:rPr lang="ru-RU" sz="1600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https://camo.githubusercontent.com/3b2f0c16552c1a4cfbcc891264a627886030235b/687474703a2f2f322e62702e626c6f6773706f742e636f6d2f2d6a536a436b5476463253672f54707a6371512d776742492f41414141414141414172552f79593549513470626d48632f73313630302f53717569642b737465702b666f75722b72656d6f76652b7175696c6c2e6a7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256"/>
            <a:ext cx="3526240" cy="2352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Переход к пелагическому образу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требует от животных, приобретения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плавучести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 т.е приобретения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механизмов, аналогичных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плавательному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пузырю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рыб;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приспособлений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 затрачивать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энергии,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бы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опускаться на дно, 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оставаться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толще воды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определенной глубине;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приспособлением была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разделенная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камеры и наполненная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газом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наружная раковина, которую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пронизывал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сифон, заключенный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сифональную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трубку. Ее вес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компенсируется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наличием многочисленных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наполненных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газом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камер;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Благодаря большой разнице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плотности газа и воды возникает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подъемная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сила, компенсирующая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исходно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присущую телу моллюска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отрицательную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плавучесть;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Каракатица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Sepia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септированной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раковиной, газ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поступает в последнюю, только что сформировавшуюся камеру. В клетках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эпителия сифона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поддерживается высокая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внутриклеточная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концентрация солей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из-за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цитоплазма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гиперосмотична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отношению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 жидкости, заполняющей камеры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сифон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абсорбирует ионы из заполняющей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камеру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жидкости. В результате этого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осмотический градиент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камерой и сифоном. По этому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градиенту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вода из камеры поступает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сифон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оттуда в кровь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заполняющую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сосуды. По мере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выхода воды из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камеры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растворенный в крови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сифона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газ диффундирует в камеру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замещает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Обмен жидкости на газ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только в самых передних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камерах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из которых жидкость со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временем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окончательно удаляется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Каракатица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Sepia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регулируя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относительное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количество жидкости и газа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спинной пластинке,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Sepia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изменять плавучесть за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короткие промежутки времени. Свет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важным фактором,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оказывающим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влияние на эти процессы когда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моллюск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освещен, его плавучесть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уменьшается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увеличивается, когда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находится в темноте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моллюсков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утратой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септированной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раковины появились иные механизмы поддержания плавучести, кроме того эти представители «избавились» от тяжелой раковины;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пелагических кальмаров тяжелые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катионы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характерные для морской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замещаются более легкими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аммония, которые образуются в метаболизма азота. Этот процесс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образом меняет состав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жидкости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заполняющей целом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резервуары в соединительной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Например, огромный,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жидкостью целом кальмаров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Cranchiidae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Кранхииды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две трети объема тела,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рода поплавковой камерой. Высокая плавучесть в данном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обеспечивается химическим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счет высокой концентрации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аммония. Такое замещение ионов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полостной жидкости уменьшает вес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кальмара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вместе с уменьшением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раковины обеспечивает телу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нейтральную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плавучесть;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некоторые пелагические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кальмары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обладают отрицательной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плавучестью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должны тратить энергию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удержаться в толще воды.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находятся в движении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 и не опускаются на 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 подъемной силы, возникающей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движении с помощью органов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локомоции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(плавников и воронки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осьминогов из группы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Cirrata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погружения замедляет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перепонка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натянутая между щупальцами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наподобие парашюта.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Вторично перешедший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пелагическому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 жизни осьминог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Argonauta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пользуется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своей легкой тонкостенной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обызвествленной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раковиной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наполненным газом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плавательным пузырем;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Бентосные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головоногие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моллюски, такие,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Octopus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механизма, который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придавал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 их телу плавучесть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т.к обитают главным образом на дне;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olit.ru/media/photolib/2015/12/02/ps_3031852321_6af89c75a6_b_1449034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3000395" cy="22512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2357430"/>
            <a:ext cx="1647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Sepia </a:t>
            </a:r>
            <a:r>
              <a:rPr lang="en-US" i="1" dirty="0" err="1" smtClean="0"/>
              <a:t>officinalis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357430"/>
            <a:ext cx="128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Cranchiidae</a:t>
            </a:r>
            <a:endParaRPr lang="ru-RU" dirty="0"/>
          </a:p>
        </p:txBody>
      </p:sp>
      <p:pic>
        <p:nvPicPr>
          <p:cNvPr id="6153" name="Picture 9" descr="C:\Users\Максим\Desktop\лекции 2020\Cranchiidae 1f.jpg"/>
          <p:cNvPicPr>
            <a:picLocks noChangeAspect="1" noChangeArrowheads="1"/>
          </p:cNvPicPr>
          <p:nvPr/>
        </p:nvPicPr>
        <p:blipFill>
          <a:blip r:embed="rId3"/>
          <a:srcRect l="19718" t="16432" r="11267" b="10798"/>
          <a:stretch>
            <a:fillRect/>
          </a:stretch>
        </p:blipFill>
        <p:spPr bwMode="auto">
          <a:xfrm>
            <a:off x="5429256" y="0"/>
            <a:ext cx="3500462" cy="2214578"/>
          </a:xfrm>
          <a:prstGeom prst="rect">
            <a:avLst/>
          </a:prstGeom>
          <a:noFill/>
        </p:spPr>
      </p:pic>
      <p:pic>
        <p:nvPicPr>
          <p:cNvPr id="6155" name="Picture 11" descr="https://fsd.multiurok.ru/viewImage.php?image=http://i46.fastpic.ru/big/2013/0508/bb/52a9743c041f4c2e56e94af229c4bfb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4823" y="2857496"/>
            <a:ext cx="3669177" cy="2428892"/>
          </a:xfrm>
          <a:prstGeom prst="rect">
            <a:avLst/>
          </a:prstGeom>
          <a:noFill/>
        </p:spPr>
      </p:pic>
      <p:pic>
        <p:nvPicPr>
          <p:cNvPr id="6157" name="Picture 13" descr="https://pbs.twimg.com/ext_tw_video_thumb/1170862403694858240/pu/img/26Vw9w93urmu314Y.jpg"/>
          <p:cNvPicPr>
            <a:picLocks noChangeAspect="1" noChangeArrowheads="1"/>
          </p:cNvPicPr>
          <p:nvPr/>
        </p:nvPicPr>
        <p:blipFill>
          <a:blip r:embed="rId5"/>
          <a:srcRect l="48959"/>
          <a:stretch>
            <a:fillRect/>
          </a:stretch>
        </p:blipFill>
        <p:spPr bwMode="auto">
          <a:xfrm>
            <a:off x="0" y="0"/>
            <a:ext cx="2528074" cy="278605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2857496"/>
            <a:ext cx="211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Cirroteuthis</a:t>
            </a:r>
            <a:r>
              <a:rPr lang="en-US" dirty="0" smtClean="0"/>
              <a:t> (</a:t>
            </a:r>
            <a:r>
              <a:rPr lang="en-US" dirty="0" err="1" smtClean="0"/>
              <a:t>Cirrata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59" name="Picture 15" descr="https://d3oj2y7irryo5z.cloudfront.net/wp-content/uploads/2017/08/octopus.jpg"/>
          <p:cNvPicPr>
            <a:picLocks noChangeAspect="1" noChangeArrowheads="1"/>
          </p:cNvPicPr>
          <p:nvPr/>
        </p:nvPicPr>
        <p:blipFill>
          <a:blip r:embed="rId6" cstate="print"/>
          <a:srcRect l="20211" r="17317"/>
          <a:stretch>
            <a:fillRect/>
          </a:stretch>
        </p:blipFill>
        <p:spPr bwMode="auto">
          <a:xfrm>
            <a:off x="2285984" y="2857496"/>
            <a:ext cx="3411593" cy="307183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143240" y="6072206"/>
            <a:ext cx="1937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Octopus (</a:t>
            </a:r>
            <a:r>
              <a:rPr lang="en-US" dirty="0" err="1" smtClean="0"/>
              <a:t>Incirrata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1976</Words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CEPHALOPODA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Пищеварительная система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CEPHALOPODA</dc:title>
  <dc:creator>Максим</dc:creator>
  <cp:lastModifiedBy>Максим</cp:lastModifiedBy>
  <cp:revision>24</cp:revision>
  <dcterms:created xsi:type="dcterms:W3CDTF">2020-10-15T17:10:40Z</dcterms:created>
  <dcterms:modified xsi:type="dcterms:W3CDTF">2020-10-15T20:56:21Z</dcterms:modified>
</cp:coreProperties>
</file>