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571A9-236B-4B45-825C-F6F8FE9D7940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83F7646F-F44A-4565-88A2-CAF3564F785D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0231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571A9-236B-4B45-825C-F6F8FE9D7940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7646F-F44A-4565-88A2-CAF3564F785D}" type="slidenum">
              <a:rPr lang="ru-RU" smtClean="0"/>
              <a:t>‹#›</a:t>
            </a:fld>
            <a:endParaRPr lang="ru-RU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6094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571A9-236B-4B45-825C-F6F8FE9D7940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7646F-F44A-4565-88A2-CAF3564F785D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5478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571A9-236B-4B45-825C-F6F8FE9D7940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7646F-F44A-4565-88A2-CAF3564F785D}" type="slidenum">
              <a:rPr lang="ru-RU" smtClean="0"/>
              <a:t>‹#›</a:t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4175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571A9-236B-4B45-825C-F6F8FE9D7940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7646F-F44A-4565-88A2-CAF3564F785D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5333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571A9-236B-4B45-825C-F6F8FE9D7940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7646F-F44A-4565-88A2-CAF3564F785D}" type="slidenum">
              <a:rPr lang="ru-RU" smtClean="0"/>
              <a:t>‹#›</a:t>
            </a:fld>
            <a:endParaRPr lang="ru-RU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325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571A9-236B-4B45-825C-F6F8FE9D7940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7646F-F44A-4565-88A2-CAF3564F785D}" type="slidenum">
              <a:rPr lang="ru-RU" smtClean="0"/>
              <a:t>‹#›</a:t>
            </a:fld>
            <a:endParaRPr lang="ru-RU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8121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571A9-236B-4B45-825C-F6F8FE9D7940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7646F-F44A-4565-88A2-CAF3564F785D}" type="slidenum">
              <a:rPr lang="ru-RU" smtClean="0"/>
              <a:t>‹#›</a:t>
            </a:fld>
            <a:endParaRPr lang="ru-RU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1913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571A9-236B-4B45-825C-F6F8FE9D7940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7646F-F44A-4565-88A2-CAF3564F7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271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571A9-236B-4B45-825C-F6F8FE9D7940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7646F-F44A-4565-88A2-CAF3564F785D}" type="slidenum">
              <a:rPr lang="ru-RU" smtClean="0"/>
              <a:t>‹#›</a:t>
            </a:fld>
            <a:endParaRPr lang="ru-R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3788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9C1571A9-236B-4B45-825C-F6F8FE9D7940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7646F-F44A-4565-88A2-CAF3564F785D}" type="slidenum">
              <a:rPr lang="ru-RU" smtClean="0"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3178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571A9-236B-4B45-825C-F6F8FE9D7940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83F7646F-F44A-4565-88A2-CAF3564F785D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6058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Язык и общество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Лекция 4</a:t>
            </a:r>
          </a:p>
        </p:txBody>
      </p:sp>
    </p:spTree>
    <p:extLst>
      <p:ext uri="{BB962C8B-B14F-4D97-AF65-F5344CB8AC3E}">
        <p14:creationId xmlns:p14="http://schemas.microsoft.com/office/powerpoint/2010/main" val="5846593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33137"/>
            <a:ext cx="10515600" cy="5743826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rgbClr val="FF0000"/>
                </a:solidFill>
              </a:rPr>
              <a:t>Парадигматические отношения </a:t>
            </a:r>
            <a:r>
              <a:rPr lang="ru-RU" dirty="0"/>
              <a:t>– это отношения «по вертикали», в которые вступают противопоставленные определенным образом единицы одного уровня, так или иначе связанные по смыслу. Например, падежные формы слова, где противопоставляются окончания разных падежей, – это грамматическая парадигма; лексические единицы отец – мать – брат – сестра, называющие термины родства, образуют лексическую парадигму, потому что противопоставлены друг другу по компонентам лексического значения. </a:t>
            </a:r>
          </a:p>
          <a:p>
            <a:pPr algn="just"/>
            <a:r>
              <a:rPr lang="ru-RU" dirty="0">
                <a:solidFill>
                  <a:srgbClr val="FF0000"/>
                </a:solidFill>
              </a:rPr>
              <a:t>Синтагматические отношения </a:t>
            </a:r>
            <a:r>
              <a:rPr lang="ru-RU" dirty="0"/>
              <a:t>– это отношения «по горизонтали», в них вступают единицы одного уровня, соединяясь друг с другом в процессе речи и образуя словосочетания и предложения. Например, слова старый, сказка, отзвучать, вступив в синтагматические отношения друг с другом, образуют предложение. </a:t>
            </a:r>
          </a:p>
        </p:txBody>
      </p:sp>
    </p:spTree>
    <p:extLst>
      <p:ext uri="{BB962C8B-B14F-4D97-AF65-F5344CB8AC3E}">
        <p14:creationId xmlns:p14="http://schemas.microsoft.com/office/powerpoint/2010/main" val="1971354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1. Взаимодействие языка и общества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/>
              <a:t>Социальная дифференциация языка происходит по таким параметрам: </a:t>
            </a:r>
          </a:p>
          <a:p>
            <a:pPr algn="just"/>
            <a:r>
              <a:rPr lang="ru-RU" dirty="0"/>
              <a:t>по роду занятий (различные профессиональные жаргоны);  </a:t>
            </a:r>
          </a:p>
          <a:p>
            <a:pPr algn="just"/>
            <a:r>
              <a:rPr lang="ru-RU" dirty="0"/>
              <a:t>по социальным группам (кастовые языки аристократии в феодальных государствах и язык народа, арго (жаргон) деклассированных и др.); </a:t>
            </a:r>
          </a:p>
          <a:p>
            <a:pPr algn="just"/>
            <a:r>
              <a:rPr lang="ru-RU" dirty="0"/>
              <a:t>по возрастному признаку (детский язык, молодежный язык, язык стариков); по гендерному ( от лат. «гендер» – пол) признаку, то есть социальному разделению полов (мужской и женский варианты наименований, например, в лексике и грамматических формах японского, корейского монгольского языков). </a:t>
            </a:r>
          </a:p>
        </p:txBody>
      </p:sp>
    </p:spTree>
    <p:extLst>
      <p:ext uri="{BB962C8B-B14F-4D97-AF65-F5344CB8AC3E}">
        <p14:creationId xmlns:p14="http://schemas.microsoft.com/office/powerpoint/2010/main" val="3991425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04261"/>
            <a:ext cx="10515600" cy="5772702"/>
          </a:xfrm>
        </p:spPr>
        <p:txBody>
          <a:bodyPr/>
          <a:lstStyle/>
          <a:p>
            <a:pPr algn="just"/>
            <a:r>
              <a:rPr lang="ru-RU" dirty="0"/>
              <a:t>Языковая политика – это совокупность политических, юридических, административных и экономических мер, предпринимаемых государством для регулирования развития языка. </a:t>
            </a:r>
          </a:p>
        </p:txBody>
      </p:sp>
    </p:spTree>
    <p:extLst>
      <p:ext uri="{BB962C8B-B14F-4D97-AF65-F5344CB8AC3E}">
        <p14:creationId xmlns:p14="http://schemas.microsoft.com/office/powerpoint/2010/main" val="2317294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3397"/>
          </a:xfrm>
        </p:spPr>
        <p:txBody>
          <a:bodyPr>
            <a:normAutofit fontScale="90000"/>
          </a:bodyPr>
          <a:lstStyle/>
          <a:p>
            <a:r>
              <a:rPr lang="ru-RU" dirty="0"/>
              <a:t>2. Формы существования языка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24539"/>
            <a:ext cx="10515600" cy="5021931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Территориальные диалекты</a:t>
            </a:r>
          </a:p>
          <a:p>
            <a:r>
              <a:rPr lang="ru-RU" dirty="0"/>
              <a:t>Социальные диалекты</a:t>
            </a:r>
          </a:p>
          <a:p>
            <a:r>
              <a:rPr lang="ru-RU" dirty="0"/>
              <a:t>Жаргон</a:t>
            </a:r>
          </a:p>
          <a:p>
            <a:r>
              <a:rPr lang="ru-RU" dirty="0"/>
              <a:t>Литературный язык</a:t>
            </a:r>
          </a:p>
          <a:p>
            <a:r>
              <a:rPr lang="ru-RU" dirty="0"/>
              <a:t>Характерными признаками литературного языка являются: </a:t>
            </a:r>
          </a:p>
          <a:p>
            <a:r>
              <a:rPr lang="ru-RU" dirty="0"/>
              <a:t>1) обработанность мастерами слова (учеными, политиками, деятелями культуры и искусства); </a:t>
            </a:r>
          </a:p>
          <a:p>
            <a:r>
              <a:rPr lang="ru-RU" dirty="0"/>
              <a:t>2) </a:t>
            </a:r>
            <a:r>
              <a:rPr lang="ru-RU" dirty="0" err="1"/>
              <a:t>нормированность</a:t>
            </a:r>
            <a:r>
              <a:rPr lang="ru-RU" dirty="0"/>
              <a:t>, т.е. наличие норм - правил употребления языковых единиц, признанных и охраняемых обществом; </a:t>
            </a:r>
          </a:p>
          <a:p>
            <a:r>
              <a:rPr lang="ru-RU" dirty="0"/>
              <a:t>3) обязательность для всех носителей;</a:t>
            </a:r>
          </a:p>
          <a:p>
            <a:r>
              <a:rPr lang="ru-RU" dirty="0"/>
              <a:t> 4) стилистическая дифференциация; </a:t>
            </a:r>
          </a:p>
          <a:p>
            <a:r>
              <a:rPr lang="ru-RU" dirty="0"/>
              <a:t>5) наличие устной и письменной форм реализации.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5657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0281"/>
          </a:xfrm>
        </p:spPr>
        <p:txBody>
          <a:bodyPr>
            <a:normAutofit/>
          </a:bodyPr>
          <a:lstStyle/>
          <a:p>
            <a:r>
              <a:rPr lang="ru-RU" dirty="0"/>
              <a:t>3.Устная и письменная форма литературного языка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57162"/>
            <a:ext cx="10515600" cy="4896803"/>
          </a:xfrm>
        </p:spPr>
        <p:txBody>
          <a:bodyPr/>
          <a:lstStyle/>
          <a:p>
            <a:pPr algn="just"/>
            <a:r>
              <a:rPr lang="ru-RU" dirty="0"/>
              <a:t>Литературный язык реализуется в двух формах: устной и письменной.  Каждая из них обладает своей спецификой и отличается </a:t>
            </a:r>
          </a:p>
          <a:p>
            <a:pPr algn="just"/>
            <a:r>
              <a:rPr lang="ru-RU" dirty="0"/>
              <a:t>1) формой </a:t>
            </a:r>
          </a:p>
          <a:p>
            <a:pPr algn="just"/>
            <a:r>
              <a:rPr lang="ru-RU" dirty="0"/>
              <a:t>реализации, </a:t>
            </a:r>
          </a:p>
          <a:p>
            <a:pPr algn="just"/>
            <a:r>
              <a:rPr lang="ru-RU" dirty="0"/>
              <a:t>2) отношением к адресату, </a:t>
            </a:r>
          </a:p>
          <a:p>
            <a:pPr algn="just"/>
            <a:r>
              <a:rPr lang="ru-RU" dirty="0"/>
              <a:t>3) характером восприятия.</a:t>
            </a:r>
          </a:p>
        </p:txBody>
      </p:sp>
    </p:spTree>
    <p:extLst>
      <p:ext uri="{BB962C8B-B14F-4D97-AF65-F5344CB8AC3E}">
        <p14:creationId xmlns:p14="http://schemas.microsoft.com/office/powerpoint/2010/main" val="693034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42762"/>
            <a:ext cx="10515600" cy="5734201"/>
          </a:xfrm>
        </p:spPr>
        <p:txBody>
          <a:bodyPr/>
          <a:lstStyle/>
          <a:p>
            <a:pPr algn="just"/>
            <a:r>
              <a:rPr lang="ru-RU" dirty="0"/>
              <a:t>В  границах литературного языка различают две разновидности: кодифицированный литературный язык </a:t>
            </a:r>
          </a:p>
          <a:p>
            <a:pPr marL="0" indent="0" algn="just">
              <a:buNone/>
            </a:pPr>
            <a:r>
              <a:rPr lang="ru-RU" dirty="0"/>
              <a:t>(КЛЯ) и</a:t>
            </a:r>
          </a:p>
          <a:p>
            <a:pPr marL="0" indent="0" algn="just">
              <a:buNone/>
            </a:pPr>
            <a:r>
              <a:rPr lang="ru-RU" dirty="0"/>
              <a:t> некодифицированный литературный язык – разговорная речь (РР). </a:t>
            </a:r>
          </a:p>
        </p:txBody>
      </p:sp>
    </p:spTree>
    <p:extLst>
      <p:ext uri="{BB962C8B-B14F-4D97-AF65-F5344CB8AC3E}">
        <p14:creationId xmlns:p14="http://schemas.microsoft.com/office/powerpoint/2010/main" val="1171911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74252"/>
          </a:xfrm>
        </p:spPr>
        <p:txBody>
          <a:bodyPr>
            <a:normAutofit fontScale="90000"/>
          </a:bodyPr>
          <a:lstStyle/>
          <a:p>
            <a:r>
              <a:rPr lang="ru-RU" dirty="0"/>
              <a:t>Устройство языка. Язык как универсальная </a:t>
            </a:r>
            <a:br>
              <a:rPr lang="ru-RU" dirty="0"/>
            </a:br>
            <a:r>
              <a:rPr lang="ru-RU" dirty="0"/>
              <a:t>коммуникативная система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41120" y="4641566"/>
            <a:ext cx="9144000" cy="1655762"/>
          </a:xfrm>
        </p:spPr>
        <p:txBody>
          <a:bodyPr/>
          <a:lstStyle/>
          <a:p>
            <a:r>
              <a:rPr lang="ru-RU" dirty="0"/>
              <a:t>Лекция 5</a:t>
            </a:r>
          </a:p>
        </p:txBody>
      </p:sp>
    </p:spTree>
    <p:extLst>
      <p:ext uri="{BB962C8B-B14F-4D97-AF65-F5344CB8AC3E}">
        <p14:creationId xmlns:p14="http://schemas.microsoft.com/office/powerpoint/2010/main" val="4017228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1. Язык как система знаков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/>
              <a:t> Знак  – это материальный предмет, наделённый свойством содержать и передавать информацию о чём-то. 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Все знаки имеют следующие свойства:</a:t>
            </a:r>
          </a:p>
          <a:p>
            <a:pPr marL="0" indent="0" algn="just">
              <a:buNone/>
            </a:pPr>
            <a:r>
              <a:rPr lang="ru-RU" dirty="0"/>
              <a:t>Материальность</a:t>
            </a:r>
          </a:p>
          <a:p>
            <a:pPr marL="0" indent="0" algn="just">
              <a:buNone/>
            </a:pPr>
            <a:r>
              <a:rPr lang="ru-RU" dirty="0"/>
              <a:t>Условность</a:t>
            </a:r>
          </a:p>
          <a:p>
            <a:pPr marL="0" indent="0" algn="just">
              <a:buNone/>
            </a:pPr>
            <a:r>
              <a:rPr lang="ru-RU" dirty="0"/>
              <a:t>Системность</a:t>
            </a:r>
          </a:p>
          <a:p>
            <a:pPr marL="0" indent="0" algn="just">
              <a:buNone/>
            </a:pPr>
            <a:r>
              <a:rPr lang="ru-RU" dirty="0"/>
              <a:t>Исчислимость</a:t>
            </a:r>
          </a:p>
          <a:p>
            <a:pPr marL="0" indent="0" algn="just">
              <a:buNone/>
            </a:pPr>
            <a:r>
              <a:rPr lang="ru-RU" dirty="0"/>
              <a:t>Асимметричность</a:t>
            </a:r>
          </a:p>
          <a:p>
            <a:pPr marL="0" indent="0" algn="just">
              <a:buNone/>
            </a:pPr>
            <a:r>
              <a:rPr lang="ru-RU" dirty="0" err="1"/>
              <a:t>Воспроизводимость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Линейность</a:t>
            </a:r>
          </a:p>
        </p:txBody>
      </p:sp>
    </p:spTree>
    <p:extLst>
      <p:ext uri="{BB962C8B-B14F-4D97-AF65-F5344CB8AC3E}">
        <p14:creationId xmlns:p14="http://schemas.microsoft.com/office/powerpoint/2010/main" val="3370442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7944" y="442127"/>
            <a:ext cx="10515600" cy="88615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/>
              <a:t>Типы знаковых систем. Язык как универсальная коммуникативная </a:t>
            </a:r>
            <a:br>
              <a:rPr lang="ru-RU" sz="3100" dirty="0"/>
            </a:br>
            <a:r>
              <a:rPr lang="ru-RU" sz="3100" dirty="0"/>
              <a:t>система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28286"/>
            <a:ext cx="10515600" cy="5139891"/>
          </a:xfrm>
        </p:spPr>
        <p:txBody>
          <a:bodyPr/>
          <a:lstStyle/>
          <a:p>
            <a:pPr algn="just"/>
            <a:r>
              <a:rPr lang="ru-RU" dirty="0"/>
              <a:t>Система – это совокупность взаимосвязанных и взаимообусловленных элементов, выступающая по отношению к внешним условиям как единое целое. </a:t>
            </a:r>
          </a:p>
          <a:p>
            <a:pPr algn="just"/>
            <a:r>
              <a:rPr lang="ru-RU" dirty="0"/>
              <a:t>Система  знаков предназначена для передачи сообщения, то есть служит целям коммуникации. </a:t>
            </a:r>
          </a:p>
        </p:txBody>
      </p:sp>
    </p:spTree>
    <p:extLst>
      <p:ext uri="{BB962C8B-B14F-4D97-AF65-F5344CB8AC3E}">
        <p14:creationId xmlns:p14="http://schemas.microsoft.com/office/powerpoint/2010/main" val="4203819953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Галерея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84</TotalTime>
  <Words>476</Words>
  <Application>Microsoft Office PowerPoint</Application>
  <PresentationFormat>Широкоэкранный</PresentationFormat>
  <Paragraphs>46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Галерея</vt:lpstr>
      <vt:lpstr>Язык и общество </vt:lpstr>
      <vt:lpstr>1. Взаимодействие языка и общества</vt:lpstr>
      <vt:lpstr>Презентация PowerPoint</vt:lpstr>
      <vt:lpstr>2. Формы существования языка</vt:lpstr>
      <vt:lpstr>3.Устная и письменная форма литературного языка</vt:lpstr>
      <vt:lpstr>Презентация PowerPoint</vt:lpstr>
      <vt:lpstr>Устройство языка. Язык как универсальная  коммуникативная система </vt:lpstr>
      <vt:lpstr>1. Язык как система знаков</vt:lpstr>
      <vt:lpstr>Типы знаковых систем. Язык как универсальная коммуникативная  система</vt:lpstr>
      <vt:lpstr>Презентация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Язык и общество</dc:title>
  <dc:creator>Гашимов Эльчин</dc:creator>
  <cp:lastModifiedBy>Ахиджакова Марьет</cp:lastModifiedBy>
  <cp:revision>6</cp:revision>
  <dcterms:created xsi:type="dcterms:W3CDTF">2022-04-14T08:50:02Z</dcterms:created>
  <dcterms:modified xsi:type="dcterms:W3CDTF">2022-04-19T13:36:43Z</dcterms:modified>
</cp:coreProperties>
</file>