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57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35B6C-8E7A-4074-A57E-299F55B95AE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E0AEA-4709-46B2-BEB7-C13B4A3A7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7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E0AEA-4709-46B2-BEB7-C13B4A3A7B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2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Поиск информации в Интернет – это одна из составляющих частей цифровой грамотности, которая определяется как набор знаний и умений, необходимых для эффективного и безопасного использования технологий, ресурсов Интернета и включает в себя в свою очередь три составляющих – цифровое потребление, цифровые компетенции и цифровую безопасность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E0AEA-4709-46B2-BEB7-C13B4A3A7B7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69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dirty="0" smtClean="0"/>
              <a:t>Нехватка конкретной</a:t>
            </a:r>
            <a:r>
              <a:rPr lang="ru-RU" baseline="0" dirty="0" smtClean="0"/>
              <a:t> информации о существующих объектах, фактах, явлениях, статистической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Нехватка обобщающей информации, концепций, методик, программы исследований. Результат такого поиска будет складываться из информации</a:t>
            </a:r>
            <a:r>
              <a:rPr lang="ru-RU" baseline="0" dirty="0" smtClean="0"/>
              <a:t> из разных источников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Нехватка данных по рассматриваемой теме, причем данных из документов, которые невозможно перефразировать, пересказать, изменить содержание уникальных сведений, в первую очередь, это законодательные акты, нормативные акты, инструкции, стандарты, правила, т.е. то, что менять нельзя. Этот поиск будет связан с поиском этих ресурсов.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Нехватка сведений о самом источнике, установление его места в системе других источников, библиографических описаний и в этом случае поиск ведется либо по библиографическим пособиям, либо по реферативным базам данных, либо по электронным каталогам библиотек.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Все виды поиска (4 вида информационного поиска) пересекаются между собой. Но при формировании поискового запроса, мы должны понять, какую информацию мы ищем. Ограничение поиска – это мы сами, если не знаем, что искать. Итак, первое в Поиске: мы должны знать, что ищем? Но найти информацию практически невозможно, если мы не будем знать ГДЕ искать?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E0AEA-4709-46B2-BEB7-C13B4A3A7B7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27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Глубина просмотра. Первые страницы насыщены коммерческой информацией.</a:t>
            </a:r>
            <a:r>
              <a:rPr lang="ru-RU" baseline="0" dirty="0" smtClean="0"/>
              <a:t> Просматривайте первые 8 страниц выдачи, на 4-5 возможно найдете то, что нужно.</a:t>
            </a:r>
          </a:p>
          <a:p>
            <a:r>
              <a:rPr lang="ru-RU" baseline="0" dirty="0" smtClean="0"/>
              <a:t>6) Легче перемещаться, возвращаться обратно. </a:t>
            </a:r>
          </a:p>
          <a:p>
            <a:r>
              <a:rPr lang="ru-RU" baseline="0" dirty="0" smtClean="0"/>
              <a:t>Открыть в новом окне (правая кнопка мыши);</a:t>
            </a:r>
          </a:p>
          <a:p>
            <a:r>
              <a:rPr lang="ru-RU" baseline="0" dirty="0" smtClean="0"/>
              <a:t>Открыть новую вкладку (потом закрыть);</a:t>
            </a:r>
          </a:p>
          <a:p>
            <a:r>
              <a:rPr lang="ru-RU" baseline="0" dirty="0" smtClean="0"/>
              <a:t>Найденную информацию сохранить в закладку (организовать и сгруппировать по темам)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E0AEA-4709-46B2-BEB7-C13B4A3A7B7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27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Где искать? В первую очередь Гугл и Яндекс. Это такие супермаркеты,</a:t>
            </a:r>
            <a:r>
              <a:rPr lang="ru-RU" baseline="0" dirty="0" smtClean="0"/>
              <a:t> в которых можно заблудиться. </a:t>
            </a:r>
            <a:r>
              <a:rPr lang="ru-RU" baseline="0" dirty="0" err="1" smtClean="0"/>
              <a:t>Соориентироваться</a:t>
            </a:r>
            <a:r>
              <a:rPr lang="ru-RU" baseline="0" dirty="0" smtClean="0"/>
              <a:t> нам здесь помогают те самые правильно сформулированные запросы и операторы.</a:t>
            </a:r>
          </a:p>
          <a:p>
            <a:r>
              <a:rPr lang="ru-RU" dirty="0" smtClean="0"/>
              <a:t>Люди редко пользуются языком запросов поисковых систем и зря – с помощью пары простых операторов можно значительно сузить поиск и найти желаемое намного быстрей.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E0AEA-4709-46B2-BEB7-C13B4A3A7B7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27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Операторы</a:t>
            </a:r>
            <a:r>
              <a:rPr lang="ru-RU" baseline="0" dirty="0" smtClean="0"/>
              <a:t> работают только в расширенном поиске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E0AEA-4709-46B2-BEB7-C13B4A3A7B7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8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 smtClean="0"/>
              <a:t>Поисковая система детских сайтов «</a:t>
            </a:r>
            <a:r>
              <a:rPr lang="ru-RU" dirty="0" err="1" smtClean="0"/>
              <a:t>АгА</a:t>
            </a:r>
            <a:r>
              <a:rPr lang="ru-RU" dirty="0" smtClean="0"/>
              <a:t>» создана в помощь детям для поиска детских ресурсов на просторах Интернета. Очень полезна и родителям, так как содержит много ресурсов по воспитанию, здоровью детей и помощи молодым мамам.</a:t>
            </a:r>
          </a:p>
          <a:p>
            <a:pPr marL="228600" indent="-228600">
              <a:buAutoNum type="arabicParenR"/>
            </a:pPr>
            <a:r>
              <a:rPr lang="ru-RU" dirty="0" smtClean="0"/>
              <a:t>интерактивный визуальный поисковик по русскоязычным сайтам для детей в возрасте от 5 до 12 лет. </a:t>
            </a:r>
          </a:p>
          <a:p>
            <a:pPr marL="228600" indent="-228600">
              <a:buAutoNum type="arabicParenR"/>
            </a:pPr>
            <a:r>
              <a:rPr lang="ru-RU" dirty="0" smtClean="0"/>
              <a:t>В «</a:t>
            </a:r>
            <a:r>
              <a:rPr lang="ru-RU" dirty="0" err="1" smtClean="0"/>
              <a:t>Гогуле</a:t>
            </a:r>
            <a:r>
              <a:rPr lang="ru-RU" dirty="0" smtClean="0"/>
              <a:t>» не применяются сложные алгоритмы для контроля родителей над ресурсами, он работает по принципу «всё, что не разрешено, запрещено».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E0AEA-4709-46B2-BEB7-C13B4A3A7B7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1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chalka.com/" TargetMode="External"/><Relationship Id="rId3" Type="http://schemas.openxmlformats.org/officeDocument/2006/relationships/hyperlink" Target="https://libnvkz.ru/chitatelyam/dlia_detei_i_ne_tolko/chitaite-format!/detskie-poiskoviki" TargetMode="External"/><Relationship Id="rId7" Type="http://schemas.openxmlformats.org/officeDocument/2006/relationships/hyperlink" Target="http://www.irdir.info/ru/ext/dir-resource/6682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gakids.ru/" TargetMode="External"/><Relationship Id="rId5" Type="http://schemas.openxmlformats.org/officeDocument/2006/relationships/hyperlink" Target="http://www.big-big.ru/poiskoviki/agakids.ru.html" TargetMode="External"/><Relationship Id="rId10" Type="http://schemas.openxmlformats.org/officeDocument/2006/relationships/hyperlink" Target="http://kidoz.net/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://gogul.tv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upport/direct/keywords/symbols-and-operator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upport.google.com/websearch/answer/246643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2" y="1251516"/>
            <a:ext cx="7763929" cy="511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7" y="260648"/>
            <a:ext cx="82296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8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542" y="24674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90387"/>
                </a:solidFill>
              </a:rPr>
              <a:t>Поиск по изображению</a:t>
            </a:r>
            <a:endParaRPr lang="ru-RU" sz="3200" b="1" dirty="0">
              <a:solidFill>
                <a:srgbClr val="290387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22935"/>
            <a:ext cx="7534275" cy="263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7"/>
            <a:ext cx="7620000" cy="24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867" y="177281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1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6575" y="491939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906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96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290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</a:t>
            </a:r>
            <a:r>
              <a:rPr lang="ru-RU" sz="3200" b="1" dirty="0" smtClean="0">
                <a:solidFill>
                  <a:srgbClr val="290387"/>
                </a:solidFill>
              </a:rPr>
              <a:t> по изображению</a:t>
            </a:r>
            <a:endParaRPr lang="ru-RU" sz="3200" b="1" dirty="0">
              <a:solidFill>
                <a:srgbClr val="290387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953375" cy="356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3" y="4546031"/>
            <a:ext cx="8069580" cy="2065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247" y="298766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1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6241" y="5578541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501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926" y="404663"/>
            <a:ext cx="6716874" cy="2232249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290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поисковики. </a:t>
            </a:r>
            <a:r>
              <a:rPr lang="ru-RU" sz="2700" b="1" dirty="0" smtClean="0">
                <a:solidFill>
                  <a:srgbClr val="290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290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290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Браузеры </a:t>
            </a:r>
            <a:r>
              <a:rPr lang="ru-RU" sz="2700" b="1" dirty="0">
                <a:solidFill>
                  <a:srgbClr val="290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и </a:t>
            </a:r>
            <a:r>
              <a:rPr lang="ru-RU" sz="2700" b="1" dirty="0" smtClean="0">
                <a:solidFill>
                  <a:srgbClr val="290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br>
              <a:rPr lang="ru-RU" sz="2700" b="1" dirty="0" smtClean="0">
                <a:solidFill>
                  <a:srgbClr val="290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290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290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29038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https://libnvkz.ru/chitatelyam/dlia_detei_i_ne_tolko/chitaite-format!/</a:t>
            </a:r>
            <a:r>
              <a:rPr lang="en-US" sz="2200" dirty="0" smtClean="0">
                <a:solidFill>
                  <a:srgbClr val="29038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detskie-poiskoviki</a:t>
            </a:r>
            <a:r>
              <a:rPr lang="ru-RU" sz="2200" b="1" dirty="0" smtClean="0">
                <a:solidFill>
                  <a:srgbClr val="290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290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" y="18864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088" y="285293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Детский </a:t>
            </a:r>
            <a:r>
              <a:rPr lang="ru-RU" dirty="0"/>
              <a:t>поисковик «</a:t>
            </a:r>
            <a:r>
              <a:rPr lang="ru-RU" dirty="0" err="1"/>
              <a:t>АгА</a:t>
            </a:r>
            <a:r>
              <a:rPr lang="ru-RU" dirty="0"/>
              <a:t>» 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</a:t>
            </a:r>
            <a:r>
              <a:rPr lang="ru-RU" dirty="0">
                <a:hlinkClick r:id="rId5"/>
              </a:rPr>
              <a:t>://</a:t>
            </a:r>
            <a:r>
              <a:rPr lang="ru-RU" dirty="0" smtClean="0">
                <a:hlinkClick r:id="rId5"/>
              </a:rPr>
              <a:t>www.big-big.ru/poiskoviki/agakids.ru.html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http</a:t>
            </a:r>
            <a:r>
              <a:rPr lang="ru-RU" dirty="0">
                <a:hlinkClick r:id="rId6"/>
              </a:rPr>
              <a:t>://www.agakids.ru</a:t>
            </a:r>
            <a:r>
              <a:rPr lang="ru-RU" dirty="0" smtClean="0">
                <a:hlinkClick r:id="rId6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en-US" dirty="0" smtClean="0"/>
              <a:t>«</a:t>
            </a:r>
            <a:r>
              <a:rPr lang="en-US" dirty="0" err="1" smtClean="0"/>
              <a:t>Quintura</a:t>
            </a:r>
            <a:r>
              <a:rPr lang="en-US" dirty="0" smtClean="0"/>
              <a:t> </a:t>
            </a:r>
            <a:r>
              <a:rPr lang="ru-RU" dirty="0"/>
              <a:t>для Детей»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://www.irdir.info/ru/ext/dir-resource/6682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3. </a:t>
            </a:r>
            <a:r>
              <a:rPr lang="en-US" dirty="0"/>
              <a:t>Nachalka.com </a:t>
            </a:r>
            <a:r>
              <a:rPr lang="ru-RU" dirty="0" smtClean="0"/>
              <a:t> </a:t>
            </a:r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://www.nachalka.com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4. Первый </a:t>
            </a:r>
            <a:r>
              <a:rPr lang="ru-RU" dirty="0"/>
              <a:t>специализированный детский интернет-браузер «</a:t>
            </a:r>
            <a:r>
              <a:rPr lang="ru-RU" dirty="0" err="1"/>
              <a:t>Гогуль</a:t>
            </a:r>
            <a:r>
              <a:rPr lang="ru-RU" dirty="0"/>
              <a:t>» </a:t>
            </a:r>
            <a:r>
              <a:rPr lang="ru-RU" dirty="0" smtClean="0">
                <a:hlinkClick r:id="rId9"/>
              </a:rPr>
              <a:t>http</a:t>
            </a:r>
            <a:r>
              <a:rPr lang="ru-RU" dirty="0">
                <a:hlinkClick r:id="rId9"/>
              </a:rPr>
              <a:t>://</a:t>
            </a:r>
            <a:r>
              <a:rPr lang="ru-RU" dirty="0" smtClean="0">
                <a:hlinkClick r:id="rId9"/>
              </a:rPr>
              <a:t>gogul.tv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5. </a:t>
            </a:r>
            <a:r>
              <a:rPr lang="en-US" dirty="0"/>
              <a:t>KIDO'Z </a:t>
            </a:r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://kidoz.net</a:t>
            </a:r>
            <a:r>
              <a:rPr lang="en-US" dirty="0" smtClean="0">
                <a:hlinkClick r:id="rId10"/>
              </a:rPr>
              <a:t>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0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61962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4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290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грамотность</a:t>
            </a:r>
            <a:endParaRPr lang="ru-RU" sz="3600" b="1" dirty="0">
              <a:solidFill>
                <a:srgbClr val="2903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потребление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безопасность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компетенции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1600200"/>
            <a:ext cx="5256584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Поиск информации</a:t>
            </a:r>
          </a:p>
          <a:p>
            <a:r>
              <a:rPr lang="ru-RU" sz="2400" dirty="0" smtClean="0"/>
              <a:t>Использование цифровых устройств</a:t>
            </a:r>
          </a:p>
          <a:p>
            <a:r>
              <a:rPr lang="ru-RU" sz="2400" dirty="0" smtClean="0"/>
              <a:t>Использование функционала социальных сетей</a:t>
            </a:r>
          </a:p>
          <a:p>
            <a:r>
              <a:rPr lang="ru-RU" sz="2400" dirty="0" smtClean="0"/>
              <a:t>Совершение финансовых операций</a:t>
            </a:r>
          </a:p>
          <a:p>
            <a:r>
              <a:rPr lang="ru-RU" sz="2400" dirty="0" smtClean="0"/>
              <a:t>Онлайн-покупки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Критическое восприятие информации</a:t>
            </a:r>
          </a:p>
          <a:p>
            <a:r>
              <a:rPr lang="ru-RU" sz="2400" dirty="0" smtClean="0"/>
              <a:t>Производство мультимедийного контента</a:t>
            </a:r>
          </a:p>
          <a:p>
            <a:r>
              <a:rPr lang="ru-RU" sz="2400" dirty="0" smtClean="0"/>
              <a:t>Синхронизация устройств</a:t>
            </a: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858537" y="3537022"/>
            <a:ext cx="720080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0"/>
            <a:ext cx="219456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94560"/>
            <a:ext cx="8229600" cy="779997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290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 времени: </a:t>
            </a:r>
            <a:r>
              <a:rPr lang="ru-RU" sz="2800" dirty="0" smtClean="0">
                <a:solidFill>
                  <a:srgbClr val="0070C0"/>
                </a:solidFill>
              </a:rPr>
              <a:t>при </a:t>
            </a:r>
            <a:r>
              <a:rPr lang="ru-RU" sz="2800" dirty="0">
                <a:solidFill>
                  <a:srgbClr val="FF0000"/>
                </a:solidFill>
              </a:rPr>
              <a:t>больших</a:t>
            </a:r>
            <a:r>
              <a:rPr lang="ru-RU" sz="2800" dirty="0">
                <a:solidFill>
                  <a:srgbClr val="0070C0"/>
                </a:solidFill>
              </a:rPr>
              <a:t> объемах информации существует ее </a:t>
            </a:r>
            <a:r>
              <a:rPr lang="ru-RU" sz="2800" dirty="0">
                <a:solidFill>
                  <a:srgbClr val="FF0000"/>
                </a:solidFill>
              </a:rPr>
              <a:t>дефицит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2903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30355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3616142"/>
            <a:ext cx="46180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Виды информационного поиска:</a:t>
            </a:r>
          </a:p>
          <a:p>
            <a:r>
              <a:rPr lang="ru-RU" sz="2800" dirty="0" smtClean="0">
                <a:solidFill>
                  <a:srgbClr val="290387"/>
                </a:solidFill>
              </a:rPr>
              <a:t>Фактографический</a:t>
            </a:r>
          </a:p>
          <a:p>
            <a:r>
              <a:rPr lang="ru-RU" sz="2800" dirty="0" smtClean="0">
                <a:solidFill>
                  <a:srgbClr val="290387"/>
                </a:solidFill>
              </a:rPr>
              <a:t>Аналитический</a:t>
            </a:r>
          </a:p>
          <a:p>
            <a:r>
              <a:rPr lang="ru-RU" sz="2800" dirty="0" smtClean="0">
                <a:solidFill>
                  <a:srgbClr val="290387"/>
                </a:solidFill>
              </a:rPr>
              <a:t>Документальный </a:t>
            </a:r>
          </a:p>
          <a:p>
            <a:r>
              <a:rPr lang="ru-RU" sz="2800" dirty="0" smtClean="0">
                <a:solidFill>
                  <a:srgbClr val="290387"/>
                </a:solidFill>
              </a:rPr>
              <a:t>Библиографический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72729" y="476672"/>
            <a:ext cx="2363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Что ищем?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88" y="-8251"/>
            <a:ext cx="36576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88" y="1680717"/>
            <a:ext cx="2286000" cy="119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9383" y="476671"/>
            <a:ext cx="2267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 искать?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35" y="65685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320" y="2951398"/>
            <a:ext cx="83181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2800" b="1" dirty="0" smtClean="0">
                <a:solidFill>
                  <a:srgbClr val="290387"/>
                </a:solidFill>
              </a:rPr>
              <a:t>Разные поисковики</a:t>
            </a:r>
          </a:p>
          <a:p>
            <a:pPr marL="742950" indent="-742950">
              <a:buAutoNum type="arabicPeriod"/>
            </a:pPr>
            <a:r>
              <a:rPr lang="ru-RU" sz="2800" b="1" dirty="0" smtClean="0">
                <a:solidFill>
                  <a:srgbClr val="290387"/>
                </a:solidFill>
              </a:rPr>
              <a:t>Глубина поиска (не менее 8 страниц)</a:t>
            </a:r>
          </a:p>
          <a:p>
            <a:pPr marL="742950" indent="-742950">
              <a:buAutoNum type="arabicPeriod"/>
            </a:pPr>
            <a:r>
              <a:rPr lang="ru-RU" sz="2800" b="1" dirty="0" smtClean="0">
                <a:solidFill>
                  <a:srgbClr val="290387"/>
                </a:solidFill>
              </a:rPr>
              <a:t>Четко сформулированный запрос на поиск</a:t>
            </a:r>
          </a:p>
          <a:p>
            <a:pPr marL="742950" indent="-742950">
              <a:buAutoNum type="arabicPeriod"/>
            </a:pPr>
            <a:r>
              <a:rPr lang="ru-RU" sz="2800" b="1" dirty="0" smtClean="0">
                <a:solidFill>
                  <a:srgbClr val="290387"/>
                </a:solidFill>
              </a:rPr>
              <a:t>Использовать операторы-модификаторы (фильтры)</a:t>
            </a:r>
          </a:p>
          <a:p>
            <a:pPr marL="742950" indent="-742950">
              <a:buAutoNum type="arabicPeriod"/>
            </a:pPr>
            <a:r>
              <a:rPr lang="ru-RU" sz="2800" b="1" dirty="0" smtClean="0">
                <a:solidFill>
                  <a:srgbClr val="290387"/>
                </a:solidFill>
              </a:rPr>
              <a:t>Проверять информацию (дойти до первоисточника, если есть ссылки)</a:t>
            </a:r>
          </a:p>
          <a:p>
            <a:pPr marL="742950" indent="-742950">
              <a:buAutoNum type="arabicPeriod"/>
            </a:pPr>
            <a:r>
              <a:rPr lang="ru-RU" sz="2800" b="1" dirty="0" smtClean="0">
                <a:solidFill>
                  <a:srgbClr val="290387"/>
                </a:solidFill>
              </a:rPr>
              <a:t>Дублируйте окна (вкладки)</a:t>
            </a:r>
            <a:endParaRPr lang="ru-RU" sz="2800" b="1" dirty="0">
              <a:solidFill>
                <a:srgbClr val="2903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7939" y="184283"/>
            <a:ext cx="2210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Где искать?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40"/>
            <a:ext cx="2411730" cy="211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5903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1270" y="1307365"/>
            <a:ext cx="14560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290387"/>
                </a:solidFill>
              </a:rPr>
              <a:t>Яндекс</a:t>
            </a:r>
          </a:p>
          <a:p>
            <a:r>
              <a:rPr lang="en-US" sz="3200" b="1" dirty="0" smtClean="0">
                <a:solidFill>
                  <a:srgbClr val="290387"/>
                </a:solidFill>
              </a:rPr>
              <a:t>Google</a:t>
            </a:r>
            <a:endParaRPr lang="ru-RU" sz="3200" b="1" dirty="0">
              <a:solidFill>
                <a:srgbClr val="2903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290387"/>
                </a:solidFill>
              </a:rPr>
              <a:t>Язык поисковых запросов (операторы)</a:t>
            </a:r>
            <a:endParaRPr lang="ru-RU" sz="3600" b="1" dirty="0">
              <a:solidFill>
                <a:srgbClr val="29038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Операторы общие для Яндекс и </a:t>
            </a:r>
            <a:r>
              <a:rPr lang="ru-RU" dirty="0" err="1"/>
              <a:t>Google</a:t>
            </a:r>
            <a:endParaRPr lang="ru-RU" dirty="0"/>
          </a:p>
          <a:p>
            <a:r>
              <a:rPr lang="ru-RU" dirty="0"/>
              <a:t>Операторы для Яндекса</a:t>
            </a:r>
          </a:p>
          <a:p>
            <a:r>
              <a:rPr lang="ru-RU" dirty="0"/>
              <a:t>Документные операторы Яндекс</a:t>
            </a:r>
          </a:p>
          <a:p>
            <a:r>
              <a:rPr lang="ru-RU" dirty="0"/>
              <a:t>Секретные операторы Яндекс</a:t>
            </a:r>
          </a:p>
          <a:p>
            <a:r>
              <a:rPr lang="ru-RU" dirty="0"/>
              <a:t>Операторы для </a:t>
            </a:r>
            <a:r>
              <a:rPr lang="ru-RU" dirty="0" err="1"/>
              <a:t>Google</a:t>
            </a:r>
            <a:endParaRPr lang="ru-RU" dirty="0"/>
          </a:p>
          <a:p>
            <a:r>
              <a:rPr lang="ru-RU" dirty="0"/>
              <a:t>Документные операторы </a:t>
            </a:r>
            <a:r>
              <a:rPr lang="ru-RU" dirty="0" err="1"/>
              <a:t>Google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5877272"/>
            <a:ext cx="7001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yandex.ru/support/direct/keywords/symbols-and-operators.html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2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41" y="1049640"/>
            <a:ext cx="84296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04" y="3193980"/>
            <a:ext cx="84391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2699411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Рис.1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612465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2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81357" y="256292"/>
            <a:ext cx="3671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Операторы. Яндекс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4316" y="256292"/>
            <a:ext cx="3605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Операторы. </a:t>
            </a:r>
            <a:r>
              <a:rPr lang="en-US" sz="3200" b="1" dirty="0" smtClean="0">
                <a:solidFill>
                  <a:srgbClr val="C00000"/>
                </a:solidFill>
              </a:rPr>
              <a:t>Google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841067"/>
            <a:ext cx="720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support.google.com/websearch/answer/2466433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44" y="1340768"/>
            <a:ext cx="70199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6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4316" y="256292"/>
            <a:ext cx="3605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Операторы. </a:t>
            </a:r>
            <a:r>
              <a:rPr lang="en-US" sz="3200" b="1" dirty="0" smtClean="0">
                <a:solidFill>
                  <a:srgbClr val="C00000"/>
                </a:solidFill>
              </a:rPr>
              <a:t>Google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841067"/>
            <a:ext cx="720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80867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4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669</Words>
  <Application>Microsoft Office PowerPoint</Application>
  <PresentationFormat>Экран (4:3)</PresentationFormat>
  <Paragraphs>85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Цифровая грамотность</vt:lpstr>
      <vt:lpstr>Парадокс времени: при больших объемах информации существует ее дефицит </vt:lpstr>
      <vt:lpstr>Презентация PowerPoint</vt:lpstr>
      <vt:lpstr>Презентация PowerPoint</vt:lpstr>
      <vt:lpstr>Язык поисковых запросов (операторы)</vt:lpstr>
      <vt:lpstr>Презентация PowerPoint</vt:lpstr>
      <vt:lpstr>Презентация PowerPoint</vt:lpstr>
      <vt:lpstr>Презентация PowerPoint</vt:lpstr>
      <vt:lpstr>Поиск по изображению</vt:lpstr>
      <vt:lpstr>Поиск по изображению</vt:lpstr>
      <vt:lpstr>Детские поисковики.  Браузеры для детей и подростков  https://libnvkz.ru/chitatelyam/dlia_detei_i_ne_tolko/chitaite-format!/detskie-poiskoviki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2019-03-21T15:59:34Z</dcterms:created>
  <dcterms:modified xsi:type="dcterms:W3CDTF">2019-03-21T19:31:35Z</dcterms:modified>
</cp:coreProperties>
</file>