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  <p:sldId id="267" r:id="rId12"/>
    <p:sldId id="268" r:id="rId13"/>
    <p:sldId id="269" r:id="rId14"/>
    <p:sldId id="290" r:id="rId15"/>
    <p:sldId id="270" r:id="rId16"/>
    <p:sldId id="271" r:id="rId17"/>
    <p:sldId id="285" r:id="rId18"/>
    <p:sldId id="291" r:id="rId19"/>
    <p:sldId id="273" r:id="rId20"/>
    <p:sldId id="286" r:id="rId21"/>
    <p:sldId id="274" r:id="rId22"/>
    <p:sldId id="287" r:id="rId23"/>
    <p:sldId id="272" r:id="rId24"/>
    <p:sldId id="275" r:id="rId25"/>
    <p:sldId id="276" r:id="rId26"/>
    <p:sldId id="27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2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24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8" autoAdjust="0"/>
    <p:restoredTop sz="94660"/>
  </p:normalViewPr>
  <p:slideViewPr>
    <p:cSldViewPr snapToGrid="0">
      <p:cViewPr varScale="1">
        <p:scale>
          <a:sx n="81" d="100"/>
          <a:sy n="81" d="100"/>
        </p:scale>
        <p:origin x="-682" y="-82"/>
      </p:cViewPr>
      <p:guideLst>
        <p:guide orient="horz" pos="22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80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70C0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9/8/2022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848" y="1353312"/>
            <a:ext cx="9966960" cy="3035808"/>
          </a:xfrm>
        </p:spPr>
        <p:txBody>
          <a:bodyPr/>
          <a:lstStyle/>
          <a:p>
            <a:r>
              <a:rPr lang="ru-RU" dirty="0"/>
              <a:t>Структурно-функциональная организация ЦНС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5536" y="5467643"/>
            <a:ext cx="7891272" cy="10698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24621" y="629385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Лекция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64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73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Задний мозг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5085" y="1104899"/>
            <a:ext cx="4596819" cy="54319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sz="4800" dirty="0"/>
              <a:t>отдел головного мозга, в котором располагается </a:t>
            </a:r>
            <a:r>
              <a:rPr lang="ru-RU" sz="4800" dirty="0" smtClean="0"/>
              <a:t>мозжечок </a:t>
            </a:r>
            <a:r>
              <a:rPr lang="ru-RU" sz="4800" dirty="0"/>
              <a:t>и к которому примыкает продолговатый мозг</a:t>
            </a:r>
            <a:r>
              <a:rPr lang="ru-RU" sz="4800" dirty="0" smtClean="0"/>
              <a:t>.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61" y="1218951"/>
            <a:ext cx="5309181" cy="507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7390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2991" y="158061"/>
            <a:ext cx="10058400" cy="865197"/>
          </a:xfrm>
        </p:spPr>
        <p:txBody>
          <a:bodyPr/>
          <a:lstStyle/>
          <a:p>
            <a:pPr algn="ctr"/>
            <a:r>
              <a:rPr lang="ru-RU" dirty="0"/>
              <a:t>Мозжечок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1200" y="2121408"/>
            <a:ext cx="5337048" cy="4050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sz="4000" dirty="0"/>
              <a:t>задняя часть ствола головного мозга, обеспечивающая координацию движений и сохранение позы, тонуса и равновесия тела</a:t>
            </a:r>
            <a:r>
              <a:rPr lang="ru-RU" sz="4000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85" y="1333514"/>
            <a:ext cx="5296815" cy="506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8046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8" y="530569"/>
            <a:ext cx="5242508" cy="61532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7316" y="21771"/>
            <a:ext cx="7554684" cy="10611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Продолговатый мозг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8286" y="1502229"/>
            <a:ext cx="6313714" cy="4876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sz="4400" dirty="0"/>
              <a:t>продолжение верхней части спинного мозга, в котором располагается ряд жизненно важных центров мозга, в том </a:t>
            </a:r>
            <a:r>
              <a:rPr lang="ru-RU" sz="4400" dirty="0" smtClean="0"/>
              <a:t>числе </a:t>
            </a:r>
            <a:r>
              <a:rPr lang="ru-RU" sz="4400" dirty="0"/>
              <a:t>и ретикулярная формация.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422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2685" y="484632"/>
            <a:ext cx="5399315" cy="1609344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Лимбическая</a:t>
            </a:r>
            <a:r>
              <a:rPr lang="ru-RU" dirty="0"/>
              <a:t> система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60771" y="2137519"/>
            <a:ext cx="4463143" cy="45245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sz="4000" dirty="0" smtClean="0"/>
              <a:t>группа нервных структур, образующая кольцо в центральной части головного мозга. Она регулирует </a:t>
            </a:r>
            <a:r>
              <a:rPr lang="ru-RU" sz="4000" dirty="0" err="1" smtClean="0"/>
              <a:t>потребностно</a:t>
            </a:r>
            <a:r>
              <a:rPr lang="ru-RU" sz="4000" dirty="0" smtClean="0"/>
              <a:t>-мотивационную сферу психики человека.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6294" t="26011" r="16741" b="8129"/>
          <a:stretch/>
        </p:blipFill>
        <p:spPr>
          <a:xfrm>
            <a:off x="261256" y="674914"/>
            <a:ext cx="653142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4464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9611"/>
          <a:stretch/>
        </p:blipFill>
        <p:spPr>
          <a:xfrm>
            <a:off x="718457" y="0"/>
            <a:ext cx="10646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1540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7181" y="462861"/>
            <a:ext cx="5701066" cy="995825"/>
          </a:xfrm>
        </p:spPr>
        <p:txBody>
          <a:bodyPr/>
          <a:lstStyle/>
          <a:p>
            <a:r>
              <a:rPr lang="ru-RU" dirty="0"/>
              <a:t>Ствол мозга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7181" y="2121408"/>
            <a:ext cx="5701066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sz="3600" dirty="0"/>
              <a:t>наиболее древняя часть головного мозга, состоящая из ряда отделов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21" y="1072533"/>
            <a:ext cx="4324350" cy="413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7898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5714" t="13996" r="21715"/>
          <a:stretch/>
        </p:blipFill>
        <p:spPr>
          <a:xfrm>
            <a:off x="239485" y="646120"/>
            <a:ext cx="6025875" cy="62118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5400" y="288689"/>
            <a:ext cx="7078761" cy="11046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Базальные ганглии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8742" y="2093976"/>
            <a:ext cx="4292019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sz="4000" dirty="0"/>
              <a:t>структура головного мозга, связанная с </a:t>
            </a:r>
            <a:r>
              <a:rPr lang="ru-RU" sz="4000" dirty="0" smtClean="0"/>
              <a:t>регуляцией </a:t>
            </a:r>
            <a:r>
              <a:rPr lang="ru-RU" sz="4000" dirty="0"/>
              <a:t>двигательных и вегетативных функций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686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995825"/>
          </a:xfrm>
        </p:spPr>
        <p:txBody>
          <a:bodyPr/>
          <a:lstStyle/>
          <a:p>
            <a:r>
              <a:rPr lang="ru-RU" dirty="0" smtClean="0"/>
              <a:t>Ретикулярная формация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824" y="1474788"/>
            <a:ext cx="4976644" cy="4051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2063" r="3968" b="14233"/>
          <a:stretch/>
        </p:blipFill>
        <p:spPr>
          <a:xfrm>
            <a:off x="5573486" y="995825"/>
            <a:ext cx="6052457" cy="595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763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571" y="0"/>
            <a:ext cx="9252858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782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Общий план строения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Нервная </a:t>
            </a:r>
            <a:r>
              <a:rPr lang="ru-RU" dirty="0"/>
              <a:t>система делится на две </a:t>
            </a:r>
            <a:r>
              <a:rPr lang="ru-RU" dirty="0" smtClean="0"/>
              <a:t>части – периферическую (ПНС)  </a:t>
            </a:r>
            <a:r>
              <a:rPr lang="ru-RU" dirty="0"/>
              <a:t>и центральную нервную систему (ЦНС). </a:t>
            </a:r>
            <a:endParaRPr lang="ru-RU" dirty="0" smtClean="0"/>
          </a:p>
          <a:p>
            <a:r>
              <a:rPr lang="ru-RU" dirty="0" smtClean="0"/>
              <a:t>ПНС, </a:t>
            </a:r>
            <a:r>
              <a:rPr lang="ru-RU" dirty="0"/>
              <a:t>за небольшими исключениями, расположена вне костной защиты со стороны черепа и позвоночного </a:t>
            </a:r>
            <a:r>
              <a:rPr lang="ru-RU" dirty="0" smtClean="0"/>
              <a:t>канала. </a:t>
            </a:r>
          </a:p>
          <a:p>
            <a:r>
              <a:rPr lang="ru-RU" dirty="0" smtClean="0"/>
              <a:t>ПНС </a:t>
            </a:r>
            <a:r>
              <a:rPr lang="ru-RU" dirty="0"/>
              <a:t>делится </a:t>
            </a:r>
            <a:r>
              <a:rPr lang="ru-RU" dirty="0" smtClean="0"/>
              <a:t>на </a:t>
            </a:r>
            <a:r>
              <a:rPr lang="ru-RU" dirty="0"/>
              <a:t>соматическую и вегетативную. </a:t>
            </a:r>
            <a:endParaRPr lang="ru-RU" dirty="0" smtClean="0"/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57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1848" y="5248656"/>
            <a:ext cx="10058400" cy="1609344"/>
          </a:xfrm>
        </p:spPr>
        <p:txBody>
          <a:bodyPr>
            <a:normAutofit/>
          </a:bodyPr>
          <a:lstStyle/>
          <a:p>
            <a:pPr algn="r"/>
            <a:r>
              <a:rPr lang="ru-RU" sz="2800" b="0" dirty="0" err="1" smtClean="0"/>
              <a:t>К.Гельвеций</a:t>
            </a:r>
            <a:r>
              <a:rPr lang="ru-RU" sz="2800" b="0" dirty="0" smtClean="0"/>
              <a:t> (1773 г.)</a:t>
            </a:r>
            <a:endParaRPr lang="ru-RU" sz="28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5" y="609600"/>
            <a:ext cx="11081656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 smtClean="0"/>
              <a:t>"</a:t>
            </a:r>
            <a:r>
              <a:rPr lang="ru-RU" sz="4800" dirty="0"/>
              <a:t>Наука о человеке, взятая во всем своем объеме, необъятна; изучение ее –  дело долгое и трудное. Человек есть модель, выставленная для обозрения ее различными художниками: каждый рассматривает некоторые стороны ее, никто еще не охватил ее кругом". </a:t>
            </a:r>
          </a:p>
        </p:txBody>
      </p:sp>
    </p:spTree>
    <p:extLst>
      <p:ext uri="{BB962C8B-B14F-4D97-AF65-F5344CB8AC3E}">
        <p14:creationId xmlns:p14="http://schemas.microsoft.com/office/powerpoint/2010/main" xmlns="" val="12401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1451771" cy="66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7294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Общий план строения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Соматическая </a:t>
            </a:r>
            <a:r>
              <a:rPr lang="ru-RU" dirty="0"/>
              <a:t>часть состоит из нервов, идущих к скелетным (поперечно-полосатым) мышцам и от многих рецепторов. </a:t>
            </a:r>
            <a:endParaRPr lang="ru-RU" dirty="0" smtClean="0"/>
          </a:p>
          <a:p>
            <a:r>
              <a:rPr lang="ru-RU" dirty="0" smtClean="0"/>
              <a:t>Состоит </a:t>
            </a:r>
            <a:r>
              <a:rPr lang="ru-RU" dirty="0"/>
              <a:t>из 31 пары </a:t>
            </a:r>
            <a:r>
              <a:rPr lang="ru-RU" dirty="0" err="1" smtClean="0"/>
              <a:t>спино</a:t>
            </a:r>
            <a:r>
              <a:rPr lang="ru-RU" dirty="0" smtClean="0"/>
              <a:t>-мозговых </a:t>
            </a:r>
            <a:r>
              <a:rPr lang="ru-RU" dirty="0"/>
              <a:t>нервов, которые выходят между позвонками, и 12 пар </a:t>
            </a:r>
            <a:r>
              <a:rPr lang="ru-RU" dirty="0" smtClean="0"/>
              <a:t>черепно-мозговых </a:t>
            </a:r>
            <a:r>
              <a:rPr lang="ru-RU" dirty="0"/>
              <a:t>нервов, которые выходят непосредственно из ствола мозга. </a:t>
            </a:r>
            <a:endParaRPr lang="ru-RU" dirty="0" smtClean="0"/>
          </a:p>
          <a:p>
            <a:r>
              <a:rPr lang="ru-RU" dirty="0" smtClean="0"/>
              <a:t>Периферические </a:t>
            </a:r>
            <a:r>
              <a:rPr lang="ru-RU" dirty="0"/>
              <a:t>нервы в своем большинстве выполняют и сенсорные и моторные функции. </a:t>
            </a:r>
            <a:endParaRPr lang="ru-RU" dirty="0" smtClean="0"/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4504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656" y="283029"/>
            <a:ext cx="8665029" cy="62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7103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Общий план строения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Автономная</a:t>
            </a:r>
            <a:r>
              <a:rPr lang="ru-RU" dirty="0"/>
              <a:t>, или вегетативная, нервная система состоит из двигательных нервов, идущих к сердцу, гладкой мускулатуре (кровеносных сосудов, пищеварительных и половых органов и т. д.) и к железам; к ней также относятся нервы от рецепторов висцеральных структур.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964056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Общий план строения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Вегетативная </a:t>
            </a:r>
            <a:r>
              <a:rPr lang="ru-RU" dirty="0"/>
              <a:t>моторная система </a:t>
            </a:r>
            <a:r>
              <a:rPr lang="ru-RU" dirty="0" smtClean="0"/>
              <a:t>делится </a:t>
            </a:r>
            <a:r>
              <a:rPr lang="ru-RU" dirty="0"/>
              <a:t>на симпатическую и парасимпатическую нервную систему. В целом симпатическая система мобилизует организм при стрессе, а парасимпатическая система ведает внутренней "экономикой" организма в нормальных условиях. 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174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Симпатическая </a:t>
            </a:r>
            <a:r>
              <a:rPr lang="ru-RU" dirty="0" err="1"/>
              <a:t>нс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мобилизует </a:t>
            </a:r>
            <a:r>
              <a:rPr lang="ru-RU" dirty="0"/>
              <a:t>весь организм при чрезвычайных обстоятельствах. </a:t>
            </a:r>
            <a:endParaRPr lang="ru-RU" dirty="0" smtClean="0"/>
          </a:p>
          <a:p>
            <a:r>
              <a:rPr lang="ru-RU" dirty="0" smtClean="0"/>
              <a:t>Эта </a:t>
            </a:r>
            <a:r>
              <a:rPr lang="ru-RU" dirty="0"/>
              <a:t>мобилизация связана с рядом сложных реакций, начиная от расщепления гликогена в печени и кончая изменениями в микроциркуляции. </a:t>
            </a:r>
            <a:endParaRPr lang="ru-RU" dirty="0" smtClean="0"/>
          </a:p>
          <a:p>
            <a:r>
              <a:rPr lang="ru-RU" dirty="0" smtClean="0"/>
              <a:t>Действие </a:t>
            </a:r>
            <a:r>
              <a:rPr lang="ru-RU" dirty="0" err="1"/>
              <a:t>Снс</a:t>
            </a:r>
            <a:r>
              <a:rPr lang="ru-RU" dirty="0"/>
              <a:t> обычно проявляется диффузно и </a:t>
            </a:r>
            <a:r>
              <a:rPr lang="ru-RU" dirty="0" smtClean="0"/>
              <a:t>поддерживается </a:t>
            </a:r>
            <a:r>
              <a:rPr lang="ru-RU" dirty="0"/>
              <a:t>относительно долго.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981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Парасимпатическая </a:t>
            </a:r>
            <a:r>
              <a:rPr lang="ru-RU" dirty="0" err="1"/>
              <a:t>нс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способствует </a:t>
            </a:r>
            <a:r>
              <a:rPr lang="ru-RU" dirty="0"/>
              <a:t>сохранению и поддержанию основных ресурсов организма.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Ее </a:t>
            </a:r>
            <a:r>
              <a:rPr lang="ru-RU" dirty="0"/>
              <a:t>действие локально и относительно кратковременно.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Главное </a:t>
            </a:r>
            <a:r>
              <a:rPr lang="ru-RU" dirty="0"/>
              <a:t>различие между ними заключается в том, что </a:t>
            </a:r>
            <a:r>
              <a:rPr lang="ru-RU" dirty="0" err="1"/>
              <a:t>Снс</a:t>
            </a:r>
            <a:r>
              <a:rPr lang="ru-RU" dirty="0"/>
              <a:t> мобилизует организм для действия (катаболизм), а </a:t>
            </a:r>
            <a:r>
              <a:rPr lang="ru-RU" dirty="0" err="1"/>
              <a:t>Пнс</a:t>
            </a:r>
            <a:r>
              <a:rPr lang="ru-RU" dirty="0"/>
              <a:t> восстанавливает запасы энергии в организме (анаболизм).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8064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Мозг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7" y="2121408"/>
            <a:ext cx="10403695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– </a:t>
            </a:r>
            <a:r>
              <a:rPr lang="ru-RU" sz="3600" dirty="0"/>
              <a:t>центральный отдел нервной системы животных и человека. обеспечивающий наиболее совершенные формы регуляции всех функций организма, его взаимодействие со средой, высшую нервную деятельность, а у человека и высшие психические функции.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69566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75876"/>
            <a:ext cx="11059886" cy="6122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95943"/>
            <a:ext cx="10058400" cy="7837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AB2400"/>
                </a:solidFill>
              </a:rPr>
              <a:t>Структура мозга</a:t>
            </a:r>
            <a:endParaRPr lang="ru-RU" b="1" dirty="0">
              <a:solidFill>
                <a:srgbClr val="AB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126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Передний мозг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7028" y="2121408"/>
            <a:ext cx="6161315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– </a:t>
            </a:r>
            <a:r>
              <a:rPr lang="ru-RU" sz="4000" dirty="0"/>
              <a:t>передняя  часть головного мозга, состоящая из двух полушарий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21" y="1914525"/>
            <a:ext cx="4450531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6108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Кора больших полушарий головного мозга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143" y="2350008"/>
            <a:ext cx="10058400" cy="405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– </a:t>
            </a:r>
            <a:r>
              <a:rPr lang="ru-RU" sz="4400" dirty="0"/>
              <a:t>слой серого вещества (нервных клеток), покрывающий полушарии головного мозга и играющий исключительно важную роль в осуществлении психической </a:t>
            </a:r>
            <a:r>
              <a:rPr lang="ru-RU" sz="4400" dirty="0" smtClean="0"/>
              <a:t>деятельности</a:t>
            </a:r>
            <a:r>
              <a:rPr lang="ru-RU" sz="4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7451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4648" y="0"/>
            <a:ext cx="10058400" cy="1300625"/>
          </a:xfrm>
        </p:spPr>
        <p:txBody>
          <a:bodyPr/>
          <a:lstStyle/>
          <a:p>
            <a:pPr algn="ctr"/>
            <a:r>
              <a:rPr lang="ru-RU" dirty="0"/>
              <a:t>Промежуточный мозг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2570" y="2141438"/>
            <a:ext cx="5576533" cy="4050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sz="5400" dirty="0"/>
              <a:t>отдел переднего мозга, в котором </a:t>
            </a:r>
            <a:r>
              <a:rPr lang="ru-RU" sz="5400" dirty="0" smtClean="0"/>
              <a:t>располагаются </a:t>
            </a:r>
            <a:r>
              <a:rPr lang="ru-RU" sz="5400" dirty="0"/>
              <a:t>таламус и гипоталамус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78" y="1300626"/>
            <a:ext cx="5347608" cy="526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1487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0229"/>
            <a:ext cx="6923982" cy="58565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7163" y="462861"/>
            <a:ext cx="6092952" cy="5386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Таламус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2800" y="1278854"/>
            <a:ext cx="4908750" cy="53178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подкорковая нервная структура, служащая своего рода </a:t>
            </a:r>
            <a:r>
              <a:rPr lang="ru-RU" dirty="0" smtClean="0"/>
              <a:t>распределителем </a:t>
            </a:r>
            <a:r>
              <a:rPr lang="ru-RU" dirty="0"/>
              <a:t>для информации от рецепторов, которую он интегрирует и затем передает в кору больших полушарий.</a:t>
            </a:r>
          </a:p>
          <a:p>
            <a:pPr marL="0" indent="0">
              <a:buNone/>
            </a:pPr>
            <a:r>
              <a:rPr lang="ru-RU" dirty="0"/>
              <a:t>Между корой и таламусом существуют кольцевые связи, </a:t>
            </a:r>
            <a:r>
              <a:rPr lang="ru-RU" dirty="0" smtClean="0"/>
              <a:t>участвующие </a:t>
            </a:r>
            <a:r>
              <a:rPr lang="ru-RU" dirty="0"/>
              <a:t>в образовании условных процессов. С непосредственным участием таламуса происходит формирование эмоций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4104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073"/>
            <a:ext cx="6867525" cy="6438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3828" y="158061"/>
            <a:ext cx="5337048" cy="1082911"/>
          </a:xfrm>
        </p:spPr>
        <p:txBody>
          <a:bodyPr/>
          <a:lstStyle/>
          <a:p>
            <a:pPr algn="ctr"/>
            <a:r>
              <a:rPr lang="ru-RU" dirty="0"/>
              <a:t>Гипоталамус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3828" y="1368797"/>
            <a:ext cx="5508172" cy="53829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структура головного мозга, расположенная под </a:t>
            </a:r>
            <a:r>
              <a:rPr lang="ru-RU" dirty="0" smtClean="0"/>
              <a:t>зрительными </a:t>
            </a:r>
            <a:r>
              <a:rPr lang="ru-RU" dirty="0"/>
              <a:t>буграми и отвечающая за обмен веществ, координацию </a:t>
            </a:r>
            <a:r>
              <a:rPr lang="ru-RU" dirty="0" smtClean="0"/>
              <a:t>вегетативных </a:t>
            </a:r>
            <a:r>
              <a:rPr lang="ru-RU" dirty="0"/>
              <a:t>функций с психическими и соматическими функциями, регуляцию сна и бодрствования, приспособление организма к изменениям внешней и внутренней среды.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6805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701</TotalTime>
  <Words>619</Words>
  <Application>Microsoft Office PowerPoint</Application>
  <PresentationFormat>Произвольный</PresentationFormat>
  <Paragraphs>51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Дерево</vt:lpstr>
      <vt:lpstr>Структурно-функциональная организация ЦНС</vt:lpstr>
      <vt:lpstr>К.Гельвеций (1773 г.)</vt:lpstr>
      <vt:lpstr>Мозг </vt:lpstr>
      <vt:lpstr>Структура мозга</vt:lpstr>
      <vt:lpstr>Передний мозг </vt:lpstr>
      <vt:lpstr>Кора больших полушарий головного мозга </vt:lpstr>
      <vt:lpstr>Промежуточный мозг </vt:lpstr>
      <vt:lpstr>Таламус </vt:lpstr>
      <vt:lpstr>Гипоталамус </vt:lpstr>
      <vt:lpstr>Задний мозг </vt:lpstr>
      <vt:lpstr>Мозжечок </vt:lpstr>
      <vt:lpstr>Продолговатый мозг </vt:lpstr>
      <vt:lpstr>Лимбическая система </vt:lpstr>
      <vt:lpstr>Слайд 14</vt:lpstr>
      <vt:lpstr>Ствол мозга </vt:lpstr>
      <vt:lpstr>Базальные ганглии</vt:lpstr>
      <vt:lpstr>Ретикулярная формация</vt:lpstr>
      <vt:lpstr>Слайд 18</vt:lpstr>
      <vt:lpstr>Общий план строения </vt:lpstr>
      <vt:lpstr>Слайд 20</vt:lpstr>
      <vt:lpstr>Общий план строения </vt:lpstr>
      <vt:lpstr>Слайд 22</vt:lpstr>
      <vt:lpstr>Общий план строения </vt:lpstr>
      <vt:lpstr>Общий план строения </vt:lpstr>
      <vt:lpstr>Симпатическая нс </vt:lpstr>
      <vt:lpstr>Парасимпатическая нс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Структурно-функциональная организация ЦНС</dc:title>
  <dc:creator>Ирина</dc:creator>
  <cp:lastModifiedBy>Бэла</cp:lastModifiedBy>
  <cp:revision>25</cp:revision>
  <dcterms:created xsi:type="dcterms:W3CDTF">2018-11-19T08:46:44Z</dcterms:created>
  <dcterms:modified xsi:type="dcterms:W3CDTF">2022-09-08T17:27:14Z</dcterms:modified>
</cp:coreProperties>
</file>