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88" y="-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pPr/>
              <a:t>5/7/2019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pPr/>
              <a:t>5/7/2019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1DA32E-745C-3B4E-8524-C506A896C8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0229" y="1345632"/>
            <a:ext cx="9966960" cy="3035808"/>
          </a:xfrm>
        </p:spPr>
        <p:txBody>
          <a:bodyPr/>
          <a:lstStyle/>
          <a:p>
            <a:r>
              <a:rPr lang="ru-RU" sz="7200" dirty="0">
                <a:solidFill>
                  <a:schemeClr val="tx1"/>
                </a:solidFill>
              </a:rPr>
              <a:t>Первая и вторая сигнальные системы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92991068-69E8-994C-8706-507722732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0728" y="5084854"/>
            <a:ext cx="7891272" cy="1773146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339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C270958-315E-1243-9DF7-EE16175D5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Содержание: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FD112F8-DBD5-5444-9CFB-AEBDA7EB6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381" y="2093976"/>
            <a:ext cx="6302749" cy="4050792"/>
          </a:xfrm>
        </p:spPr>
        <p:txBody>
          <a:bodyPr>
            <a:normAutofit/>
          </a:bodyPr>
          <a:lstStyle/>
          <a:p>
            <a:r>
              <a:rPr lang="ru-RU" sz="2400" dirty="0"/>
              <a:t>Определение сигнальной системы </a:t>
            </a:r>
          </a:p>
          <a:p>
            <a:r>
              <a:rPr lang="ru-RU" sz="2400" dirty="0"/>
              <a:t>Первая сигнальная система</a:t>
            </a:r>
          </a:p>
          <a:p>
            <a:r>
              <a:rPr lang="ru-RU" sz="2400" dirty="0"/>
              <a:t>Вторая сигнальная система</a:t>
            </a:r>
          </a:p>
          <a:p>
            <a:r>
              <a:rPr lang="ru-RU" sz="2400" dirty="0"/>
              <a:t>Взаимодействие между первой и второй сигнальными системами</a:t>
            </a:r>
          </a:p>
          <a:p>
            <a:r>
              <a:rPr lang="ru-RU" sz="2400" dirty="0"/>
              <a:t>Заключение 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xmlns="" id="{FFA1DEA1-269B-5C4D-A902-E3F4CD8F6F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9053" y="1330036"/>
            <a:ext cx="6141699" cy="4814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72642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BC2C54E-ED04-9A45-A246-3D222CC9F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752" y="1289304"/>
            <a:ext cx="10058400" cy="40507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i="1" dirty="0">
                <a:effectLst/>
                <a:latin typeface="helvetica"/>
              </a:rPr>
              <a:t>Сигнальная система</a:t>
            </a:r>
            <a:r>
              <a:rPr lang="ru-RU" sz="2800" b="0" i="1" dirty="0">
                <a:effectLst/>
                <a:latin typeface="helvetica"/>
              </a:rPr>
              <a:t> — </a:t>
            </a:r>
            <a:r>
              <a:rPr lang="ru-RU" sz="2800" b="0" i="1" dirty="0" err="1">
                <a:effectLst/>
                <a:latin typeface="helvetica"/>
              </a:rPr>
              <a:t>система</a:t>
            </a:r>
            <a:r>
              <a:rPr lang="ru-RU" sz="2800" b="0" i="1" dirty="0">
                <a:effectLst/>
                <a:latin typeface="helvetica"/>
              </a:rPr>
              <a:t> условно и безусловно рефлекторных связей высшей нервной системы животных (человека) и окружающего мира. </a:t>
            </a:r>
          </a:p>
          <a:p>
            <a:pPr marL="0" indent="0">
              <a:buNone/>
            </a:pPr>
            <a:r>
              <a:rPr lang="ru-RU" sz="2800" b="0" i="1" dirty="0">
                <a:effectLst/>
                <a:latin typeface="helvetica"/>
              </a:rPr>
              <a:t>Различают первую и вторую сигнальные системы. </a:t>
            </a:r>
          </a:p>
          <a:p>
            <a:pPr marL="0" indent="0">
              <a:buNone/>
            </a:pPr>
            <a:endParaRPr lang="ru-RU" sz="2800" b="0" i="1" dirty="0">
              <a:effectLst/>
              <a:latin typeface="helvetica"/>
            </a:endParaRPr>
          </a:p>
          <a:p>
            <a:r>
              <a:rPr lang="ru-RU" sz="2400" b="0" i="0" dirty="0">
                <a:effectLst/>
                <a:latin typeface="helvetica"/>
              </a:rPr>
              <a:t>Первая сигнальная система развита практически у всех животных</a:t>
            </a:r>
          </a:p>
          <a:p>
            <a:r>
              <a:rPr lang="ru-RU" sz="2400" b="0" i="0" dirty="0">
                <a:effectLst/>
                <a:latin typeface="helvetica"/>
              </a:rPr>
              <a:t>Вторая сигнальная система, присущая только человеку система условно-рефлекторных связей. </a:t>
            </a:r>
            <a:endParaRPr lang="ru-RU" sz="2800" i="1" dirty="0"/>
          </a:p>
        </p:txBody>
      </p:sp>
    </p:spTree>
    <p:extLst>
      <p:ext uri="{BB962C8B-B14F-4D97-AF65-F5344CB8AC3E}">
        <p14:creationId xmlns:p14="http://schemas.microsoft.com/office/powerpoint/2010/main" xmlns="" val="3892463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3FCE85-3681-8C4C-998A-3A8A086CD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Первая сигнальная система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C5F3B8D-5D1E-2241-B86C-A56C720DF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451" y="1970274"/>
            <a:ext cx="7805613" cy="48877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Open Sans"/>
              </a:rPr>
              <a:t>П</a:t>
            </a:r>
            <a:r>
              <a:rPr lang="ru-RU" sz="2400" b="0" i="0" dirty="0">
                <a:effectLst/>
                <a:latin typeface="Open Sans"/>
              </a:rPr>
              <a:t>ервая сигнальная система характеризуется , проявлением в рефлексах, которые формируются на раздражении внешней и внутренней среды, кроме смыслового слова. </a:t>
            </a:r>
          </a:p>
          <a:p>
            <a:pPr marL="0" indent="0">
              <a:buNone/>
            </a:pPr>
            <a:r>
              <a:rPr lang="ru-RU" sz="2400" b="1" i="0" dirty="0">
                <a:effectLst/>
                <a:latin typeface="Open Sans"/>
              </a:rPr>
              <a:t>Сигналы первой сигнальной системы: </a:t>
            </a:r>
          </a:p>
          <a:p>
            <a:r>
              <a:rPr lang="ru-RU" sz="2400" b="0" i="0" dirty="0">
                <a:effectLst/>
                <a:latin typeface="Open Sans"/>
              </a:rPr>
              <a:t>Запах; </a:t>
            </a:r>
          </a:p>
          <a:p>
            <a:r>
              <a:rPr lang="ru-RU" sz="2400" b="0" i="0" dirty="0">
                <a:effectLst/>
                <a:latin typeface="Open Sans"/>
              </a:rPr>
              <a:t>Форма; </a:t>
            </a:r>
          </a:p>
          <a:p>
            <a:r>
              <a:rPr lang="ru-RU" sz="2400" b="0" i="0" dirty="0">
                <a:effectLst/>
                <a:latin typeface="Open Sans"/>
              </a:rPr>
              <a:t>Вкус; </a:t>
            </a:r>
          </a:p>
          <a:p>
            <a:r>
              <a:rPr lang="ru-RU" sz="2400" b="0" i="0" dirty="0">
                <a:effectLst/>
                <a:latin typeface="Open Sans"/>
              </a:rPr>
              <a:t>Цвет;</a:t>
            </a:r>
          </a:p>
          <a:p>
            <a:r>
              <a:rPr lang="ru-RU" sz="2400" b="0" i="0" dirty="0">
                <a:effectLst/>
                <a:latin typeface="Open Sans"/>
              </a:rPr>
              <a:t>Температуру</a:t>
            </a:r>
          </a:p>
          <a:p>
            <a:r>
              <a:rPr lang="ru-RU" sz="2400" b="0" i="0" dirty="0">
                <a:effectLst/>
                <a:latin typeface="Open Sans"/>
              </a:rPr>
              <a:t> и т. п.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xmlns="" id="{51510CFA-D774-1B4F-ADA1-676F7394C7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9135" y="2597727"/>
            <a:ext cx="4855257" cy="4039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36983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C486118-DD16-2B4A-8A58-00E6256EC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Характерные черты первой сигнальной системы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4F4DCE8-BC89-9B41-AECB-10B2D5374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93976"/>
            <a:ext cx="10058400" cy="405079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b="0" i="0" dirty="0">
                <a:effectLst/>
                <a:latin typeface="Open Sans"/>
              </a:rPr>
              <a:t> </a:t>
            </a:r>
            <a:r>
              <a:rPr lang="ru-RU" sz="2800" b="0" i="0" dirty="0">
                <a:effectLst/>
                <a:latin typeface="Open Sans"/>
              </a:rPr>
              <a:t>Определенность сигнала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b="0" i="0" dirty="0">
                <a:effectLst/>
                <a:latin typeface="Open Sans"/>
              </a:rPr>
              <a:t>Подкрепление безусловным раздражителем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b="0" i="0" dirty="0">
                <a:effectLst/>
                <a:latin typeface="Open Sans"/>
              </a:rPr>
              <a:t> Биологическая природа целевого приспособления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633933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07F4A06-1AD5-0844-AAC6-8B7FF1358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10058400" cy="1609344"/>
          </a:xfrm>
        </p:spPr>
        <p:txBody>
          <a:bodyPr/>
          <a:lstStyle/>
          <a:p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Вторая сигнальная система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C27B1F1-559D-E146-86FB-6E5B2E2B7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231" y="2083131"/>
            <a:ext cx="8158269" cy="47365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0" i="0" dirty="0">
                <a:effectLst/>
                <a:latin typeface="Open Sans"/>
              </a:rPr>
              <a:t>В процессе социального развития человеческий организм приобрел вторую сигнальную систему, которая стала обеспечивать формирование общего представления об окружающей реальности с помощью слова и речи. Вторая сигнальная система взаимосвязана с сознанием и абстрактным мышлением человека.</a:t>
            </a:r>
          </a:p>
          <a:p>
            <a:pPr marL="0" indent="0">
              <a:buNone/>
            </a:pPr>
            <a:r>
              <a:rPr lang="ru-RU" b="0" i="0" dirty="0">
                <a:effectLst/>
                <a:latin typeface="Open Sans"/>
              </a:rPr>
              <a:t> </a:t>
            </a:r>
            <a:r>
              <a:rPr lang="ru-RU" b="1" i="0" dirty="0">
                <a:effectLst/>
                <a:latin typeface="Open Sans"/>
              </a:rPr>
              <a:t>Сигналы второй сигнальной системы: </a:t>
            </a:r>
          </a:p>
          <a:p>
            <a:r>
              <a:rPr lang="ru-RU" b="0" i="0" dirty="0">
                <a:effectLst/>
                <a:latin typeface="Open Sans"/>
              </a:rPr>
              <a:t>Слова устной речи; </a:t>
            </a:r>
          </a:p>
          <a:p>
            <a:r>
              <a:rPr lang="ru-RU" b="0" i="0" dirty="0">
                <a:effectLst/>
                <a:latin typeface="Open Sans"/>
              </a:rPr>
              <a:t>Слова письменной речи;</a:t>
            </a:r>
          </a:p>
          <a:p>
            <a:r>
              <a:rPr lang="ru-RU" b="0" i="0" dirty="0">
                <a:effectLst/>
                <a:latin typeface="Open Sans"/>
              </a:rPr>
              <a:t>Знаки; </a:t>
            </a:r>
          </a:p>
          <a:p>
            <a:r>
              <a:rPr lang="ru-RU" b="0" i="0" dirty="0">
                <a:effectLst/>
                <a:latin typeface="Open Sans"/>
              </a:rPr>
              <a:t>Рисунки; </a:t>
            </a:r>
          </a:p>
          <a:p>
            <a:r>
              <a:rPr lang="ru-RU" b="0" i="0" dirty="0">
                <a:effectLst/>
                <a:latin typeface="Open Sans"/>
              </a:rPr>
              <a:t>Формулы; </a:t>
            </a:r>
          </a:p>
          <a:p>
            <a:r>
              <a:rPr lang="ru-RU" b="0" i="0" dirty="0">
                <a:effectLst/>
                <a:latin typeface="Open Sans"/>
              </a:rPr>
              <a:t>Мимика; </a:t>
            </a:r>
          </a:p>
          <a:p>
            <a:r>
              <a:rPr lang="ru-RU" b="0" i="0" dirty="0">
                <a:effectLst/>
                <a:latin typeface="Open Sans"/>
              </a:rPr>
              <a:t>Жесты; </a:t>
            </a:r>
          </a:p>
          <a:p>
            <a:r>
              <a:rPr lang="ru-RU" b="0" i="0" dirty="0">
                <a:effectLst/>
                <a:latin typeface="Open Sans"/>
              </a:rPr>
              <a:t>Символы.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6" name="Рисунок 6">
            <a:extLst>
              <a:ext uri="{FF2B5EF4-FFF2-40B4-BE49-F238E27FC236}">
                <a16:creationId xmlns:a16="http://schemas.microsoft.com/office/drawing/2014/main" xmlns="" id="{64790B82-8E41-8043-B8E2-D1C6815331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3249231"/>
            <a:ext cx="6149472" cy="3608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31250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59E80B1-5902-624A-8857-4AA65D6F5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0" dirty="0">
                <a:solidFill>
                  <a:schemeClr val="tx1"/>
                </a:solidFill>
                <a:effectLst/>
                <a:latin typeface="Open Sans"/>
              </a:rPr>
              <a:t>Характерные черты второй сигнальной системы</a:t>
            </a:r>
            <a:r>
              <a:rPr lang="ru-RU" b="0" i="0" dirty="0">
                <a:solidFill>
                  <a:srgbClr val="333333"/>
                </a:solidFill>
                <a:effectLst/>
                <a:latin typeface="Open Sans"/>
              </a:rPr>
              <a:t>: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63D4591-FA26-4041-8485-834D194F6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b="0" i="0" dirty="0">
                <a:effectLst/>
                <a:latin typeface="Open Sans"/>
              </a:rPr>
              <a:t>Обобщение понятий и отвлечение от общих свойств;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0" i="0" dirty="0">
                <a:effectLst/>
                <a:latin typeface="Open Sans"/>
              </a:rPr>
              <a:t>Одновременность в перестройки и формирование временных нервных связей;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0" i="0" dirty="0">
                <a:effectLst/>
                <a:latin typeface="Open Sans"/>
              </a:rPr>
              <a:t> Отображение временных связей;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0" i="0" dirty="0">
                <a:effectLst/>
                <a:latin typeface="Open Sans"/>
              </a:rPr>
              <a:t>Абстрактность и отвлечение понятия;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0" i="0" dirty="0">
                <a:effectLst/>
                <a:latin typeface="Open Sans"/>
              </a:rPr>
              <a:t> Утомляемость и влиятельность рефлексов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Open Sans"/>
              </a:rPr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957100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D24A6EB-7B82-4143-AB7D-279AAE30D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7" y="0"/>
            <a:ext cx="10058400" cy="1609344"/>
          </a:xfrm>
        </p:spPr>
        <p:txBody>
          <a:bodyPr/>
          <a:lstStyle/>
          <a:p>
            <a:r>
              <a:rPr lang="ru-RU" b="0" i="0" dirty="0">
                <a:solidFill>
                  <a:schemeClr val="tx1"/>
                </a:solidFill>
                <a:effectLst/>
                <a:latin typeface="Roboto"/>
              </a:rPr>
              <a:t>Взаимодействие двух сигнальных систем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06681DC-9EA2-9B48-848F-41D3997C3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7704" y="1609344"/>
            <a:ext cx="4968496" cy="4639056"/>
          </a:xfrm>
        </p:spPr>
        <p:txBody>
          <a:bodyPr>
            <a:normAutofit lnSpcReduction="10000"/>
          </a:bodyPr>
          <a:lstStyle/>
          <a:p>
            <a:r>
              <a:rPr lang="ru-RU" b="0" i="0" dirty="0">
                <a:solidFill>
                  <a:srgbClr val="333333"/>
                </a:solidFill>
                <a:effectLst/>
                <a:latin typeface="Roboto"/>
              </a:rPr>
              <a:t> </a:t>
            </a:r>
            <a:r>
              <a:rPr lang="ru-RU" b="0" i="0" dirty="0">
                <a:effectLst/>
                <a:latin typeface="Roboto"/>
              </a:rPr>
              <a:t>Физическая структура знака не зависит от объекта, который он обозначает. Одни и те же явления, предмет, мысль могут быть выражены с помощью различных звукосочетаний и на разных языках. </a:t>
            </a:r>
          </a:p>
          <a:p>
            <a:r>
              <a:rPr lang="ru-RU" b="0" i="0" dirty="0">
                <a:effectLst/>
                <a:latin typeface="Roboto"/>
              </a:rPr>
              <a:t>Словесные сигналы совмещают в себе два свойства: смысловое (содержание) и физическое (звучание в устной речи, очертание букв и слов — в письменной).</a:t>
            </a:r>
          </a:p>
          <a:p>
            <a:r>
              <a:rPr lang="ru-RU" b="0" i="0" dirty="0">
                <a:effectLst/>
                <a:latin typeface="Roboto"/>
              </a:rPr>
              <a:t> С помощью слова осуществляется переход от чувственного образа первой сигнальной системы к понятию, представлению второй сигнальной системы</a:t>
            </a:r>
            <a:r>
              <a:rPr lang="ru-RU" b="0" i="0" dirty="0">
                <a:solidFill>
                  <a:srgbClr val="333333"/>
                </a:solidFill>
                <a:effectLst/>
                <a:latin typeface="Roboto"/>
              </a:rPr>
              <a:t>.</a:t>
            </a:r>
            <a:endParaRPr lang="ru-RU" dirty="0"/>
          </a:p>
        </p:txBody>
      </p:sp>
      <p:pic>
        <p:nvPicPr>
          <p:cNvPr id="6" name="Рисунок 6">
            <a:extLst>
              <a:ext uri="{FF2B5EF4-FFF2-40B4-BE49-F238E27FC236}">
                <a16:creationId xmlns:a16="http://schemas.microsoft.com/office/drawing/2014/main" xmlns="" id="{BD1E3FFF-6F84-D647-ADA2-BDD1B38993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847" y="2002351"/>
            <a:ext cx="3952875" cy="436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84332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BA3175C-F73C-5C46-ABF4-B64C8139D4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133600"/>
            <a:ext cx="10058400" cy="40507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7200" b="1" dirty="0" smtClean="0"/>
              <a:t>Спасибо за в</a:t>
            </a:r>
            <a:r>
              <a:rPr lang="ru-RU" sz="7200" b="1" dirty="0" smtClean="0"/>
              <a:t>н</a:t>
            </a:r>
            <a:r>
              <a:rPr lang="ru-RU" sz="7200" b="1" dirty="0" smtClean="0"/>
              <a:t>има</a:t>
            </a:r>
            <a:r>
              <a:rPr lang="ru-RU" sz="7200" b="1" dirty="0" smtClean="0"/>
              <a:t>н</a:t>
            </a:r>
            <a:r>
              <a:rPr lang="ru-RU" sz="7200" b="1" dirty="0" smtClean="0"/>
              <a:t>ие</a:t>
            </a:r>
            <a:endParaRPr lang="ru-RU" sz="7200" b="1" dirty="0"/>
          </a:p>
        </p:txBody>
      </p:sp>
    </p:spTree>
    <p:extLst>
      <p:ext uri="{BB962C8B-B14F-4D97-AF65-F5344CB8AC3E}">
        <p14:creationId xmlns:p14="http://schemas.microsoft.com/office/powerpoint/2010/main" xmlns="" val="32919333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306</Words>
  <Application>Microsoft Office PowerPoint</Application>
  <PresentationFormat>Произвольный</PresentationFormat>
  <Paragraphs>47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Дерево</vt:lpstr>
      <vt:lpstr>Первая и вторая сигнальные системы </vt:lpstr>
      <vt:lpstr>Содержание:</vt:lpstr>
      <vt:lpstr>Слайд 3</vt:lpstr>
      <vt:lpstr>Первая сигнальная система</vt:lpstr>
      <vt:lpstr>Характерные черты первой сигнальной системы</vt:lpstr>
      <vt:lpstr>Вторая сигнальная система</vt:lpstr>
      <vt:lpstr>Характерные черты второй сигнальной системы:</vt:lpstr>
      <vt:lpstr>Взаимодействие двух сигнальных систем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Первая и вторая сигнальные системы </dc:title>
  <dc:creator>Неизвестный пользователь</dc:creator>
  <cp:lastModifiedBy>Asus</cp:lastModifiedBy>
  <cp:revision>3</cp:revision>
  <dcterms:created xsi:type="dcterms:W3CDTF">2019-05-07T08:08:09Z</dcterms:created>
  <dcterms:modified xsi:type="dcterms:W3CDTF">2019-05-07T09:15:30Z</dcterms:modified>
</cp:coreProperties>
</file>