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6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4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F578-9C3B-4C81-8DA1-F8CE66B3A8B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807D-30DE-45A7-B48A-8A5283F26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2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F578-9C3B-4C81-8DA1-F8CE66B3A8B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807D-30DE-45A7-B48A-8A5283F26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0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F578-9C3B-4C81-8DA1-F8CE66B3A8B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807D-30DE-45A7-B48A-8A5283F26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01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F578-9C3B-4C81-8DA1-F8CE66B3A8B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807D-30DE-45A7-B48A-8A5283F26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1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F578-9C3B-4C81-8DA1-F8CE66B3A8B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807D-30DE-45A7-B48A-8A5283F26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7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F578-9C3B-4C81-8DA1-F8CE66B3A8B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807D-30DE-45A7-B48A-8A5283F26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11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F578-9C3B-4C81-8DA1-F8CE66B3A8B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807D-30DE-45A7-B48A-8A5283F26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F578-9C3B-4C81-8DA1-F8CE66B3A8B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807D-30DE-45A7-B48A-8A5283F26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97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F578-9C3B-4C81-8DA1-F8CE66B3A8B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807D-30DE-45A7-B48A-8A5283F26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26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F578-9C3B-4C81-8DA1-F8CE66B3A8B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807D-30DE-45A7-B48A-8A5283F26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2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F578-9C3B-4C81-8DA1-F8CE66B3A8B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807D-30DE-45A7-B48A-8A5283F26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4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CF578-9C3B-4C81-8DA1-F8CE66B3A8B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A807D-30DE-45A7-B48A-8A5283F26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28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5"/>
            <a:ext cx="7772400" cy="187220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Цифровая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экономика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парадигме когнитивно-семиотического знания: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знаки, концепты, дискурс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6400800" cy="4104456"/>
          </a:xfrm>
        </p:spPr>
        <p:txBody>
          <a:bodyPr>
            <a:normAutofit fontScale="47500" lnSpcReduction="20000"/>
          </a:bodyPr>
          <a:lstStyle/>
          <a:p>
            <a:r>
              <a:rPr lang="ru-RU" sz="3800" b="1" dirty="0" smtClean="0">
                <a:solidFill>
                  <a:srgbClr val="9D4B07"/>
                </a:solidFill>
              </a:rPr>
              <a:t>Андрей Владимирович Олянич, </a:t>
            </a:r>
          </a:p>
          <a:p>
            <a:r>
              <a:rPr lang="ru-RU" sz="3800" b="1" dirty="0" smtClean="0">
                <a:solidFill>
                  <a:srgbClr val="9D4B07"/>
                </a:solidFill>
              </a:rPr>
              <a:t>доктор филологических наук, профессор;</a:t>
            </a:r>
            <a:endParaRPr lang="en-US" sz="3800" b="1" dirty="0" smtClean="0">
              <a:solidFill>
                <a:srgbClr val="9D4B07"/>
              </a:solidFill>
            </a:endParaRPr>
          </a:p>
          <a:p>
            <a:r>
              <a:rPr lang="ru-RU" sz="3800" b="1" dirty="0" smtClean="0">
                <a:solidFill>
                  <a:srgbClr val="9D4B07"/>
                </a:solidFill>
              </a:rPr>
              <a:t> Марьет Пшимафовна Ахиджакова, </a:t>
            </a:r>
          </a:p>
          <a:p>
            <a:r>
              <a:rPr lang="ru-RU" sz="3800" b="1" dirty="0" smtClean="0">
                <a:solidFill>
                  <a:srgbClr val="9D4B07"/>
                </a:solidFill>
              </a:rPr>
              <a:t>доктор филологических наук, профессор;</a:t>
            </a:r>
          </a:p>
          <a:p>
            <a:r>
              <a:rPr lang="ru-RU" sz="3800" b="1" dirty="0" smtClean="0">
                <a:solidFill>
                  <a:srgbClr val="9D4B07"/>
                </a:solidFill>
              </a:rPr>
              <a:t>Белла Нульбиевна Ахиджак, </a:t>
            </a:r>
          </a:p>
          <a:p>
            <a:r>
              <a:rPr lang="ru-RU" sz="3800" b="1" dirty="0" smtClean="0">
                <a:solidFill>
                  <a:srgbClr val="9D4B07"/>
                </a:solidFill>
              </a:rPr>
              <a:t>кандидат филологических наук, доцент;</a:t>
            </a:r>
          </a:p>
          <a:p>
            <a:r>
              <a:rPr lang="ru-RU" sz="3800" b="1" dirty="0" smtClean="0">
                <a:solidFill>
                  <a:srgbClr val="9D4B07"/>
                </a:solidFill>
              </a:rPr>
              <a:t> Александра Юрьевна Баранова, </a:t>
            </a:r>
          </a:p>
          <a:p>
            <a:r>
              <a:rPr lang="ru-RU" sz="3800" b="1" dirty="0" smtClean="0">
                <a:solidFill>
                  <a:srgbClr val="9D4B07"/>
                </a:solidFill>
              </a:rPr>
              <a:t>кандидат филологических наук, доцент;</a:t>
            </a:r>
          </a:p>
          <a:p>
            <a:r>
              <a:rPr lang="ru-RU" sz="3800" b="1" dirty="0" smtClean="0">
                <a:solidFill>
                  <a:srgbClr val="9D4B07"/>
                </a:solidFill>
              </a:rPr>
              <a:t>А.Н. Новиков, </a:t>
            </a:r>
          </a:p>
          <a:p>
            <a:r>
              <a:rPr lang="ru-RU" sz="3800" b="1" dirty="0" smtClean="0">
                <a:solidFill>
                  <a:srgbClr val="9D4B07"/>
                </a:solidFill>
              </a:rPr>
              <a:t>кандидат филологических наук, доцент</a:t>
            </a:r>
          </a:p>
          <a:p>
            <a:endParaRPr lang="ru-RU" b="1" dirty="0" smtClean="0">
              <a:solidFill>
                <a:srgbClr val="9D4B07"/>
              </a:solidFill>
            </a:endParaRPr>
          </a:p>
          <a:p>
            <a:endParaRPr lang="ru-RU" b="1" dirty="0">
              <a:solidFill>
                <a:srgbClr val="9D4B07"/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Адыгейский государственный университет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Филологический факультет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Кафедра общего языкознания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266453" cy="122864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0584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Результаты 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4906888" cy="525658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Анализ </a:t>
            </a:r>
            <a:r>
              <a:rPr lang="ru-RU" dirty="0"/>
              <a:t>текстов, посвященных цифровой экономике, позволил выявить кластеры знаков, </a:t>
            </a:r>
            <a:r>
              <a:rPr lang="ru-RU" dirty="0" smtClean="0"/>
              <a:t>данную концептосферу  поддерживающих: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/>
              <a:t>знаки-технологемы</a:t>
            </a:r>
            <a:r>
              <a:rPr lang="ru-RU" dirty="0"/>
              <a:t> (</a:t>
            </a:r>
            <a:r>
              <a:rPr lang="ru-RU" i="1" dirty="0"/>
              <a:t>аддитивные, нано- и биотехнологии; 3D-принтер;  беспилотный автомобиль; умный дом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b="1" dirty="0"/>
              <a:t>знаки-институционимы</a:t>
            </a:r>
            <a:r>
              <a:rPr lang="ru-RU" dirty="0"/>
              <a:t> (</a:t>
            </a:r>
            <a:r>
              <a:rPr lang="ru-RU" i="1" dirty="0"/>
              <a:t>электронное правительство; информация для выработки и принятия управленческих решений; комплексная информатизация транспорта и ЖКХ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b="1" dirty="0"/>
              <a:t>знаки-экологемы</a:t>
            </a:r>
            <a:r>
              <a:rPr lang="ru-RU" dirty="0"/>
              <a:t> (</a:t>
            </a:r>
            <a:r>
              <a:rPr lang="ru-RU" i="1" dirty="0"/>
              <a:t>строительство «умного» и предельно экологичного дома; новые  [экологичные] отделочные и строительные материалы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b="1" dirty="0"/>
              <a:t>знаки-инновационимы</a:t>
            </a:r>
            <a:r>
              <a:rPr lang="ru-RU" dirty="0"/>
              <a:t> (</a:t>
            </a:r>
            <a:r>
              <a:rPr lang="ru-RU" i="1" dirty="0"/>
              <a:t>инновационные фармпрепараты</a:t>
            </a:r>
            <a:r>
              <a:rPr lang="ru-RU" dirty="0"/>
              <a:t>); </a:t>
            </a:r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b="1" dirty="0"/>
              <a:t>знаки-ресурсонимы</a:t>
            </a:r>
            <a:r>
              <a:rPr lang="ru-RU" dirty="0"/>
              <a:t> (</a:t>
            </a:r>
            <a:r>
              <a:rPr lang="ru-RU" i="1" dirty="0"/>
              <a:t>аутсорсинг, профессиональные сети</a:t>
            </a:r>
            <a:r>
              <a:rPr lang="ru-RU" dirty="0"/>
              <a:t>).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31337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754" y="4005064"/>
            <a:ext cx="32995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0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052736"/>
            <a:ext cx="6336704" cy="55446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100" b="1" dirty="0" smtClean="0"/>
              <a:t>Знаки, </a:t>
            </a:r>
            <a:r>
              <a:rPr lang="ru-RU" sz="5100" b="1" dirty="0"/>
              <a:t>поддерживающие </a:t>
            </a:r>
            <a:r>
              <a:rPr lang="ru-RU" sz="5100" b="1" dirty="0" smtClean="0"/>
              <a:t>концепт </a:t>
            </a:r>
            <a:r>
              <a:rPr lang="ru-RU" sz="5100" b="1" dirty="0"/>
              <a:t>«Интернет вещей» </a:t>
            </a:r>
            <a:r>
              <a:rPr lang="ru-RU" sz="5100" b="1" dirty="0" smtClean="0"/>
              <a:t>(«</a:t>
            </a:r>
            <a:r>
              <a:rPr lang="en-US" sz="5100" b="1" dirty="0"/>
              <a:t>Internet of Things</a:t>
            </a:r>
            <a:r>
              <a:rPr lang="en-US" sz="5100" b="1" dirty="0" smtClean="0"/>
              <a:t>»)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– </a:t>
            </a:r>
            <a:r>
              <a:rPr lang="ru-RU" b="1" dirty="0"/>
              <a:t>знаки-технонимы</a:t>
            </a:r>
            <a:r>
              <a:rPr lang="ru-RU" dirty="0"/>
              <a:t> (</a:t>
            </a:r>
            <a:r>
              <a:rPr lang="en-US" dirty="0"/>
              <a:t>a Nest learning thermostat reporting on energy usage and local weather; a Ring doorbell connected to the Internet; an August Home smart lock connected to the Internet);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ru-RU" b="1" dirty="0"/>
              <a:t>знаки-хабитонимы</a:t>
            </a:r>
            <a:r>
              <a:rPr lang="ru-RU" dirty="0"/>
              <a:t>, участвующие в обеспечении домашнего комфорта (</a:t>
            </a:r>
            <a:r>
              <a:rPr lang="en-US" dirty="0"/>
              <a:t>Apple's HomeKit; Lenovo's Smart Home Essentials; Amazon Echo, Google Home, Apple's HomePod, and Samsung's SmartThings Hub);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ru-RU" b="1" dirty="0"/>
              <a:t>знаки-дисабилитонимы</a:t>
            </a:r>
            <a:r>
              <a:rPr lang="ru-RU" dirty="0"/>
              <a:t>, денотирующие цифровую помощь инвалидам (</a:t>
            </a:r>
            <a:r>
              <a:rPr lang="en-US" dirty="0"/>
              <a:t>cochlear implants; Voice control; sensors that monitor for medical emergencies; remote health monitoring and emergency notification systems; e-textiles for wirelessly powered disposable sensing devices; point-of-care medical diagnostics);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ru-RU" b="1" dirty="0"/>
              <a:t>знаки-транспортонимы</a:t>
            </a:r>
            <a:r>
              <a:rPr lang="ru-RU" dirty="0"/>
              <a:t>, денотирующие инновации в быстром и качественном перемещении субъектов (</a:t>
            </a:r>
            <a:r>
              <a:rPr lang="en-US" dirty="0"/>
              <a:t>smart traffic control, smart parking, electronic toll collection systems, logistics and fleet management, vehicle control;  vehicular communication systems, vehicle-to-everything, autonomous driving</a:t>
            </a:r>
            <a:r>
              <a:rPr lang="en-US" dirty="0" smtClean="0"/>
              <a:t>);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07" y="1124744"/>
            <a:ext cx="252028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8" y="3866674"/>
            <a:ext cx="2515189" cy="220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72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>
                <a:solidFill>
                  <a:schemeClr val="tx2"/>
                </a:solidFill>
              </a:rPr>
              <a:t>Результаты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latin typeface="+mn-lt"/>
              </a:rPr>
              <a:t>Знаки</a:t>
            </a:r>
            <a:r>
              <a:rPr lang="ru-RU" sz="3100" b="1" dirty="0">
                <a:latin typeface="+mn-lt"/>
              </a:rPr>
              <a:t>, поддерживающие концепт </a:t>
            </a: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«</a:t>
            </a:r>
            <a:r>
              <a:rPr lang="ru-RU" sz="3100" b="1" dirty="0">
                <a:latin typeface="+mn-lt"/>
              </a:rPr>
              <a:t>Интернет вещей» («Internet of Things»):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60133"/>
            <a:ext cx="5832648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– </a:t>
            </a:r>
            <a:r>
              <a:rPr lang="ru-RU" sz="1600" b="1" dirty="0" smtClean="0"/>
              <a:t>знаки-индустриалии</a:t>
            </a:r>
            <a:r>
              <a:rPr lang="ru-RU" sz="1600" dirty="0" smtClean="0"/>
              <a:t> </a:t>
            </a:r>
            <a:r>
              <a:rPr lang="ru-RU" sz="1600" dirty="0"/>
              <a:t>(</a:t>
            </a:r>
            <a:r>
              <a:rPr lang="en-US" sz="1600" dirty="0"/>
              <a:t>manufacturing equipment, asset, predictive maintenance, smart grids, industrial big data, Cyber-physical systems); </a:t>
            </a:r>
          </a:p>
          <a:p>
            <a:pPr marL="0" indent="0">
              <a:buNone/>
            </a:pPr>
            <a:r>
              <a:rPr lang="en-US" sz="1600" dirty="0"/>
              <a:t> – </a:t>
            </a:r>
            <a:r>
              <a:rPr lang="ru-RU" sz="1600" b="1" dirty="0"/>
              <a:t>знаки-агронимы</a:t>
            </a:r>
            <a:r>
              <a:rPr lang="ru-RU" sz="1600" dirty="0"/>
              <a:t> (</a:t>
            </a:r>
            <a:r>
              <a:rPr lang="en-US" sz="1600" dirty="0"/>
              <a:t>automate farming techniques, fish farming tools, monitor soil temperature and moisture, precision fertilization programs);</a:t>
            </a:r>
          </a:p>
          <a:p>
            <a:pPr marL="0" indent="0">
              <a:buNone/>
            </a:pPr>
            <a:r>
              <a:rPr lang="en-US" sz="1600" dirty="0" smtClean="0"/>
              <a:t>–</a:t>
            </a:r>
            <a:r>
              <a:rPr lang="ru-RU" sz="1600" b="1" dirty="0" smtClean="0"/>
              <a:t>знаки-энергонимы</a:t>
            </a:r>
            <a:r>
              <a:rPr lang="ru-RU" sz="1600" dirty="0" smtClean="0"/>
              <a:t> </a:t>
            </a:r>
            <a:r>
              <a:rPr lang="ru-RU" sz="1600" dirty="0"/>
              <a:t>(</a:t>
            </a:r>
            <a:r>
              <a:rPr lang="en-US" sz="1600" dirty="0"/>
              <a:t>power generation and energy usage and optimize energy consumption via a cloud-based interface; the smart grid a utility-side </a:t>
            </a:r>
            <a:r>
              <a:rPr lang="en-US" sz="1600" dirty="0" err="1"/>
              <a:t>IoT</a:t>
            </a:r>
            <a:r>
              <a:rPr lang="en-US" sz="1600" dirty="0"/>
              <a:t> application; advanced metering infrastructure); </a:t>
            </a:r>
          </a:p>
          <a:p>
            <a:pPr marL="0" indent="0">
              <a:buNone/>
            </a:pPr>
            <a:r>
              <a:rPr lang="en-US" sz="1600" dirty="0"/>
              <a:t>– </a:t>
            </a:r>
            <a:r>
              <a:rPr lang="ru-RU" sz="1600" b="1" dirty="0"/>
              <a:t>знаки-милитаронимы</a:t>
            </a:r>
            <a:r>
              <a:rPr lang="ru-RU" sz="1600" dirty="0"/>
              <a:t> (</a:t>
            </a:r>
            <a:r>
              <a:rPr lang="en-US" sz="1600" dirty="0"/>
              <a:t>combat-related objectives, sensors, munitions, vehicles, robots, human-wearable biometrics, and other smart technology that is relevant on the battlefield);</a:t>
            </a:r>
          </a:p>
          <a:p>
            <a:pPr marL="0" indent="0">
              <a:buNone/>
            </a:pPr>
            <a:r>
              <a:rPr lang="en-US" sz="1600" dirty="0" smtClean="0"/>
              <a:t>–</a:t>
            </a:r>
            <a:r>
              <a:rPr lang="ru-RU" sz="1600" b="1" dirty="0" smtClean="0"/>
              <a:t>знаки-глюттонимы</a:t>
            </a:r>
            <a:r>
              <a:rPr lang="ru-RU" sz="1600" dirty="0" smtClean="0"/>
              <a:t> </a:t>
            </a:r>
            <a:r>
              <a:rPr lang="ru-RU" sz="1600" dirty="0"/>
              <a:t>(знаки пищи: в цифровой экономике релевантны следующие кластеры знаков – </a:t>
            </a:r>
            <a:r>
              <a:rPr lang="en-US" sz="1600" dirty="0"/>
              <a:t>Food Traceability Systems; Food Web Applications; Blockchain in Food; Big Data in Food; Decision Support System; Food Waste Management; Food Production / Quality / Hygiene Monitoring and Improvement; E-Food (Business, Retailing, Commerce, Services, Marketing; Food Supply Chain and Logistics).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78615"/>
            <a:ext cx="2816579" cy="232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281657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2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880" y="116632"/>
            <a:ext cx="8229600" cy="720080"/>
          </a:xfrm>
        </p:spPr>
        <p:txBody>
          <a:bodyPr/>
          <a:lstStyle/>
          <a:p>
            <a:r>
              <a:rPr lang="ru-RU" sz="3200" b="1" dirty="0">
                <a:solidFill>
                  <a:schemeClr val="tx2"/>
                </a:solidFill>
              </a:rPr>
              <a:t>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296" y="1069539"/>
            <a:ext cx="8291264" cy="394363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400" b="1" dirty="0" smtClean="0"/>
              <a:t>Знаки, поддерживающие концепт «Большие данные» («</a:t>
            </a:r>
            <a:r>
              <a:rPr lang="en-US" sz="2400" b="1" dirty="0" smtClean="0"/>
              <a:t>Big Data</a:t>
            </a:r>
            <a:r>
              <a:rPr lang="ru-RU" sz="2400" b="1" dirty="0" smtClean="0"/>
              <a:t>»)</a:t>
            </a:r>
            <a:endParaRPr lang="en-US" sz="2400" b="1" dirty="0" smtClean="0"/>
          </a:p>
          <a:p>
            <a:pPr marL="0" indent="0" algn="just">
              <a:buNone/>
            </a:pPr>
            <a:r>
              <a:rPr lang="ru-RU" sz="2400" dirty="0" smtClean="0"/>
              <a:t>– </a:t>
            </a:r>
            <a:r>
              <a:rPr lang="ru-RU" sz="2400" b="1" dirty="0" smtClean="0"/>
              <a:t>знаки-квалификативы</a:t>
            </a:r>
            <a:r>
              <a:rPr lang="ru-RU" sz="2400" b="1" dirty="0"/>
              <a:t>, </a:t>
            </a:r>
            <a:r>
              <a:rPr lang="ru-RU" sz="2400" dirty="0"/>
              <a:t>качественно характеризующие большие данные в целом (</a:t>
            </a:r>
            <a:r>
              <a:rPr lang="en-US" sz="2400" i="1" dirty="0"/>
              <a:t>volume – </a:t>
            </a:r>
            <a:r>
              <a:rPr lang="ru-RU" sz="2400" i="1" dirty="0"/>
              <a:t>объем; </a:t>
            </a:r>
            <a:r>
              <a:rPr lang="en-US" sz="2400" i="1" dirty="0"/>
              <a:t>variety – </a:t>
            </a:r>
            <a:r>
              <a:rPr lang="ru-RU" sz="2400" i="1" dirty="0"/>
              <a:t>вариативность; </a:t>
            </a:r>
            <a:r>
              <a:rPr lang="en-US" sz="2400" i="1" dirty="0"/>
              <a:t>velocity – </a:t>
            </a:r>
            <a:r>
              <a:rPr lang="ru-RU" sz="2400" i="1" dirty="0"/>
              <a:t>скорость доступа</a:t>
            </a:r>
            <a:r>
              <a:rPr lang="ru-RU" sz="2400" dirty="0"/>
              <a:t>);</a:t>
            </a:r>
          </a:p>
          <a:p>
            <a:pPr marL="0" indent="0" algn="just">
              <a:buNone/>
            </a:pPr>
            <a:r>
              <a:rPr lang="ru-RU" sz="2400" dirty="0"/>
              <a:t>– </a:t>
            </a:r>
            <a:r>
              <a:rPr lang="ru-RU" sz="2400" b="1" dirty="0"/>
              <a:t>знаки-операционимы</a:t>
            </a:r>
            <a:r>
              <a:rPr lang="ru-RU" sz="2400" dirty="0"/>
              <a:t>, индицирующие операции, производимые с большими данными (</a:t>
            </a:r>
            <a:r>
              <a:rPr lang="en-US" sz="2400" i="1" dirty="0"/>
              <a:t>ingestion – </a:t>
            </a:r>
            <a:r>
              <a:rPr lang="ru-RU" sz="2400" i="1" dirty="0"/>
              <a:t>усвоение, обработка; </a:t>
            </a:r>
            <a:r>
              <a:rPr lang="en-US" sz="2400" i="1" dirty="0"/>
              <a:t>storage – </a:t>
            </a:r>
            <a:r>
              <a:rPr lang="ru-RU" sz="2400" i="1" dirty="0"/>
              <a:t>хранение; </a:t>
            </a:r>
            <a:r>
              <a:rPr lang="en-US" sz="2400" i="1" dirty="0"/>
              <a:t>analysis – </a:t>
            </a:r>
            <a:r>
              <a:rPr lang="ru-RU" sz="2400" i="1" dirty="0"/>
              <a:t>анализ; </a:t>
            </a:r>
            <a:r>
              <a:rPr lang="en-US" sz="2400" i="1" dirty="0"/>
              <a:t>processing – </a:t>
            </a:r>
            <a:r>
              <a:rPr lang="ru-RU" sz="2400" i="1" dirty="0"/>
              <a:t>производс</a:t>
            </a:r>
            <a:r>
              <a:rPr lang="ru-RU" sz="2400" dirty="0"/>
              <a:t>тво);</a:t>
            </a:r>
          </a:p>
          <a:p>
            <a:pPr marL="0" indent="0" algn="just">
              <a:buNone/>
            </a:pPr>
            <a:r>
              <a:rPr lang="ru-RU" sz="2400" dirty="0"/>
              <a:t>– </a:t>
            </a:r>
            <a:r>
              <a:rPr lang="ru-RU" sz="2400" b="1" dirty="0"/>
              <a:t>знаки-инструментативы</a:t>
            </a:r>
            <a:r>
              <a:rPr lang="ru-RU" sz="2400" dirty="0"/>
              <a:t>, способствующие получению больших данных для анализа (</a:t>
            </a:r>
            <a:r>
              <a:rPr lang="en-US" sz="2400" i="1" dirty="0"/>
              <a:t>IoT-sensors – </a:t>
            </a:r>
            <a:r>
              <a:rPr lang="ru-RU" sz="2400" i="1" dirty="0"/>
              <a:t>сенсоры Интернета вещей; </a:t>
            </a:r>
            <a:r>
              <a:rPr lang="en-US" sz="2400" i="1" dirty="0"/>
              <a:t>click streams from websites – </a:t>
            </a:r>
            <a:r>
              <a:rPr lang="ru-RU" sz="2400" i="1" dirty="0"/>
              <a:t>подсчет кликов мышки при посещении сайтов; </a:t>
            </a:r>
            <a:r>
              <a:rPr lang="en-US" sz="2400" i="1" dirty="0"/>
              <a:t>video camera recordings – </a:t>
            </a:r>
            <a:r>
              <a:rPr lang="ru-RU" sz="2400" i="1" dirty="0"/>
              <a:t>записи с видеокамер; </a:t>
            </a:r>
            <a:r>
              <a:rPr lang="en-US" sz="2400" i="1" dirty="0"/>
              <a:t>smartphones communications – </a:t>
            </a:r>
            <a:r>
              <a:rPr lang="ru-RU" sz="2400" i="1" dirty="0"/>
              <a:t>коммуницирование при помощи смартфонов; </a:t>
            </a:r>
            <a:r>
              <a:rPr lang="en-US" sz="2400" i="1" dirty="0"/>
              <a:t>Weka-, R-toolkits for machine learning – </a:t>
            </a:r>
            <a:r>
              <a:rPr lang="ru-RU" sz="2400" i="1" dirty="0"/>
              <a:t>приложения Века и </a:t>
            </a:r>
            <a:r>
              <a:rPr lang="en-US" sz="2400" i="1" dirty="0"/>
              <a:t>R </a:t>
            </a:r>
            <a:r>
              <a:rPr lang="ru-RU" sz="2400" i="1" dirty="0"/>
              <a:t>для обучения машины обрабатывать большие данные</a:t>
            </a:r>
            <a:r>
              <a:rPr lang="ru-RU" sz="2400" dirty="0"/>
              <a:t>); </a:t>
            </a:r>
          </a:p>
          <a:p>
            <a:pPr marL="0" indent="0" algn="just">
              <a:buNone/>
            </a:pPr>
            <a:r>
              <a:rPr lang="ru-RU" sz="2400" dirty="0"/>
              <a:t>– </a:t>
            </a:r>
            <a:r>
              <a:rPr lang="ru-RU" sz="2400" b="1" dirty="0"/>
              <a:t>знаки-акционимы</a:t>
            </a:r>
            <a:r>
              <a:rPr lang="ru-RU" sz="2400" dirty="0"/>
              <a:t>, денотирующие действия с большими данными (</a:t>
            </a:r>
            <a:r>
              <a:rPr lang="en-US" sz="2400" i="1" dirty="0"/>
              <a:t>to mine data – </a:t>
            </a:r>
            <a:r>
              <a:rPr lang="ru-RU" sz="2400" i="1" dirty="0"/>
              <a:t>извлекать данные; </a:t>
            </a:r>
            <a:r>
              <a:rPr lang="en-US" sz="2400" i="1" dirty="0"/>
              <a:t>to extract intelligent actions – </a:t>
            </a:r>
            <a:r>
              <a:rPr lang="ru-RU" sz="2400" i="1" dirty="0"/>
              <a:t>производить интеллектуальные действия; </a:t>
            </a:r>
            <a:r>
              <a:rPr lang="en-US" sz="2400" i="1" dirty="0"/>
              <a:t>to handle huge amounts of data – </a:t>
            </a:r>
            <a:r>
              <a:rPr lang="ru-RU" sz="2400" i="1" dirty="0"/>
              <a:t>работать с большими объемами данных; </a:t>
            </a:r>
            <a:r>
              <a:rPr lang="en-US" sz="2400" i="1" dirty="0"/>
              <a:t>to structure data – </a:t>
            </a:r>
            <a:r>
              <a:rPr lang="ru-RU" sz="2400" i="1" dirty="0"/>
              <a:t>структурировать данные; </a:t>
            </a:r>
            <a:r>
              <a:rPr lang="en-US" sz="2400" i="1" dirty="0"/>
              <a:t>to distribute applications of available algorithms – </a:t>
            </a:r>
            <a:r>
              <a:rPr lang="ru-RU" sz="2400" i="1" dirty="0"/>
              <a:t>распределять приложения имеющихся алгоритмов обработки данных</a:t>
            </a:r>
            <a:r>
              <a:rPr lang="ru-RU" sz="2400" dirty="0"/>
              <a:t>).</a:t>
            </a:r>
          </a:p>
          <a:p>
            <a:pPr marL="0" indent="0" algn="just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78981"/>
            <a:ext cx="2880320" cy="184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70" y="4996235"/>
            <a:ext cx="2736304" cy="182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96235"/>
            <a:ext cx="2736304" cy="182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3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b="1" dirty="0">
                <a:solidFill>
                  <a:schemeClr val="tx2"/>
                </a:solidFill>
              </a:rPr>
              <a:t>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3600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b="1" dirty="0"/>
              <a:t>Концепт «Электронная коммерция и электронный бизнес» поддерживается разнотипными </a:t>
            </a:r>
            <a:r>
              <a:rPr lang="ru-RU" sz="2000" b="1" dirty="0" smtClean="0"/>
              <a:t>знаками, такими как</a:t>
            </a:r>
            <a:r>
              <a:rPr lang="ru-RU" sz="2000" dirty="0" smtClean="0"/>
              <a:t>:</a:t>
            </a:r>
            <a:endParaRPr lang="en-US" sz="2000" dirty="0" smtClean="0"/>
          </a:p>
          <a:p>
            <a:pPr marL="0" indent="0" algn="just">
              <a:buNone/>
            </a:pPr>
            <a:r>
              <a:rPr lang="ru-RU" sz="2000" dirty="0" smtClean="0"/>
              <a:t>– </a:t>
            </a:r>
            <a:r>
              <a:rPr lang="ru-RU" sz="2000" b="1" dirty="0" smtClean="0"/>
              <a:t>знаки-транзакционимы</a:t>
            </a:r>
            <a:r>
              <a:rPr lang="ru-RU" sz="2000" dirty="0"/>
              <a:t>, денотирующие разные модели электронной коммерции между субъектами электронного бизнеса (</a:t>
            </a:r>
            <a:r>
              <a:rPr lang="ru-RU" sz="2000" i="1" dirty="0"/>
              <a:t>Business to Consumer – между бизнесом и потребителем; Business to Business – между бизнесами; Consumer to Consumer – между потребителями; Consumer to Business – между потребителем и бизнесом</a:t>
            </a:r>
            <a:r>
              <a:rPr lang="ru-RU" sz="2000" dirty="0"/>
              <a:t>);</a:t>
            </a:r>
          </a:p>
          <a:p>
            <a:pPr marL="0" indent="0" algn="just">
              <a:buNone/>
            </a:pPr>
            <a:r>
              <a:rPr lang="ru-RU" sz="2000" dirty="0"/>
              <a:t>– </a:t>
            </a:r>
            <a:r>
              <a:rPr lang="ru-RU" sz="2000" b="1" dirty="0"/>
              <a:t>знаки-релятивы</a:t>
            </a:r>
            <a:r>
              <a:rPr lang="ru-RU" sz="2000" dirty="0"/>
              <a:t>, детерминирующие формы транзакционных отношений между бизнесом, поставляемым им товаром и его потребителями (</a:t>
            </a:r>
            <a:r>
              <a:rPr lang="ru-RU" sz="2000" i="1" dirty="0"/>
              <a:t>Retail – розничная торговля; Wholesale – оптовая торговля; Dropshipping – прямая поставка; Crowdfunding – сбор денег на стартап и его будущую продукцию; Subscription – подписка; Physical products – материальные продукты; Digital products – цифровые продукты; Services – сервис</a:t>
            </a:r>
            <a:r>
              <a:rPr lang="ru-RU" sz="2000" dirty="0"/>
              <a:t>ы). </a:t>
            </a:r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4941168"/>
            <a:ext cx="2790825" cy="156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941168"/>
            <a:ext cx="27146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23" y="4941168"/>
            <a:ext cx="2538611" cy="164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0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ru-RU" sz="3200" b="1" dirty="0">
                <a:solidFill>
                  <a:schemeClr val="tx2"/>
                </a:solidFill>
              </a:rPr>
              <a:t>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852936"/>
            <a:ext cx="8856984" cy="388843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900" b="1" dirty="0" smtClean="0"/>
              <a:t>Дискурсивная актуализация концепта «Мобильная коммерция» («</a:t>
            </a:r>
            <a:r>
              <a:rPr lang="en-US" sz="2900" b="1" dirty="0" smtClean="0"/>
              <a:t>Mobile commerce</a:t>
            </a:r>
            <a:r>
              <a:rPr lang="ru-RU" sz="2900" b="1" dirty="0" smtClean="0"/>
              <a:t>») поддерживается </a:t>
            </a:r>
            <a:r>
              <a:rPr lang="ru-RU" sz="2900" b="1" dirty="0"/>
              <a:t>такими знаками, как</a:t>
            </a:r>
            <a:r>
              <a:rPr lang="ru-RU" sz="2900" dirty="0" smtClean="0"/>
              <a:t>:</a:t>
            </a:r>
          </a:p>
          <a:p>
            <a:pPr marL="0" indent="0" algn="ctr">
              <a:buNone/>
            </a:pPr>
            <a:endParaRPr lang="ru-RU" sz="2900" dirty="0" smtClean="0"/>
          </a:p>
          <a:p>
            <a:pPr marL="0" indent="0" algn="just">
              <a:buNone/>
            </a:pPr>
            <a:r>
              <a:rPr lang="ru-RU" sz="2900" dirty="0"/>
              <a:t>– </a:t>
            </a:r>
            <a:r>
              <a:rPr lang="ru-RU" sz="2900" b="1" dirty="0"/>
              <a:t>знаки-инструментативы</a:t>
            </a:r>
            <a:r>
              <a:rPr lang="ru-RU" sz="2900" dirty="0"/>
              <a:t> (</a:t>
            </a:r>
            <a:r>
              <a:rPr lang="en-US" sz="2900" i="1" dirty="0"/>
              <a:t>wireless handheld devices like cellphones and tablets – </a:t>
            </a:r>
            <a:r>
              <a:rPr lang="ru-RU" sz="2900" i="1" dirty="0"/>
              <a:t>беспроводные ручные устройства связи, такие как мобильные телефоны и планшеты</a:t>
            </a:r>
            <a:r>
              <a:rPr lang="ru-RU" sz="2900" dirty="0"/>
              <a:t>);</a:t>
            </a:r>
          </a:p>
          <a:p>
            <a:pPr marL="0" indent="0" algn="just">
              <a:buNone/>
            </a:pPr>
            <a:r>
              <a:rPr lang="ru-RU" sz="2900" dirty="0" smtClean="0"/>
              <a:t>– </a:t>
            </a:r>
            <a:r>
              <a:rPr lang="ru-RU" sz="2900" b="1" dirty="0"/>
              <a:t>знаки-транзакционимы</a:t>
            </a:r>
            <a:r>
              <a:rPr lang="ru-RU" sz="2900" dirty="0"/>
              <a:t> (</a:t>
            </a:r>
            <a:r>
              <a:rPr lang="en-US" sz="2900" i="1" dirty="0"/>
              <a:t>commercial transactions online – </a:t>
            </a:r>
            <a:r>
              <a:rPr lang="ru-RU" sz="2900" i="1" dirty="0"/>
              <a:t>коммерческие транзакции онлайн; </a:t>
            </a:r>
            <a:r>
              <a:rPr lang="en-US" sz="2900" i="1" dirty="0"/>
              <a:t>purchase and sale of products – </a:t>
            </a:r>
            <a:r>
              <a:rPr lang="ru-RU" sz="2900" i="1" dirty="0"/>
              <a:t>покупка и продажа продукции; </a:t>
            </a:r>
            <a:r>
              <a:rPr lang="en-US" sz="2900" i="1" dirty="0"/>
              <a:t>online banking – </a:t>
            </a:r>
            <a:r>
              <a:rPr lang="ru-RU" sz="2900" i="1" dirty="0"/>
              <a:t>банковские операции онлайн; </a:t>
            </a:r>
            <a:r>
              <a:rPr lang="en-US" sz="2900" i="1" dirty="0"/>
              <a:t>paying bills – </a:t>
            </a:r>
            <a:r>
              <a:rPr lang="ru-RU" sz="2900" i="1" dirty="0"/>
              <a:t>оплата сч</a:t>
            </a:r>
            <a:r>
              <a:rPr lang="ru-RU" sz="2900" dirty="0"/>
              <a:t>етов); </a:t>
            </a:r>
          </a:p>
          <a:p>
            <a:pPr marL="0" indent="0" algn="just">
              <a:buNone/>
            </a:pPr>
            <a:r>
              <a:rPr lang="ru-RU" sz="2900" dirty="0" smtClean="0"/>
              <a:t>– </a:t>
            </a:r>
            <a:r>
              <a:rPr lang="ru-RU" sz="2900" b="1" dirty="0"/>
              <a:t>знаки-дигитальные солюционимы</a:t>
            </a:r>
            <a:r>
              <a:rPr lang="ru-RU" sz="2900" dirty="0"/>
              <a:t>, денотирующие электронные формы оплаты в сети (</a:t>
            </a:r>
            <a:r>
              <a:rPr lang="en-US" sz="2900" i="1" dirty="0"/>
              <a:t>digital wallets – </a:t>
            </a:r>
            <a:r>
              <a:rPr lang="ru-RU" sz="2900" i="1" dirty="0"/>
              <a:t>цифровые кошельки; </a:t>
            </a:r>
            <a:r>
              <a:rPr lang="en-US" sz="2900" i="1" dirty="0"/>
              <a:t>buy buttons – </a:t>
            </a:r>
            <a:r>
              <a:rPr lang="ru-RU" sz="2900" i="1" dirty="0"/>
              <a:t>кнопки покупки</a:t>
            </a:r>
            <a:r>
              <a:rPr lang="ru-RU" sz="2900" dirty="0"/>
              <a:t>);</a:t>
            </a:r>
          </a:p>
          <a:p>
            <a:pPr marL="0" indent="0" algn="just">
              <a:buNone/>
            </a:pPr>
            <a:r>
              <a:rPr lang="ru-RU" sz="2900" dirty="0" smtClean="0"/>
              <a:t>– </a:t>
            </a:r>
            <a:r>
              <a:rPr lang="ru-RU" sz="2900" b="1" dirty="0"/>
              <a:t>знаки-табулатонимы</a:t>
            </a:r>
            <a:r>
              <a:rPr lang="ru-RU" sz="2900" dirty="0"/>
              <a:t>, содержащие рекламные сообщения (</a:t>
            </a:r>
            <a:r>
              <a:rPr lang="en-US" sz="2900" i="1" dirty="0"/>
              <a:t>product's key features – </a:t>
            </a:r>
            <a:r>
              <a:rPr lang="ru-RU" sz="2900" i="1" dirty="0"/>
              <a:t>ключевые параметры продукта; </a:t>
            </a:r>
            <a:r>
              <a:rPr lang="en-US" sz="2900" i="1" dirty="0"/>
              <a:t>video links – </a:t>
            </a:r>
            <a:r>
              <a:rPr lang="ru-RU" sz="2900" i="1" dirty="0"/>
              <a:t>видео-ссылки; </a:t>
            </a:r>
            <a:r>
              <a:rPr lang="en-US" sz="2900" i="1" dirty="0"/>
              <a:t>media promotions – </a:t>
            </a:r>
            <a:r>
              <a:rPr lang="ru-RU" sz="2900" i="1" dirty="0"/>
              <a:t>продвижение товара; </a:t>
            </a:r>
            <a:r>
              <a:rPr lang="en-US" sz="2900" i="1" dirty="0"/>
              <a:t>online shopping searches – </a:t>
            </a:r>
            <a:r>
              <a:rPr lang="ru-RU" sz="2900" i="1" dirty="0"/>
              <a:t>поиски товара онлайн в целях его покупки</a:t>
            </a:r>
            <a:r>
              <a:rPr lang="ru-RU" sz="2900" dirty="0"/>
              <a:t>). 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31510"/>
            <a:ext cx="2736304" cy="140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6914"/>
            <a:ext cx="2912256" cy="143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36914"/>
            <a:ext cx="2827784" cy="14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1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124744"/>
            <a:ext cx="5544616" cy="547260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Концепт «Экономика знаний»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(</a:t>
            </a:r>
            <a:r>
              <a:rPr lang="ru-RU" b="1" dirty="0"/>
              <a:t>Knowledge Economy) также актуализируется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в </a:t>
            </a:r>
            <a:r>
              <a:rPr lang="ru-RU" b="1" dirty="0"/>
              <a:t>дискурсе цифровой </a:t>
            </a:r>
            <a:r>
              <a:rPr lang="ru-RU" b="1" dirty="0" smtClean="0"/>
              <a:t>экономики </a:t>
            </a:r>
          </a:p>
          <a:p>
            <a:pPr marL="0" indent="0" algn="ctr">
              <a:buNone/>
            </a:pPr>
            <a:r>
              <a:rPr lang="ru-RU" b="1" dirty="0" smtClean="0"/>
              <a:t>при помощи таких знаков, </a:t>
            </a:r>
            <a:r>
              <a:rPr lang="ru-RU" b="1" dirty="0"/>
              <a:t>как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/>
              <a:t>знаки-интеллектонимы</a:t>
            </a:r>
            <a:r>
              <a:rPr lang="ru-RU" dirty="0"/>
              <a:t> (</a:t>
            </a:r>
            <a:r>
              <a:rPr lang="en-US" i="1" dirty="0"/>
              <a:t>intellectual capabilities – </a:t>
            </a:r>
            <a:r>
              <a:rPr lang="ru-RU" i="1" dirty="0"/>
              <a:t>интеллектуальные способности; </a:t>
            </a:r>
            <a:r>
              <a:rPr lang="en-US" i="1" dirty="0"/>
              <a:t>human capital – </a:t>
            </a:r>
            <a:r>
              <a:rPr lang="ru-RU" i="1" dirty="0"/>
              <a:t>человеческий капитал; </a:t>
            </a:r>
            <a:r>
              <a:rPr lang="en-US" i="1" dirty="0"/>
              <a:t>intellectual expertise – </a:t>
            </a:r>
            <a:r>
              <a:rPr lang="ru-RU" i="1" dirty="0"/>
              <a:t>интеллектуальная экспертиза</a:t>
            </a:r>
            <a:r>
              <a:rPr lang="ru-RU" dirty="0"/>
              <a:t>); 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/>
              <a:t>знаки-структуронимы</a:t>
            </a:r>
            <a:r>
              <a:rPr lang="ru-RU" dirty="0"/>
              <a:t> (</a:t>
            </a:r>
            <a:r>
              <a:rPr lang="en-US" i="1" dirty="0"/>
              <a:t>institutional structures that provide incentives for entrepreneurship and the use of knowledge; availability of skilled labor and a good education system; a vibrant innovation landscape that includes academia, the private sector, and civil society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ru-RU" b="1" dirty="0"/>
              <a:t>знаки-инструментативы</a:t>
            </a:r>
            <a:r>
              <a:rPr lang="ru-RU" dirty="0"/>
              <a:t> (</a:t>
            </a:r>
            <a:r>
              <a:rPr lang="en-US" i="1" dirty="0"/>
              <a:t>research and development; software and search engines for data; digital data to improve treatments; digital solutions to manage farm crops better; , advanced technological-based medical care procedures; robot-assistant surgeries; digital study aids; online courses for students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13" y="1196751"/>
            <a:ext cx="2619375" cy="306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85" y="4259587"/>
            <a:ext cx="2619375" cy="195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0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+mn-lt"/>
              </a:rPr>
              <a:t>Заключение (Выводы)</a:t>
            </a:r>
            <a:endParaRPr lang="ru-RU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324036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/>
              <a:t>Наше исследование концептосферы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dirty="0"/>
              <a:t>Цифровая экономика» с позиций когнитологии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и </a:t>
            </a:r>
            <a:r>
              <a:rPr lang="ru-RU" dirty="0"/>
              <a:t>лингвосемиотики показало, что она представляет собой обширный аггрегатор знания об успешном хозяйствовании при помощи дигитальных технологий и инструментов, характерном и типичном для третьего тысячелетия, где экономика способна управляться искусственным интеллектом и при помощи электронного инструментария.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2" y="4647677"/>
            <a:ext cx="2880320" cy="19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41370"/>
            <a:ext cx="2858742" cy="195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22" y="4641370"/>
            <a:ext cx="2880320" cy="195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4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chemeClr val="tx2"/>
                </a:solidFill>
              </a:rPr>
              <a:t>Заключение</a:t>
            </a:r>
            <a:r>
              <a:rPr lang="ru-RU" dirty="0"/>
              <a:t> </a:t>
            </a:r>
            <a:r>
              <a:rPr lang="ru-RU" sz="3200" b="1" dirty="0">
                <a:solidFill>
                  <a:schemeClr val="tx2"/>
                </a:solidFill>
              </a:rPr>
              <a:t>(Выводы)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295232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Когнитивный анализ концептосферы позволил выявить составляющие ее концепты, такие как  «Интернет вещей», «Большие данные», «Мобильная коммерция</a:t>
            </a:r>
            <a:r>
              <a:rPr lang="ru-RU" dirty="0" smtClean="0"/>
              <a:t>»,</a:t>
            </a:r>
          </a:p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dirty="0"/>
              <a:t>Электронная </a:t>
            </a:r>
            <a:r>
              <a:rPr lang="ru-RU" dirty="0" smtClean="0"/>
              <a:t>коммерция и </a:t>
            </a:r>
            <a:r>
              <a:rPr lang="ru-RU" dirty="0"/>
              <a:t>электронный бизнес</a:t>
            </a:r>
            <a:r>
              <a:rPr lang="ru-RU" dirty="0" smtClean="0"/>
              <a:t>» </a:t>
            </a:r>
          </a:p>
          <a:p>
            <a:pPr marL="0" indent="0" algn="ctr">
              <a:buNone/>
            </a:pPr>
            <a:r>
              <a:rPr lang="ru-RU" dirty="0" smtClean="0"/>
              <a:t>и </a:t>
            </a:r>
            <a:r>
              <a:rPr lang="ru-RU" dirty="0"/>
              <a:t>«Экономика знаний». </a:t>
            </a:r>
            <a:r>
              <a:rPr lang="ru-RU" dirty="0" smtClean="0"/>
              <a:t>Процесс </a:t>
            </a:r>
            <a:r>
              <a:rPr lang="ru-RU" dirty="0"/>
              <a:t>лингвосемиотической актуализации смыслового содержания этих концептов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дискурсе цифровой экономики осуществляется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при </a:t>
            </a:r>
            <a:r>
              <a:rPr lang="ru-RU" dirty="0"/>
              <a:t>помощи кластеров знаков.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8136904" cy="266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3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Перспективы исследования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300" y="1340767"/>
            <a:ext cx="8229600" cy="259228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В перспективе исследования предполагается когнио-семиотическое освоение образных и ценностных параметров выявленных концептов цифровой экономики  </a:t>
            </a:r>
            <a:r>
              <a:rPr lang="ru-RU" dirty="0" smtClean="0"/>
              <a:t>  с </a:t>
            </a:r>
            <a:r>
              <a:rPr lang="ru-RU" dirty="0"/>
              <a:t>последующим анализом лингвосемиотической актуализации этих параметров в дискурсе цифровой экономики и созданием толкового полилингвального словаря «Цифровая экономика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0" y="3933056"/>
            <a:ext cx="4021916" cy="282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24" y="3933055"/>
            <a:ext cx="3970972" cy="281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5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5906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Цель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01008"/>
            <a:ext cx="9108504" cy="29523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Рассмотрение и </a:t>
            </a:r>
            <a:r>
              <a:rPr lang="ru-RU" dirty="0"/>
              <a:t>анализ механизмов вербализации концептов,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входящих в </a:t>
            </a:r>
            <a:r>
              <a:rPr lang="ru-RU" dirty="0"/>
              <a:t>структуру концептосферы «Цифровая экономика»,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дискурсивном пространстве когнитивно-семиотической картины мира </a:t>
            </a:r>
            <a:r>
              <a:rPr lang="en-US" dirty="0"/>
              <a:t>Homo sapiens</a:t>
            </a:r>
            <a:r>
              <a:rPr lang="ru-RU" dirty="0"/>
              <a:t>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которая </a:t>
            </a:r>
            <a:r>
              <a:rPr lang="ru-RU" dirty="0"/>
              <a:t>рефлектирует дигитальные </a:t>
            </a:r>
            <a:r>
              <a:rPr lang="ru-RU" dirty="0" smtClean="0"/>
              <a:t>инструменты </a:t>
            </a:r>
          </a:p>
          <a:p>
            <a:pPr marL="0" indent="0" algn="ctr">
              <a:buNone/>
            </a:pPr>
            <a:r>
              <a:rPr lang="ru-RU" dirty="0" smtClean="0"/>
              <a:t>и </a:t>
            </a:r>
            <a:r>
              <a:rPr lang="ru-RU" dirty="0"/>
              <a:t>цифровые решения для эффективного ведения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мирового </a:t>
            </a:r>
            <a:r>
              <a:rPr lang="ru-RU" dirty="0"/>
              <a:t>хозяйства,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основанные </a:t>
            </a:r>
            <a:r>
              <a:rPr lang="ru-RU" dirty="0"/>
              <a:t>на </a:t>
            </a:r>
            <a:r>
              <a:rPr lang="ru-RU" dirty="0" smtClean="0"/>
              <a:t>Интернет- и </a:t>
            </a:r>
            <a:r>
              <a:rPr lang="ru-RU" dirty="0"/>
              <a:t>компьютерных технологиях.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10544"/>
            <a:ext cx="3790181" cy="231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2087"/>
            <a:ext cx="5040560" cy="231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2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Acknowledgements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8539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</a:rPr>
              <a:t>Благодарим глубокоуважаемую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Елену </a:t>
            </a:r>
            <a:r>
              <a:rPr lang="ru-RU" b="1" dirty="0">
                <a:solidFill>
                  <a:schemeClr val="tx2"/>
                </a:solidFill>
              </a:rPr>
              <a:t>Геннадьевну Попкову,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президента </a:t>
            </a:r>
            <a:r>
              <a:rPr lang="ru-RU" b="1" dirty="0">
                <a:solidFill>
                  <a:schemeClr val="tx2"/>
                </a:solidFill>
              </a:rPr>
              <a:t>и основателя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Института </a:t>
            </a:r>
            <a:r>
              <a:rPr lang="ru-RU" b="1" dirty="0">
                <a:solidFill>
                  <a:schemeClr val="tx2"/>
                </a:solidFill>
              </a:rPr>
              <a:t>научных </a:t>
            </a:r>
            <a:r>
              <a:rPr lang="ru-RU" b="1" dirty="0" smtClean="0">
                <a:solidFill>
                  <a:schemeClr val="tx2"/>
                </a:solidFill>
              </a:rPr>
              <a:t>коммуникаций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доктора </a:t>
            </a:r>
            <a:r>
              <a:rPr lang="ru-RU" b="1" dirty="0">
                <a:solidFill>
                  <a:schemeClr val="tx2"/>
                </a:solidFill>
              </a:rPr>
              <a:t>экономических наук, </a:t>
            </a:r>
            <a:r>
              <a:rPr lang="ru-RU" b="1" dirty="0" smtClean="0">
                <a:solidFill>
                  <a:schemeClr val="tx2"/>
                </a:solidFill>
              </a:rPr>
              <a:t>профессора</a:t>
            </a:r>
            <a:r>
              <a:rPr lang="ru-RU" b="1" dirty="0">
                <a:solidFill>
                  <a:schemeClr val="tx2"/>
                </a:solidFill>
              </a:rPr>
              <a:t>, всячески </a:t>
            </a:r>
            <a:r>
              <a:rPr lang="ru-RU" b="1" dirty="0" smtClean="0">
                <a:solidFill>
                  <a:schemeClr val="tx2"/>
                </a:solidFill>
              </a:rPr>
              <a:t>поддерживающего </a:t>
            </a:r>
            <a:r>
              <a:rPr lang="ru-RU" b="1" dirty="0">
                <a:solidFill>
                  <a:schemeClr val="tx2"/>
                </a:solidFill>
              </a:rPr>
              <a:t>российскую науку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и </a:t>
            </a:r>
            <a:r>
              <a:rPr lang="ru-RU" b="1" dirty="0">
                <a:solidFill>
                  <a:schemeClr val="tx2"/>
                </a:solidFill>
              </a:rPr>
              <a:t>искренне болеющего за нее.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Без </a:t>
            </a:r>
            <a:r>
              <a:rPr lang="ru-RU" b="1" dirty="0">
                <a:solidFill>
                  <a:schemeClr val="tx2"/>
                </a:solidFill>
              </a:rPr>
              <a:t>интереса со стороны Елены Геннадьевны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и </a:t>
            </a:r>
            <a:r>
              <a:rPr lang="ru-RU" b="1" dirty="0">
                <a:solidFill>
                  <a:schemeClr val="tx2"/>
                </a:solidFill>
              </a:rPr>
              <a:t>ее активной поддержки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данный филологический </a:t>
            </a:r>
            <a:r>
              <a:rPr lang="ru-RU" b="1" dirty="0">
                <a:solidFill>
                  <a:schemeClr val="tx2"/>
                </a:solidFill>
              </a:rPr>
              <a:t>проект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просто </a:t>
            </a:r>
            <a:r>
              <a:rPr lang="ru-RU" b="1" dirty="0">
                <a:solidFill>
                  <a:schemeClr val="tx2"/>
                </a:solidFill>
              </a:rPr>
              <a:t>не смог бы </a:t>
            </a:r>
            <a:r>
              <a:rPr lang="ru-RU" b="1" dirty="0" smtClean="0">
                <a:solidFill>
                  <a:schemeClr val="tx2"/>
                </a:solidFill>
              </a:rPr>
              <a:t>состояться! 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240" y="692696"/>
            <a:ext cx="7931224" cy="33123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Спасибо за внимание!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Добро пожаловать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в гостеприимную Адыгею!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667" y="2419474"/>
            <a:ext cx="12684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49" y="3669539"/>
            <a:ext cx="6344146" cy="317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53" y="2700528"/>
            <a:ext cx="3306376" cy="195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088" y="26832"/>
            <a:ext cx="219091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25143"/>
            <a:ext cx="3284223" cy="211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033" y="4728457"/>
            <a:ext cx="2935967" cy="212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033" y="2700528"/>
            <a:ext cx="2935967" cy="202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99" y="26832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84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Имеющиеся лингвистические результаты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856984" cy="170466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Описаны участники </a:t>
            </a:r>
            <a:r>
              <a:rPr lang="ru-RU" dirty="0"/>
              <a:t>(субъекты) процессов цифровой экономики (</a:t>
            </a:r>
            <a:r>
              <a:rPr lang="ru-RU" b="1" dirty="0"/>
              <a:t>знаки-персоналии</a:t>
            </a:r>
            <a:r>
              <a:rPr lang="ru-RU" dirty="0"/>
              <a:t>)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совокупности с инструментами этих процессов (</a:t>
            </a:r>
            <a:r>
              <a:rPr lang="ru-RU" b="1" dirty="0"/>
              <a:t>знаки-инструментативы</a:t>
            </a:r>
            <a:r>
              <a:rPr lang="ru-RU" dirty="0"/>
              <a:t>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49494"/>
            <a:ext cx="72008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7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Имеющиеся лингвистические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3933056"/>
            <a:ext cx="8291265" cy="21931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Выявлены и проанализированы </a:t>
            </a:r>
            <a:r>
              <a:rPr lang="ru-RU" b="1" dirty="0" smtClean="0"/>
              <a:t>знаки-технологемы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dirty="0" smtClean="0"/>
              <a:t>и </a:t>
            </a:r>
            <a:r>
              <a:rPr lang="ru-RU" b="1" dirty="0"/>
              <a:t>знаки-инновативы</a:t>
            </a:r>
            <a:r>
              <a:rPr lang="ru-RU" dirty="0"/>
              <a:t>, поддерживающие концептосферу «Цифровая </a:t>
            </a:r>
            <a:r>
              <a:rPr lang="ru-RU" dirty="0" smtClean="0"/>
              <a:t>экономика» в </a:t>
            </a:r>
            <a:r>
              <a:rPr lang="ru-RU" dirty="0"/>
              <a:t>рамках широкой </a:t>
            </a:r>
            <a:r>
              <a:rPr lang="ru-RU" dirty="0" smtClean="0"/>
              <a:t>семиотической </a:t>
            </a:r>
            <a:r>
              <a:rPr lang="ru-RU" dirty="0"/>
              <a:t>типологии, погруженной </a:t>
            </a:r>
            <a:r>
              <a:rPr lang="ru-RU" dirty="0" smtClean="0"/>
              <a:t>       в </a:t>
            </a:r>
            <a:r>
              <a:rPr lang="ru-RU" dirty="0"/>
              <a:t>соответствующий дискурс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71" y="1484784"/>
            <a:ext cx="828092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7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Имеющиеся лингвистические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700808"/>
            <a:ext cx="5328592" cy="48863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Ведется большая </a:t>
            </a:r>
            <a:r>
              <a:rPr lang="ru-RU" dirty="0"/>
              <a:t>лексикографическая работа по созданию словарей, аккумулирующих вербальные знаки дигитализации экономики: ученые кафедры иностранных языков Волгоградского государственного аграрного университета создали первый словарь-семиотический компендиум англо-русских терминов цифрового сельского хозяйства, включающий в себя более 50 000 вокабул </a:t>
            </a:r>
            <a:endParaRPr lang="ru-RU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018572" cy="47008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021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Имеющиеся лингвистические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23042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Опубликован итальянский словарь терминов цифровой экономики, а также создан раздел по цифровой экономике в популярном лексикографическом англо-американском издании «</a:t>
            </a:r>
            <a:r>
              <a:rPr lang="en-US" dirty="0" smtClean="0"/>
              <a:t>Macmillan English Dictionary for Advanced Learners</a:t>
            </a:r>
            <a:r>
              <a:rPr lang="ru-RU" dirty="0" smtClean="0"/>
              <a:t>». На русском языке начата лексикографическая работа по словарной фиксации терминов </a:t>
            </a:r>
            <a:r>
              <a:rPr lang="ru-RU" dirty="0"/>
              <a:t>цифровой </a:t>
            </a:r>
            <a:r>
              <a:rPr lang="ru-RU" dirty="0" smtClean="0"/>
              <a:t>экономики в учебнике  для вузов «Цифровая экономика»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под ред</a:t>
            </a:r>
            <a:r>
              <a:rPr lang="ru-RU" dirty="0"/>
              <a:t>. И. А. </a:t>
            </a:r>
            <a:r>
              <a:rPr lang="ru-RU" dirty="0" smtClean="0"/>
              <a:t>Хасаншина (2019 </a:t>
            </a:r>
            <a:r>
              <a:rPr lang="ru-RU" dirty="0"/>
              <a:t>г</a:t>
            </a:r>
            <a:r>
              <a:rPr lang="ru-RU" dirty="0" smtClean="0"/>
              <a:t>.) </a:t>
            </a:r>
            <a:r>
              <a:rPr lang="ru-RU" dirty="0"/>
              <a:t>и монографии М.А</a:t>
            </a:r>
            <a:r>
              <a:rPr lang="ru-RU" dirty="0" smtClean="0"/>
              <a:t>. Шнепс-Шнеппе и </a:t>
            </a:r>
            <a:r>
              <a:rPr lang="ru-RU" dirty="0"/>
              <a:t>Д.Е</a:t>
            </a:r>
            <a:r>
              <a:rPr lang="ru-RU" dirty="0" smtClean="0"/>
              <a:t>. Намиот «Цифровая </a:t>
            </a:r>
            <a:r>
              <a:rPr lang="ru-RU" dirty="0"/>
              <a:t>экономика: телекоммуникации – решающее </a:t>
            </a:r>
            <a:r>
              <a:rPr lang="ru-RU" dirty="0" smtClean="0"/>
              <a:t>звено» (2018г.) 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2016224" cy="316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94838"/>
            <a:ext cx="1877636" cy="31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94838"/>
            <a:ext cx="2019300" cy="315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964" y="3294837"/>
            <a:ext cx="1866900" cy="315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4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Имеющиеся лингвистические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3"/>
            <a:ext cx="8075240" cy="165618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>На данный момент хорошо изучена семиотика и дискурсивная актуализация концептов, входящих в структуру концептосферы «Цифровая экономика», таких </a:t>
            </a:r>
            <a:r>
              <a:rPr lang="ru-RU" dirty="0" smtClean="0"/>
              <a:t>как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ru-RU" dirty="0"/>
              <a:t>Интернет вещей», «Большие данные</a:t>
            </a:r>
            <a:r>
              <a:rPr lang="ru-RU" dirty="0" smtClean="0"/>
              <a:t>», «</a:t>
            </a:r>
            <a:r>
              <a:rPr lang="ru-RU" dirty="0"/>
              <a:t>Электронная коммерция и электронный бизнес</a:t>
            </a:r>
            <a:r>
              <a:rPr lang="ru-RU" dirty="0" smtClean="0"/>
              <a:t>», «</a:t>
            </a:r>
            <a:r>
              <a:rPr lang="ru-RU" dirty="0"/>
              <a:t>Мобильная коммерция</a:t>
            </a:r>
            <a:r>
              <a:rPr lang="ru-RU" dirty="0" smtClean="0"/>
              <a:t>», «</a:t>
            </a:r>
            <a:r>
              <a:rPr lang="ru-RU" dirty="0"/>
              <a:t>Экономика знаний» </a:t>
            </a:r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4" y="3068960"/>
            <a:ext cx="8352928" cy="347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1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Материал исследования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394720" cy="282038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Материалом исследования послужили дискурсивные контексты медиа и экономических изданий,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которые были погружены перечисленные концепты цифровой экономики, поддержанные типологией соответствующих кластеров знаков.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1"/>
            <a:ext cx="137205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486" y="1628800"/>
            <a:ext cx="1377023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50729"/>
            <a:ext cx="1362692" cy="206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847" y="3933056"/>
            <a:ext cx="1379140" cy="209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45" y="3954851"/>
            <a:ext cx="1350523" cy="204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43" y="3955748"/>
            <a:ext cx="1313046" cy="208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20582"/>
            <a:ext cx="3168352" cy="15821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961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Метод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081" y="1600200"/>
            <a:ext cx="5508919" cy="42770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Для описания процесса актуализации данных концептов и их лингвосемиотического поддержания использовался лингвосемиотический метод, разработанный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Т.Н</a:t>
            </a:r>
            <a:r>
              <a:rPr lang="ru-RU" dirty="0"/>
              <a:t>. Астафуровой 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А.В</a:t>
            </a:r>
            <a:r>
              <a:rPr lang="ru-RU" dirty="0"/>
              <a:t>. </a:t>
            </a:r>
            <a:r>
              <a:rPr lang="ru-RU" dirty="0" smtClean="0"/>
              <a:t>Оляничем, </a:t>
            </a:r>
          </a:p>
          <a:p>
            <a:pPr marL="0" indent="0">
              <a:buNone/>
            </a:pPr>
            <a:r>
              <a:rPr lang="ru-RU" dirty="0" smtClean="0"/>
              <a:t>реализуемый </a:t>
            </a:r>
            <a:r>
              <a:rPr lang="ru-RU" dirty="0"/>
              <a:t>в качестве модели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знак → слово → текст </a:t>
            </a:r>
            <a:r>
              <a:rPr lang="ru-RU" dirty="0" smtClean="0"/>
              <a:t>/ дискурс</a:t>
            </a:r>
            <a:r>
              <a:rPr lang="ru-RU" dirty="0"/>
              <a:t>». 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7503" y="1628800"/>
            <a:ext cx="3527577" cy="4865762"/>
            <a:chOff x="179512" y="1628800"/>
            <a:chExt cx="3778349" cy="4865762"/>
          </a:xfrm>
        </p:grpSpPr>
        <p:pic>
          <p:nvPicPr>
            <p:cNvPr id="718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628800"/>
              <a:ext cx="3671592" cy="486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Группа 10"/>
            <p:cNvGrpSpPr/>
            <p:nvPr/>
          </p:nvGrpSpPr>
          <p:grpSpPr>
            <a:xfrm>
              <a:off x="1115616" y="1772815"/>
              <a:ext cx="2842245" cy="4280847"/>
              <a:chOff x="1115616" y="1772815"/>
              <a:chExt cx="2842245" cy="4280847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1115616" y="1772815"/>
                <a:ext cx="263141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dirty="0"/>
                  <a:t>Т.Н. Астафурова, А.В. Олянич</a:t>
                </a:r>
                <a:endParaRPr lang="ru-RU" sz="1400" dirty="0"/>
              </a:p>
            </p:txBody>
          </p:sp>
          <p:pic>
            <p:nvPicPr>
              <p:cNvPr id="7181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7664" y="2204864"/>
                <a:ext cx="2410197" cy="2376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14"/>
              <p:cNvSpPr txBox="1">
                <a:spLocks noChangeArrowheads="1"/>
              </p:cNvSpPr>
              <p:nvPr/>
            </p:nvSpPr>
            <p:spPr bwMode="auto">
              <a:xfrm>
                <a:off x="2097000" y="5583886"/>
                <a:ext cx="1524000" cy="46977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Волгоград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2008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97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1599</Words>
  <Application>Microsoft Office PowerPoint</Application>
  <PresentationFormat>Экран (4:3)</PresentationFormat>
  <Paragraphs>120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Цифровая экономика  в парадигме когнитивно-семиотического знания:  знаки, концепты, дискурс </vt:lpstr>
      <vt:lpstr>Цель</vt:lpstr>
      <vt:lpstr>Имеющиеся лингвистические результаты</vt:lpstr>
      <vt:lpstr>Имеющиеся лингвистические результаты</vt:lpstr>
      <vt:lpstr>Имеющиеся лингвистические результаты</vt:lpstr>
      <vt:lpstr>Имеющиеся лингвистические результаты</vt:lpstr>
      <vt:lpstr>Имеющиеся лингвистические результаты</vt:lpstr>
      <vt:lpstr>Материал исследования</vt:lpstr>
      <vt:lpstr>Метод</vt:lpstr>
      <vt:lpstr>Результаты </vt:lpstr>
      <vt:lpstr>Результаты</vt:lpstr>
      <vt:lpstr>  Результаты Знаки, поддерживающие концепт  «Интернет вещей» («Internet of Things»): </vt:lpstr>
      <vt:lpstr>Результаты</vt:lpstr>
      <vt:lpstr>Результаты</vt:lpstr>
      <vt:lpstr>Результаты</vt:lpstr>
      <vt:lpstr>Результаты</vt:lpstr>
      <vt:lpstr>Заключение (Выводы)</vt:lpstr>
      <vt:lpstr>Заключение (Выводы)</vt:lpstr>
      <vt:lpstr>Перспективы исследования</vt:lpstr>
      <vt:lpstr>Acknowledgements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экономика  в парадигме когнитивно-семиотического знания:  знаки, концепты, дискурс</dc:title>
  <dc:creator>VolAnd</dc:creator>
  <cp:lastModifiedBy>VolAnd</cp:lastModifiedBy>
  <cp:revision>35</cp:revision>
  <dcterms:created xsi:type="dcterms:W3CDTF">2020-01-28T13:25:15Z</dcterms:created>
  <dcterms:modified xsi:type="dcterms:W3CDTF">2020-01-29T12:01:02Z</dcterms:modified>
</cp:coreProperties>
</file>