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2" r:id="rId16"/>
    <p:sldId id="273" r:id="rId17"/>
    <p:sldId id="270" r:id="rId18"/>
    <p:sldId id="279" r:id="rId19"/>
    <p:sldId id="280" r:id="rId20"/>
    <p:sldId id="281" r:id="rId21"/>
    <p:sldId id="282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C26E7D-B844-432E-8C40-9938D3204344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E408F1-AA21-4906-9DDF-4D850F733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phonov.ru/tryphonov2/terms2/sprgrm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yphonov.ru/tryphonov6/terms6/recor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975104"/>
          </a:xfrm>
        </p:spPr>
        <p:txBody>
          <a:bodyPr/>
          <a:lstStyle/>
          <a:p>
            <a:r>
              <a:rPr lang="ru-RU" dirty="0" smtClean="0"/>
              <a:t>  Методы исследования ЦНС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404664"/>
            <a:ext cx="3034680" cy="4798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/>
              <a:t>Двигательные зоны коры</a:t>
            </a:r>
            <a:r>
              <a:rPr lang="ru-RU" sz="2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Движения возникают при раздражении коры в области </a:t>
            </a:r>
            <a:r>
              <a:rPr lang="ru-RU" dirty="0" err="1" smtClean="0"/>
              <a:t>предцентральной</a:t>
            </a:r>
            <a:r>
              <a:rPr lang="ru-RU" dirty="0" smtClean="0"/>
              <a:t> извилины. Электрическое раздражение верхней части извилин вызывает движение мышц ног и туловища, средней - рук, нижней - мышц лица.</a:t>
            </a:r>
            <a:endParaRPr lang="ru-RU" dirty="0"/>
          </a:p>
        </p:txBody>
      </p:sp>
      <p:pic>
        <p:nvPicPr>
          <p:cNvPr id="1026" name="Picture 2" descr="C:\Users\dell\Desktop\v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3"/>
            <a:ext cx="5112568" cy="5026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Показаны проекции частей тела человека на область коркового конца двигательного анализатора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7272" y="332656"/>
            <a:ext cx="3466728" cy="60229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Сенсорные зоны коры.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Искоренение различных участков коры у животных установить локализации сенсорных (чувствительных) функций. Затылочные доли оказались связанными со зрением, височные - со слухом.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300" dirty="0" smtClean="0"/>
              <a:t>Зрительная зона коры </a:t>
            </a:r>
            <a:r>
              <a:rPr lang="ru-RU" dirty="0" smtClean="0"/>
              <a:t>находится в затылочной доле. При раздражении ее возникают зрительные ощущения - вспышки света; удаление ее приводит к слепоте. Удаление зрительной зоны на одной половине мозга вызывает слепоту на одной половине каждого глаза, так как каждый зрительный нерв делится в области основания мозга на две половины (образует неполный перекрест), одна из них идет к своей половине мозга, а другая - к противоположной. </a:t>
            </a:r>
            <a:endParaRPr lang="ru-RU" dirty="0"/>
          </a:p>
        </p:txBody>
      </p:sp>
      <p:pic>
        <p:nvPicPr>
          <p:cNvPr id="2050" name="Picture 2" descr="C:\Users\dell\Desktop\v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021758" cy="4993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6612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Показаны проекции частей тела человека на область коркового конца анализатора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772400" cy="6048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</a:t>
            </a:r>
            <a:r>
              <a:rPr lang="ru-RU" sz="3800" b="1" dirty="0" smtClean="0"/>
              <a:t>Сенсорные зоны коры</a:t>
            </a:r>
          </a:p>
          <a:p>
            <a:pPr>
              <a:buNone/>
            </a:pPr>
            <a:r>
              <a:rPr lang="ru-RU" dirty="0" smtClean="0"/>
              <a:t>       При повреждении наружной поверхности затылочной доли не проекционной, а ассоциативной зрительной зоны зрение сохраняется, но наступает расстройство узнавания (зрительная агнозия). Больной, будучи грамотным, не может прочесть написанное, узнает знакомого человека после того, как тот заговорит. Способность видеть - это врожденное свойство, но способность узнавать предметы вырабатывается в течение жизни. Бывают случаи, когда от рождения слепому возвращают зрение уже в старшем возрасте. Он еще долгое время продолжает ориентироваться в окружающем мире на ощупь. Проходит немало времени, пока он научится узнавать предметы с помощью зрения. </a:t>
            </a:r>
          </a:p>
          <a:p>
            <a:pPr>
              <a:buNone/>
            </a:pPr>
            <a:r>
              <a:rPr lang="ru-RU" dirty="0" smtClean="0"/>
              <a:t>        Функция слуха обеспечивается точными долями больших полушарий. Раздражение их вызывает простые слуховые ощущения. </a:t>
            </a:r>
          </a:p>
          <a:p>
            <a:pPr>
              <a:buNone/>
            </a:pPr>
            <a:r>
              <a:rPr lang="ru-RU" dirty="0" smtClean="0"/>
              <a:t>        Удаление обеих слуховых зон вызывает глухоту, а одностороннее удаление понижает остроту слуха. При повреждении участков коры слуховой зоны может наступить слуховая агнозия: человек слышит, но перестает понимать значение слов. Родной язык становится ему так же непонятен, как и чужой, иностранный, ему незнакомый. Заболевание носит название слуховой агнозии.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230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b="1" dirty="0" smtClean="0"/>
              <a:t> Электроэнцефалография (ЭЭГ)</a:t>
            </a:r>
            <a:r>
              <a:rPr lang="ru-RU" sz="1600" dirty="0" smtClean="0"/>
              <a:t> метод электрофизиологического исследования функционального состояния головного мозга, основанный на регистрации его электрической активности. Играет существенную роль в диагностике эпилепсии, опухолевых, сосудистых, воспалительных и дегенеративных заболеваний головного мозга, черепно-мозговой травмы, нарушений сна и бодрствования, коматозных состояний. Отсутствие регистрируемой с помощью Э. электрической активности головного мозга является важным объективным признаком смерти мозга. Э. широко используется в физиологии при исследовании нормального функционирования </a:t>
            </a:r>
            <a:r>
              <a:rPr lang="ru-RU" sz="1600" dirty="0" err="1" smtClean="0"/>
              <a:t>ц.н.с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         Приборы для регистрации электрической активности головного мозга, </a:t>
            </a:r>
            <a:r>
              <a:rPr lang="ru-RU" sz="1600" dirty="0" err="1" smtClean="0"/>
              <a:t>электроэнцефалографы</a:t>
            </a:r>
            <a:r>
              <a:rPr lang="ru-RU" sz="1600" dirty="0" smtClean="0"/>
              <a:t>, имеют 8—16 и более усилительно-регистрирующих блоков (каналов), позволяющих </a:t>
            </a:r>
            <a:r>
              <a:rPr lang="ru-RU" sz="1600" dirty="0" err="1" smtClean="0"/>
              <a:t>одномоментно</a:t>
            </a:r>
            <a:r>
              <a:rPr lang="ru-RU" sz="1600" dirty="0" smtClean="0"/>
              <a:t> регистрировать биоэлектрические потенциалы от соответствующего числа пар электродов. Электроды для Э. крепятся на голове обследуемого с помощью резиновых жгутов или специальных шапочек, липкой ленты и др. симметрично относительно срединной сагиттальной линии головы по общепринятым схемам отведений . Исследование ведется в </a:t>
            </a:r>
            <a:r>
              <a:rPr lang="ru-RU" sz="1600" dirty="0" err="1" smtClean="0"/>
              <a:t>свето</a:t>
            </a:r>
            <a:r>
              <a:rPr lang="ru-RU" sz="1600" dirty="0" smtClean="0"/>
              <a:t>- и </a:t>
            </a:r>
            <a:r>
              <a:rPr lang="ru-RU" sz="1600" dirty="0" err="1" smtClean="0"/>
              <a:t>звукоизолированном</a:t>
            </a:r>
            <a:r>
              <a:rPr lang="ru-RU" sz="1600" dirty="0" smtClean="0"/>
              <a:t> помещении. Положение обследуемого — полулежа в удобном кресле. 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Электрофизиологический метод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024362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924425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404664"/>
            <a:ext cx="3456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расположения отводящих электродов не коже головы при электроэнцефалографии: буквами обозначены точки наложения электродов, соответствующие конкретным областям поверхности мозга, с которых ведется запись биопотенциалов (О — затылочные; Т — височные; Р — теменные; С — центральные; F — лобные; F — лобно-полюсные); четными цифрами обозначены точки наложения электродов, расположенные на правой половине головы; нечетными — на левой; точки, расположенные по средней линии (</a:t>
            </a:r>
            <a:r>
              <a:rPr lang="ru-RU" dirty="0" err="1" smtClean="0"/>
              <a:t>сагиттально</a:t>
            </a:r>
            <a:r>
              <a:rPr lang="ru-RU" dirty="0" smtClean="0"/>
              <a:t>), имеют индекс </a:t>
            </a:r>
            <a:r>
              <a:rPr lang="ru-RU" dirty="0" err="1" smtClean="0"/>
              <a:t>z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620688"/>
            <a:ext cx="2267744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В норме на ЭЭГ взрослого здорового человека выделяют два основных ритма электрической активности — альфа- и бета-ритм.</a:t>
            </a:r>
          </a:p>
          <a:p>
            <a:pPr>
              <a:buNone/>
            </a:pPr>
            <a:r>
              <a:rPr lang="ru-RU" sz="2600" dirty="0" smtClean="0"/>
              <a:t>       Патологическим для взрослого бодрствующего человека является дельта- и </a:t>
            </a:r>
            <a:r>
              <a:rPr lang="ru-RU" sz="2600" dirty="0" err="1" smtClean="0"/>
              <a:t>тета-ритмы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6146" name="Picture 2" descr="C:\Users\dell\Desktop\0287453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6505337" cy="4572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2292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Различные физиологические ритмы электроэнцефалограмм: 1 — дельта (Δ)-ритм; 2 — </a:t>
            </a:r>
            <a:r>
              <a:rPr lang="ru-RU" sz="1400" dirty="0" err="1" smtClean="0"/>
              <a:t>тета</a:t>
            </a:r>
            <a:r>
              <a:rPr lang="ru-RU" sz="1400" dirty="0" smtClean="0"/>
              <a:t> (</a:t>
            </a:r>
            <a:r>
              <a:rPr lang="ru-RU" sz="1400" dirty="0" err="1" smtClean="0"/>
              <a:t>θ</a:t>
            </a:r>
            <a:r>
              <a:rPr lang="ru-RU" sz="1400" dirty="0" smtClean="0"/>
              <a:t>)-ритм: 3 — альфа (</a:t>
            </a:r>
            <a:r>
              <a:rPr lang="ru-RU" sz="1400" dirty="0" err="1" smtClean="0"/>
              <a:t>α</a:t>
            </a:r>
            <a:r>
              <a:rPr lang="ru-RU" sz="1400" dirty="0" smtClean="0"/>
              <a:t>)-ритм, 4 — бета (</a:t>
            </a:r>
            <a:r>
              <a:rPr lang="ru-RU" sz="1400" dirty="0" err="1" smtClean="0"/>
              <a:t>β</a:t>
            </a:r>
            <a:r>
              <a:rPr lang="ru-RU" sz="1400" dirty="0" smtClean="0"/>
              <a:t>)-ритм; 5 — гамма (</a:t>
            </a:r>
            <a:r>
              <a:rPr lang="ru-RU" sz="1400" dirty="0" err="1" smtClean="0"/>
              <a:t>γ</a:t>
            </a:r>
            <a:r>
              <a:rPr lang="ru-RU" sz="1400" dirty="0" smtClean="0"/>
              <a:t>)-ритм.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023987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92488" cy="6172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51512" y="260648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Электрокортикограмма</a:t>
            </a:r>
            <a:r>
              <a:rPr lang="ru-RU" sz="1600" dirty="0" smtClean="0"/>
              <a:t> больного с опухолью левой лобно-теменной области головного мозга. В нижней части рисунка показано левое полушарие головного мозга; зона опухоли заштрихована, четырехугольником обозначена зона наложения электродов, цифрами обозначены номера отведений. В верхней части (рис. А) показана фоновая (спонтанная) </a:t>
            </a:r>
            <a:r>
              <a:rPr lang="ru-RU" sz="1600" dirty="0" err="1" smtClean="0"/>
              <a:t>электрокортикограмма</a:t>
            </a:r>
            <a:r>
              <a:rPr lang="ru-RU" sz="1600" dirty="0" smtClean="0"/>
              <a:t>: в зоне коры, окружающей опухоль (отведения 5—8, 7—8), выявляются патологические очаговые полиморфные </a:t>
            </a:r>
            <a:r>
              <a:rPr lang="ru-RU" sz="1600" dirty="0" err="1" smtClean="0"/>
              <a:t>Δ-волны </a:t>
            </a:r>
            <a:r>
              <a:rPr lang="ru-RU" sz="1600" dirty="0" smtClean="0"/>
              <a:t>(указаны квадратными скобками) В средней части (рис. Б) показана </a:t>
            </a:r>
            <a:r>
              <a:rPr lang="ru-RU" sz="1600" dirty="0" err="1" smtClean="0"/>
              <a:t>электрокортикограмма</a:t>
            </a:r>
            <a:r>
              <a:rPr lang="ru-RU" sz="1600" dirty="0" smtClean="0"/>
              <a:t> на фоне функциональной пробы (сжатие кистей в кулак); локальные медленные волны в </a:t>
            </a:r>
            <a:r>
              <a:rPr lang="ru-RU" sz="1600" dirty="0" err="1" smtClean="0"/>
              <a:t>перифокальной</a:t>
            </a:r>
            <a:r>
              <a:rPr lang="ru-RU" sz="1600" dirty="0" smtClean="0"/>
              <a:t> зоне коры (отведения 7—8, 5—8) остаются (указаны квадратными скобами) вдали от очага происходит синхронизация </a:t>
            </a:r>
            <a:r>
              <a:rPr lang="ru-RU" sz="1600" dirty="0" err="1" smtClean="0"/>
              <a:t>β-колебаний </a:t>
            </a:r>
            <a:r>
              <a:rPr lang="ru-RU" sz="1600" dirty="0" smtClean="0"/>
              <a:t>(отведения 1—2, 1—4 обозначены пунктирными скобками).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ell\Desktop\a070129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5150935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44208" y="6206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Электроэнцефалография больной П. до лечения. </a:t>
            </a:r>
            <a:endParaRPr lang="ru-RU" dirty="0"/>
          </a:p>
        </p:txBody>
      </p:sp>
      <p:pic>
        <p:nvPicPr>
          <p:cNvPr id="4100" name="Picture 4" descr="C:\Users\dell\Desktop\a070129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5184577" cy="26164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422108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Электроэнцефалография больной П. через 1.5 </a:t>
            </a:r>
            <a:r>
              <a:rPr lang="ru-RU" dirty="0" err="1" smtClean="0"/>
              <a:t>мес</a:t>
            </a:r>
            <a:r>
              <a:rPr lang="ru-RU" dirty="0" smtClean="0"/>
              <a:t> после лечения.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0648"/>
            <a:ext cx="7772400" cy="6094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  </a:t>
            </a:r>
            <a:r>
              <a:rPr lang="ru-RU" sz="2400" b="1" dirty="0" err="1" smtClean="0"/>
              <a:t>Хронорефлексометрия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980728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Временем рефлекса</a:t>
            </a:r>
            <a:r>
              <a:rPr lang="ru-RU" dirty="0" smtClean="0"/>
              <a:t> называют время от момента нанесения раздражения до появления ответной реакции. Оно состоит из времени, которое затрачивается на возникновение возбуждения в рецепторе, времени прохождения по афферентному пути, времени передачи импульсом в ЦНС через последовательный ряд синапсов с афферентного пути на эфферентный, времени передачи возбуждения эфферентному пути и времени возбуждения рабочего органа. </a:t>
            </a:r>
          </a:p>
          <a:p>
            <a:r>
              <a:rPr lang="ru-RU" dirty="0" smtClean="0"/>
              <a:t>Время проведения возбуждения в ЦНС называется </a:t>
            </a:r>
            <a:r>
              <a:rPr lang="ru-RU" b="1" i="1" dirty="0" smtClean="0"/>
              <a:t>центральным временем рефлекса</a:t>
            </a:r>
            <a:r>
              <a:rPr lang="ru-RU" dirty="0" smtClean="0"/>
              <a:t>. Оно тем больше, чем сложнее рефлекторный акт (чем больше промежуточных нейронов участвует в его осуществлении, тем больше происходит </a:t>
            </a:r>
            <a:r>
              <a:rPr lang="ru-RU" dirty="0" err="1" smtClean="0"/>
              <a:t>синаптических</a:t>
            </a:r>
            <a:r>
              <a:rPr lang="ru-RU" dirty="0" smtClean="0"/>
              <a:t> переключений). Установлено, что время рефлекса зависит от силы раздражения: чем больше сила раздражения ,тем оно меньше, и, наоборот, чем слабее раздражение </a:t>
            </a:r>
            <a:r>
              <a:rPr lang="ru-RU" smtClean="0"/>
              <a:t>, тем больше время рефлекса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10718818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08298" cy="5525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8772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Зависимость времени рефлекторной реакции от силы раздражителя.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715200" cy="60949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500" b="1" dirty="0" smtClean="0"/>
              <a:t>     </a:t>
            </a:r>
            <a:r>
              <a:rPr lang="ru-RU" sz="9600" b="1" dirty="0" smtClean="0"/>
              <a:t>    Существуют следующие методы исследование функций ЦНС</a:t>
            </a:r>
          </a:p>
          <a:p>
            <a:pPr>
              <a:buNone/>
            </a:pPr>
            <a:endParaRPr lang="ru-RU" sz="5500" b="1" dirty="0" smtClean="0"/>
          </a:p>
          <a:p>
            <a:pPr>
              <a:buNone/>
            </a:pPr>
            <a:r>
              <a:rPr lang="ru-RU" sz="4200" dirty="0" smtClean="0"/>
              <a:t>       </a:t>
            </a:r>
            <a:r>
              <a:rPr lang="ru-RU" sz="4500" dirty="0" smtClean="0"/>
              <a:t>1. метод перерезок ствола мозга на различных уровнях. Например, между продолговатым и спинным мозгом.</a:t>
            </a:r>
          </a:p>
          <a:p>
            <a:pPr>
              <a:buNone/>
            </a:pPr>
            <a:r>
              <a:rPr lang="ru-RU" sz="4500" dirty="0" smtClean="0"/>
              <a:t>       2. метод экстирпации (удаления) или разрушения участков мозга.</a:t>
            </a:r>
          </a:p>
          <a:p>
            <a:pPr>
              <a:buNone/>
            </a:pPr>
            <a:r>
              <a:rPr lang="ru-RU" sz="4500" dirty="0" smtClean="0"/>
              <a:t>       3. метод раздражения различных отделов и центров мозга.</a:t>
            </a:r>
          </a:p>
          <a:p>
            <a:pPr>
              <a:buNone/>
            </a:pPr>
            <a:r>
              <a:rPr lang="ru-RU" sz="4500" dirty="0" smtClean="0"/>
              <a:t>       4. анатомо-клинический метод. Клинические наблюдения за изменениями функций ЦНС при поражении ее каких-либо отделов с последующим патологоанатомическим исследованием.</a:t>
            </a:r>
          </a:p>
          <a:p>
            <a:pPr>
              <a:buNone/>
            </a:pPr>
            <a:r>
              <a:rPr lang="ru-RU" sz="4500" dirty="0" smtClean="0"/>
              <a:t>       5. электроэнцефалография – регистрация биопотенциалов мозга с поверхности кожи черепа. Методика разработана и внедрена в клинику Г. </a:t>
            </a:r>
            <a:r>
              <a:rPr lang="ru-RU" sz="4500" dirty="0" err="1" smtClean="0"/>
              <a:t>Бергером</a:t>
            </a:r>
            <a:r>
              <a:rPr lang="ru-RU" sz="4500" dirty="0" smtClean="0"/>
              <a:t>;</a:t>
            </a:r>
          </a:p>
          <a:p>
            <a:pPr>
              <a:buNone/>
            </a:pPr>
            <a:r>
              <a:rPr lang="ru-RU" sz="4500" dirty="0" smtClean="0"/>
              <a:t>       6. метод внутримозгового введения веществ с помощью </a:t>
            </a:r>
            <a:r>
              <a:rPr lang="ru-RU" sz="4500" dirty="0" err="1" smtClean="0"/>
              <a:t>микроионофореза</a:t>
            </a:r>
            <a:r>
              <a:rPr lang="ru-RU" sz="4500" dirty="0" smtClean="0"/>
              <a:t> ; </a:t>
            </a:r>
          </a:p>
          <a:p>
            <a:pPr>
              <a:buNone/>
            </a:pPr>
            <a:r>
              <a:rPr lang="ru-RU" sz="4500" dirty="0" smtClean="0"/>
              <a:t>       7. </a:t>
            </a:r>
            <a:r>
              <a:rPr lang="ru-RU" sz="4500" dirty="0" err="1" smtClean="0"/>
              <a:t>хронорефлексометрия</a:t>
            </a:r>
            <a:r>
              <a:rPr lang="ru-RU" sz="4500" dirty="0" smtClean="0"/>
              <a:t> – определение времени рефлексов.</a:t>
            </a:r>
          </a:p>
          <a:p>
            <a:pPr>
              <a:buNone/>
            </a:pPr>
            <a:r>
              <a:rPr lang="ru-RU" sz="4500" b="1" dirty="0" smtClean="0"/>
              <a:t>      </a:t>
            </a:r>
            <a:r>
              <a:rPr lang="ru-RU" sz="4500" dirty="0" smtClean="0"/>
              <a:t>8. компьютерная томография</a:t>
            </a:r>
            <a:endParaRPr lang="ru-RU" sz="4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           </a:t>
            </a:r>
            <a:r>
              <a:rPr lang="ru-RU" sz="2600" b="1" dirty="0" smtClean="0"/>
              <a:t>Компьютерная томография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300" dirty="0" smtClean="0"/>
              <a:t>   </a:t>
            </a:r>
            <a:r>
              <a:rPr lang="ru-RU" sz="1800" dirty="0" smtClean="0"/>
              <a:t>    При компьютерной томографии исследуются в основном три зоны – голова и шея, грудная и брюшная полости. </a:t>
            </a:r>
            <a:br>
              <a:rPr lang="ru-RU" sz="1800" dirty="0" smtClean="0"/>
            </a:br>
            <a:r>
              <a:rPr lang="ru-RU" sz="1800" dirty="0" smtClean="0"/>
              <a:t>Компьютерный томограф представляет собой стол, входящий в куб с большим круглым окном. Внутри окна находится луч и матрица. Происходит исследование следующим образом. Пациент лежит на столе, который очень медленно перемещается внутри вращающегося кольца. На этом кольце с одного края находится рентгеновская трубка, а с другого цепочка очень чувствительных детекторов. Постепенно сканер продвигается вдоль тела человека. После полного оборота излучателя рентгеновских волн и детекторов вокруг остановившегося стола на экране соединенного с ними компьютера возникает срез исследуемого органа. Так срез за срезом собирается информация об этом органе и о его внутреннем содержимом. </a:t>
            </a:r>
          </a:p>
          <a:p>
            <a:pPr>
              <a:buNone/>
            </a:pPr>
            <a:r>
              <a:rPr lang="ru-RU" sz="1900" dirty="0" smtClean="0"/>
              <a:t>       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comptomogr_dsc0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78" y="254279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Desktop\1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85826" cy="595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        Спасибо за внимание.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rspc1_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470" y="764704"/>
            <a:ext cx="6212850" cy="456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42683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Обозначения</a:t>
            </a:r>
            <a:r>
              <a:rPr lang="ru-RU" sz="1000" dirty="0" smtClean="0"/>
              <a:t>: </a:t>
            </a:r>
            <a:br>
              <a:rPr lang="ru-RU" sz="1000" dirty="0" smtClean="0"/>
            </a:br>
            <a:r>
              <a:rPr lang="ru-RU" sz="1000" b="1" dirty="0" smtClean="0"/>
              <a:t>1</a:t>
            </a:r>
            <a:r>
              <a:rPr lang="ru-RU" sz="1000" dirty="0" smtClean="0"/>
              <a:t> – </a:t>
            </a:r>
            <a:r>
              <a:rPr lang="ru-RU" sz="1000" dirty="0" err="1" smtClean="0"/>
              <a:t>пневмотаксический</a:t>
            </a:r>
            <a:r>
              <a:rPr lang="ru-RU" sz="1000" dirty="0" smtClean="0"/>
              <a:t> центр, </a:t>
            </a:r>
            <a:r>
              <a:rPr lang="ru-RU" sz="1000" b="1" dirty="0" smtClean="0"/>
              <a:t>2</a:t>
            </a:r>
            <a:r>
              <a:rPr lang="ru-RU" sz="1000" dirty="0" smtClean="0"/>
              <a:t> – </a:t>
            </a:r>
            <a:r>
              <a:rPr lang="ru-RU" sz="1000" dirty="0" err="1" smtClean="0"/>
              <a:t>апнейстический</a:t>
            </a:r>
            <a:r>
              <a:rPr lang="ru-RU" sz="1000" dirty="0" smtClean="0"/>
              <a:t> центр, </a:t>
            </a:r>
            <a:r>
              <a:rPr lang="ru-RU" sz="1000" b="1" dirty="0" smtClean="0"/>
              <a:t>3</a:t>
            </a:r>
            <a:r>
              <a:rPr lang="ru-RU" sz="1000" dirty="0" smtClean="0"/>
              <a:t> – вентральная группа дыхательных нейронов, </a:t>
            </a:r>
            <a:r>
              <a:rPr lang="ru-RU" sz="1000" b="1" dirty="0" smtClean="0"/>
              <a:t>4</a:t>
            </a:r>
            <a:r>
              <a:rPr lang="ru-RU" sz="1000" dirty="0" smtClean="0"/>
              <a:t> – дорзальная группа дыхательных нейронов, </a:t>
            </a:r>
            <a:r>
              <a:rPr lang="ru-RU" sz="1000" b="1" dirty="0" smtClean="0"/>
              <a:t>SC</a:t>
            </a:r>
            <a:r>
              <a:rPr lang="ru-RU" sz="1000" dirty="0" smtClean="0"/>
              <a:t> – верхние холмики четверохолмия, </a:t>
            </a:r>
            <a:r>
              <a:rPr lang="ru-RU" sz="1000" b="1" dirty="0" smtClean="0"/>
              <a:t>IC</a:t>
            </a:r>
            <a:r>
              <a:rPr lang="ru-RU" sz="1000" dirty="0" smtClean="0"/>
              <a:t> – нижние холмики четверохолмия, </a:t>
            </a:r>
            <a:r>
              <a:rPr lang="ru-RU" sz="1000" b="1" dirty="0" smtClean="0"/>
              <a:t>CP</a:t>
            </a:r>
            <a:r>
              <a:rPr lang="ru-RU" sz="1000" dirty="0" smtClean="0"/>
              <a:t> – средние мозжечковые ножки (перерезаны). </a:t>
            </a:r>
            <a:br>
              <a:rPr lang="ru-RU" sz="1000" dirty="0" smtClean="0"/>
            </a:br>
            <a:r>
              <a:rPr lang="ru-RU" sz="1000" dirty="0" smtClean="0"/>
              <a:t>Римскими цифрами обозначены последовательные поперечные полные перерезки ствола мозга. Справа показаны </a:t>
            </a:r>
            <a:r>
              <a:rPr lang="ru-RU" sz="1000" dirty="0" smtClean="0">
                <a:hlinkClick r:id="rId3"/>
              </a:rPr>
              <a:t>спирограммы</a:t>
            </a:r>
            <a:r>
              <a:rPr lang="ru-RU" sz="1000" dirty="0" smtClean="0"/>
              <a:t>, </a:t>
            </a:r>
            <a:r>
              <a:rPr lang="ru-RU" sz="1000" dirty="0" smtClean="0">
                <a:hlinkClick r:id="rId4"/>
              </a:rPr>
              <a:t>зарегистрированные</a:t>
            </a:r>
            <a:r>
              <a:rPr lang="ru-RU" sz="1000" dirty="0" smtClean="0"/>
              <a:t> после перерезок ствола мозга и блуждающего нерва.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Метод перерезок ствола мозга на различных уровнях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Перерезка на уровне I. Удаление коры головного мозга и мозжечка не оказывает заметного влияния на глубину и частоту ритмического дыхания. Если перед этой перерезкой или после нее пересечь блуждающий нерв, то это приводит к уменьшению частоты и к увеличению глубины дыхания.</a:t>
            </a:r>
          </a:p>
          <a:p>
            <a:pPr>
              <a:buNone/>
            </a:pPr>
            <a:r>
              <a:rPr lang="ru-RU" dirty="0" smtClean="0"/>
              <a:t>    Перерезка на уровне II. Полная поперечная перерезка по нижней границе среднего мозга и по верхней границе </a:t>
            </a:r>
            <a:r>
              <a:rPr lang="ru-RU" dirty="0" err="1" smtClean="0"/>
              <a:t>Варолиева</a:t>
            </a:r>
            <a:r>
              <a:rPr lang="ru-RU" dirty="0" smtClean="0"/>
              <a:t> моста так же заметно не влияет на глубину и частоту ритмического дыхания. Если перед этой перерезкой или после нее пересечь блуждающий нерв, то это приводит к уменьшению частоты и к увеличению глубины дыхания.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Перерезка на уровне III. </a:t>
            </a:r>
            <a:r>
              <a:rPr lang="ru-RU" dirty="0" smtClean="0"/>
              <a:t>Полная поперечная перерезка приблизительно на уровне между верхней третью и нижними двумя третями </a:t>
            </a:r>
            <a:r>
              <a:rPr lang="ru-RU" dirty="0" err="1" smtClean="0"/>
              <a:t>Варолиева</a:t>
            </a:r>
            <a:r>
              <a:rPr lang="ru-RU" dirty="0" smtClean="0"/>
              <a:t> моста, частота дыхания уменьшается, а глубина дыхания увеличивается. Эффект подобен тому, что наблюдался в первом эксперименте при пересечении блуждающих нервов. Однако если после перерезки на уровне III пересечь еще и блуждающие нервы, то можно наблюдать </a:t>
            </a:r>
            <a:r>
              <a:rPr lang="ru-RU" dirty="0" err="1" smtClean="0"/>
              <a:t>апнейстическое</a:t>
            </a:r>
            <a:r>
              <a:rPr lang="ru-RU" dirty="0" smtClean="0"/>
              <a:t> дыхание- это  редкие затрудненные судорожные дыхательные движения с длительными паузами на высоте вдоха.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Перерезка на уровне IV. При перерезке ствола мозга между нижним краем моста и продолговатым мозгом можно наблюдать дыхание в нерегулярном ритме. Заметно увеличивается вариативность как частоты, так и глубины дыхания. Последующая перерезка блуждающего нерва не оказывает заметного влияния на проявления предшествующей перерезки. Это приводит к предположению, что </a:t>
            </a:r>
            <a:r>
              <a:rPr lang="ru-RU" dirty="0" err="1" smtClean="0"/>
              <a:t>афференты</a:t>
            </a:r>
            <a:r>
              <a:rPr lang="ru-RU" dirty="0" smtClean="0"/>
              <a:t> блуждающего нерва направляются главным образом к структурам моста, но не к структурам продолговатого мозга.</a:t>
            </a:r>
          </a:p>
          <a:p>
            <a:pPr>
              <a:buNone/>
            </a:pPr>
            <a:r>
              <a:rPr lang="ru-RU" dirty="0" smtClean="0"/>
              <a:t>     Перерезка на уровне V. Перерезка мозга по нижней границе продолговатого мозга приводит к полной остановке дыхания (</a:t>
            </a:r>
            <a:r>
              <a:rPr lang="ru-RU" dirty="0" err="1" smtClean="0"/>
              <a:t>апное</a:t>
            </a:r>
            <a:r>
              <a:rPr lang="ru-RU" dirty="0" smtClean="0"/>
              <a:t>) в конце выдоха. Это свидетельствует о том, что условием осуществления внешнего дыхания является целостность, по крайней мере структур продолговатого мозга, управляющих дыханием.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029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Электрическая активность мозга в различных условиях его работы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5892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Покой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72400" cy="5220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Значение полушарий у различных животных до И. П. Павлова изучали путем хирургического удаления их. Результаты удаления полушарий большого мозга птиц и собак показали, что вегетативные функции: кровообращение, дыхание, пищеварение и др., существенно не нарушаются. Нарушается его связь с внешней средой. На непосредственно действующие раздражители - укол булавкой, раздражение слизистой оболочки рта пищей - возникает вполне адекватная реакция: лапа отдергивается, пища проглатывается, т. е. у животного сохраняются врожденные безусловные рефлексы. Безвозвратно утрачиваются все приобретенные реакции поведения, все выработанные в процессе индивидуальной жизни условные рефлексы.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Метод экстирпации (удаления) или разрушения</a:t>
            </a:r>
          </a:p>
          <a:p>
            <a:r>
              <a:rPr lang="ru-RU" sz="2400" b="1" dirty="0" smtClean="0"/>
              <a:t>                                      участков мозга     </a:t>
            </a:r>
          </a:p>
          <a:p>
            <a:r>
              <a:rPr lang="ru-RU" sz="2400" b="1" dirty="0" smtClean="0"/>
              <a:t>     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Метод раздражения позволил установить в коре следующие зоны: двигательные (моторные), чувствительные (сенсорные) и немые, которые теперь называют ассоциативными.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Метод раздражения различных отделов и центров мозга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896</TotalTime>
  <Words>1400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  Методы исследования ЦНС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User</cp:lastModifiedBy>
  <cp:revision>94</cp:revision>
  <dcterms:created xsi:type="dcterms:W3CDTF">2012-03-02T16:25:00Z</dcterms:created>
  <dcterms:modified xsi:type="dcterms:W3CDTF">2019-03-04T18:14:14Z</dcterms:modified>
</cp:coreProperties>
</file>