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75" r:id="rId5"/>
    <p:sldId id="273" r:id="rId6"/>
    <p:sldId id="274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9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C838221F-312A-40FF-A035-BA32288B9717}">
          <p14:sldIdLst>
            <p14:sldId id="272"/>
            <p14:sldId id="256"/>
            <p14:sldId id="257"/>
            <p14:sldId id="275"/>
            <p14:sldId id="273"/>
            <p14:sldId id="274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</p14:sldIdLst>
        </p14:section>
        <p14:section name="Раздел без заголовка" id="{31EFB195-8DF2-43B3-97F0-D002A39F2C28}">
          <p14:sldIdLst>
            <p14:sldId id="29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958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8119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015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065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8547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933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295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3792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127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924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923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111D3-5E72-41C9-8249-80C725980F45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8F5C6-E547-4323-A3D3-2B9258F2BE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0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0915" y="1124744"/>
            <a:ext cx="8347640" cy="3414241"/>
          </a:xfrm>
          <a:scene3d>
            <a:camera prst="isometricOffAxis1Righ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на тему:</a:t>
            </a:r>
            <a:b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«Психологическое тестирование»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9717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288185" cy="4680520"/>
          </a:xfrm>
        </p:spPr>
        <p:txBody>
          <a:bodyPr>
            <a:normAutofit/>
          </a:bodyPr>
          <a:lstStyle/>
          <a:p>
            <a:pPr fontAlgn="base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достижений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Achievement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стандартизированный тест, конструируемый на учебном материале и предназначенный для оценки уровня овладения учебными знаниями и навыками.</a:t>
            </a:r>
          </a:p>
          <a:p>
            <a:pPr fontAlgn="base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на профессиональную пригодность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психологический тест, направленный на выявление индивидуальных интересов и предпочтений, помогающий определить наиболее предпочтительную для конкретного человека работу.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746" name="Picture 2" descr="http://images.myshared.ru/91212/slide_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6282" y="2924944"/>
            <a:ext cx="5459760" cy="3500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404664"/>
            <a:ext cx="5537350" cy="604867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процесс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унификации, регламентации, приведения к единым нормативам процедуры психодиагностики и тестовых показателей.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данных, регламентация процедуры проведения тестирования и его периодичности, унификация инструкции и бланков, способов регистрации результатов, стандартность условий проведения обследования, характеристик контингента обследуемых и т. д.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результате обработки тестовых показателей получают сырые баллы, которые переводятся в стандартные оценки, составленные в соответствии с законом нормального распределения.</a:t>
            </a:r>
          </a:p>
        </p:txBody>
      </p:sp>
      <p:pic>
        <p:nvPicPr>
          <p:cNvPr id="30722" name="Picture 2" descr="http://hwmguide.ru/images/upload/1b6d954b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96" y="116632"/>
            <a:ext cx="3219450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-23296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288185" cy="468052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стандартизации: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единообразной процедуры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тестирования;</a:t>
            </a:r>
          </a:p>
          <a:p>
            <a:pPr marL="457200" indent="-457200" algn="just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единообразной оценки выполнения теста стандартной интерпретации полученных результатов и предварительной стандартной обработки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норм выполнения теста. </a:t>
            </a:r>
          </a:p>
        </p:txBody>
      </p:sp>
      <p:pic>
        <p:nvPicPr>
          <p:cNvPr id="29698" name="Picture 2" descr="http://psiradio.ru/article_5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71562" y="3573016"/>
            <a:ext cx="3986346" cy="2633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288185" cy="5112568"/>
          </a:xfrm>
        </p:spPr>
        <p:txBody>
          <a:bodyPr>
            <a:normAutofit lnSpcReduction="10000"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основные сферы применения тестирования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образование - в связи с увеличением продолжительности обучения и усложнением учебных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подготовка профессиональная и отбор профессиональный - в связи с увеличением темпа роста и усложнением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производства;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консультирование психологическое - в связи с ускорением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социодинамических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процессов.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можно разделить на три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этапа: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arenR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теста - определяется целью тестирования и степенью достоверности и надежности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теста;</a:t>
            </a:r>
          </a:p>
          <a:p>
            <a:pPr marL="457200" indent="-457200" algn="just">
              <a:buAutoNum type="arabicParenR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- определяется инструкцией к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тесту;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arenR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- определяется системой теоретических допущений относительно предмета тестирования.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всех трех этапах необходимо участие квалифицированного психолога.</a:t>
            </a:r>
          </a:p>
        </p:txBody>
      </p:sp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23255"/>
            <a:ext cx="8288185" cy="6048672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диагностики характера</a:t>
            </a: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отличие от простых психических функций и их проявлениями в действиях, нет прямой связи поступка и определенных черт характера. Могут быть разнообразные мотивы одного и того же поступка. Психотехника должна научиться видеть за действиями и поступками работника возможные разные мотивы. Черты характера рассматриваются как устойчивые мотивы человека, поэтому проблема сводится к выявлению мотивов труда и их устойчивой составляющей.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0" name="Picture 2" descr="https://encrypted-tbn3.gstatic.com/images?q=tbn:ANd9GcTpagv8J3TsLYoFE7y3opsFW1zNLrC0CcvC4kOMcikHtcdk5FI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17451" y="3451249"/>
            <a:ext cx="3694568" cy="2545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263" y="260648"/>
            <a:ext cx="8288185" cy="468052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Другая трудность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хаос с научными терминами, обозначающими черты характера, и их житейскими аналогами; она свидетельствует о теоретической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неразработанности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данного вопроса в психологии.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Баумгартен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отмечала также трудность изучения отрицательных черт характера, которые часто профессионально важны, но сознательно маскируются испытуемыми, знающими об их социальной оценке (например, лживость в работе страхового агента или продавца).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626" name="Picture 2" descr="https://encrypted-tbn3.gstatic.com/images?q=tbn:ANd9GcSBaNh0IMuYzzew4YLKnD1xWKt81I03ZbZFoKa6BmVPPga6b52J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996952"/>
            <a:ext cx="4715957" cy="2699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263" y="260648"/>
            <a:ext cx="8288185" cy="468052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одного и того же человека может по-разному проявляться в разных ситуациях или в отношении разных людей. Так, В. Штерн предполагал, что психика человека состоит из нескольких слоев, К. Левин говорил о существовании в одном человеке разных систем относительно большой устойчивости и завершенности. Каждая жизненная ситуация может затрагивать разные слои, системы личности, поэтому по возможности надо учитывать взаимоотношения испытуемого с разными людьми. Таким образом, без исследования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интерперсональных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отношений ничего нельзя сказать о характере личности.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602" name="Picture 2" descr="http://wwellnes.ru/wp-content/uploads/2012/11/test-na-harak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22094" y="3356992"/>
            <a:ext cx="4485279" cy="297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6263" y="260648"/>
            <a:ext cx="8288185" cy="468052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Наконец, самая большая трудность в исследовании характера – несовершенство теоретических моделей личности, ее структуры. Психотехника могла только вслед за В. Штерном толковать, а не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отмечать человеческие поступки, проявления характера, но близкое к реальности толкование требует владения очень многими сведениями (обозначенной Штерном как общая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психографической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схеме, слабо применимой в практике индустриальной психологии, так как не было создано оперативных способов ее применения).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578" name="Picture 2" descr="http://img0.liveinternet.ru/images/attach/c/8/101/928/101928072_cvet_i_harak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996952"/>
            <a:ext cx="4968552" cy="3315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0642" y="2102598"/>
            <a:ext cx="8288185" cy="1332737"/>
          </a:xfrm>
          <a:scene3d>
            <a:camera prst="isometricOffAxis1Right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за просмотр!</a:t>
            </a: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4275" y="476672"/>
            <a:ext cx="8280920" cy="468052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Психологическое тестирование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(раздел психодиагностики) — исследование определённых психологических качеств и свойств личности путем использования психологических тестов. Психологическое тестирование используется при отборе на работу, в психотерапии и психологическом консультировании и пр.</a:t>
            </a:r>
          </a:p>
        </p:txBody>
      </p:sp>
      <p:pic>
        <p:nvPicPr>
          <p:cNvPr id="1028" name="Picture 4" descr="http://b6.ac-images.myspacecdn.com/01092/60/50/1092260506_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99323" y="2636912"/>
            <a:ext cx="4130824" cy="372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3766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288185" cy="468052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психологических тестов - это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валидность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надежность, репрезентативность и достоверность.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Валидность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это соответствие результатов теста той характеристике, для измерения которой он предназначен. 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Надёжность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свойство теста давать при повторном измерении близкие результаты. Надёжность как внутренняя согласованность - направленность всех элементов тестовой шкалы на измерение одного качества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0627" y="3573016"/>
            <a:ext cx="6208215" cy="19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29717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632848" cy="4104456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Репрезентативность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соответствие между нормами (интервалами на тестовой шкале), полученными на выборке, и нормами, которые могут быть получены на популяции. 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свойство теста противодействовать фальсификации - намеренному или бессознательному искажению результатов испытуемыми.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842" name="Picture 2" descr="http://testytreningy.ru/wp-content/uploads/2012/12/1antiiq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780928"/>
            <a:ext cx="44577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0299" y="404664"/>
            <a:ext cx="7848872" cy="468052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разработки и апробации разные исследователи могут менять количество и состав вопроса теста, но в таком случае трудно сопоставлять результаты, полученные разными исследователями. Только со временем создается стандартизованный тест — психологический тест с четко определенными неизменным списком вопросов, инструкцией, методами обработки результатов и подсчета баллов. На создание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эффективного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психологического теста уходит от 10 лет работы авторских коллективов. </a:t>
            </a:r>
          </a:p>
        </p:txBody>
      </p:sp>
      <p:sp>
        <p:nvSpPr>
          <p:cNvPr id="2" name="AutoShape 2" descr="data:image/jpeg;base64,/9j/4AAQSkZJRgABAQAAAQABAAD/2wCEAAkGBw8NDRQNDxAVEBQPDg8PFhQVEBQQDw8PFBUXFhQUFBQYHCggGBolGxQUITEhJSwrLi4uFx8zODQsNygtLisBCgoKDg0OGxAQGywmICYsLSw0LCwxNywsLC4sNzQsLCwsMCwsLCwsLCwsLCwsLCwsLCwsLCwsLCwsLCwsLCwsLP/AABEIAOEA4QMBEQACEQEDEQH/xAAbAAEBAAMBAQEAAAAAAAAAAAAABQMEBgIHAf/EAEYQAAECAgUFDAgDCAMBAQAAAAEAAgMRBAUGEiEWMUFRkhMiMzRSYXFzkbHB0RVTgYOissLSB3KhFCMyQmKC4fB0s/GjY//EABoBAQACAwEAAAAAAAAAAAAAAAAEBQEDBgL/xABAEQABAwECCQoGAgIABgMAAAAAAQIDBAUREhUhMTNRYYGRNEFScXKhscHR8AYTFBYygiLhI/E1YpKi0uIlQkP/2gAMAwEAAhEDEQA/APrNc1q6jOa1rQ680nEkaVT2laTqRzWtai3oTKWlSZFVVJ+U0T1be0qu+4JOgnElYuZ0lGU0T1be0p9wSdBOIxczpKMponq29pT7gk6CcVGLmdJRlNE9W3tKfcEnQTioxczpKMponq29pT7gk6CcRi5nSUZTRPVt7Sn3BJ0E4qMXM6SjKaJ6tvaU+4JOgnFRi5nSUZTRPVt7Sn3BJ0E4jFzOkoymierb2lPuCToJxUYuZ0lGU0T1be0p9wSdBOKjFzOkoymierb2lPuCToJxGLmdJRlNE9W3tKfcEnQTiMXM6Sm5VNdOpEXcywNF0mYJJwU2z7VfUzfLVqJkVSPU0bYmYSKftb1w6jxdzawO3gdMkjOT5LNo2q+llSNrUXJf4impGyswlXnNLKaJ6tvaVA+4JOgnFSRi5nSUZTRPVt7Sn3BJ0E4qMXM6SjKaJ6tvaU+4JOgnFRi5nSUZTRPVt7Sn3BJ0E4qMXM6SjKaJ6tvaU+4JOgnFRi5nSUZTRPVt7Sn3BJ0E4qMXM6SjKaJ6tvaU+4JOgnEYuZ0lGU0T1be0p9wSdBOKjFzOkoymierb2lPuCToJxUYuZ0lGU0T1be0p9wSdBOKjFzOkoymierb2lPuCToJxUYuZ0lGU0T1be0p9wSdBOKjFzOkpv1PW7qTELHMDZMvYEnSB4qxs6031cisc1EuS8jVVK2FqKi85XVwQTmbWcIz8h71y3xBpGdSlvZ34O6yEqAsAgCAIAgCAIAhkIYCAIAgK1meM+7f4K3sPlX6r5EOv0O9D1ajjI6pve5ere5SnZTxUxZ+i3kdUxNCAIAgCAIAgCAIAgCAIC3ZThndUfmCvLA07uz5oQLR0adZ1C6wpzmbWcIz8h71y3xBpGdSlvZ34O6yEqAsAgCAIAgCAIAhkIYCAIAgK1meM+7f4K4sPlX6r5EOv0O9D1ajjI6pve5Zt7lKdlPFTFn6LeR1TE0IAhkIYCAIAgCAIAgCAIC3ZThndV9QV5YGnd2fNCBaOjTrOoXWFOczazhGfkPeuW+INIzqXxLezvwd1kJUBYBAEAQyEMBAEAQyEMBDIQBDBWszxn3b/AAVxYfKv1XyIdfod6Hq1HGR1Te9yzb3KU7KeKmLP0W8jqmJoQBAEAQBAEAQGxRKHEjOuw2k6zmaOkqRT0stQ7Bjbft5k61NckrI0vcptVpVzaM1jS6898yZYNa0aB7Tn5lLr6FtIxqKt714Iif3z7DTT1CzKqolyITVWEoIC3ZThndUfmCvLA07uz5oQLR0adZ1C6wpzmbWcIz8h71y3xBpGdSlvZ34O6yEqAsQhgIAgCAIAgCAIZCGAhkICtZnjPu3+Ct7D5V+q+RCr9DvQ9Wo4yOqb3uXq3uUp2U8VMWfot5HVMTQgCAIAgCAIC7U9SNitEWI8Oaf5Wn9HHQeZX9nWQyZiSyOvTUnmvknEr6mscxcBqZda+R0cKE1jQ1jQ0DQBILpo42RtwWJcmpCqc5XLe5Tj69pO60hxGZm8Hsz/AKkri7Wn+dUuuzJk4Z+8vKSPAiTblJ6riSEBbspwzuqPzBXtgad3Z80IFo6NOs6hdWU5zNrOEZ+Q965b4g0jOpS3s78HdZCVAWAQBAEAQBAEAQBDIQwEMhDBWszxn3b/AAVxYfKv1XyIdfod6Hq1HGR1Te9yzb3KU7KeKmLP0W8jqmJwQwEAQBAEAQHWVHQDRobosQ3S4TInvWNGOPOuvsuiWkjWSVblVMqcyImvb4FNVz/OcjWf7Mr63huo8SLDOLAcDgQTg0y1EyW51pxPpnyxrlRFyLnvzJxPCUr2ytY5M/tTjlxReBDIQwW7KcM7qvqCvbA07uz5oQLR0adZ1C6spzmbWcIz8h71y3xBpGdSlvZ34O6yLBhOiODGC8XGQAVHHG6RyMYl6qT3ORqXuzF+j2aF395EM9TQJD2nOuihsBMH/K/Lszd+fuKx9orf/BMm0mVlVUSj4nfN5QHeNCqq2zZaXKuVuv11EyCqZLkTIuo0FXkkz0OiPjuuQxM6TmDRrJW+mppah+BGl/gnWapZWxpe5S2LM73GLvvyb3vV6nw9/HLJl6sniQFtHL+OTrI9PoESjuuvGBzOGLXdHkqWropaV10iZOZeZfeonQzslS9pqqKbTNRaK+M67DaXH9Bzk6Fugp5J3YMaXr4dZ4klbGl7lLsGzIlv4hn/AEjAH25/0XQR/D7cH/I9b9mbv/ornWit/wDFvE0KxqSJBF4fvGjOQJFvSFXVlkTU6YTf5N2Z0609CTDWMkyLkUlqqJhWszxn3b/BW9h8q/VfIhV+h3oerUcZHVN73L1b3KU7KeKmLP0W8jqmJoQyEMBAEAQHR2fqqUqREHOwHR/UfDtXS2RZt11RKnUnmvlxKutqr/8AGzf6GrX1a7sdyhneNOJ5bh4KJa1pfPX5Ua/xTOutfTxN1HTfLTDdn8P7IypScEAQBAW7KcM7qvqCvLA07uz5oQLR0adZ1C6wpzmbWcIz8h71y3xBpGdSlvZ34O6zUqKlsgRXRHmQ3Jw53G82QHOodlVMdPK6R+bBXet6ZEN1XE6RiNbr9TNSLQxnOmyTBqleJ6SfCS3TW5UOdey5qas/H+rjwygjRP5ZVKVW12yP+6igNccP/wA382OY8ytKK1o6j/HMiIq8F4+BEno3R/yZlTvQyRLP0cuvb4f0h297prY+xKVzsLKmxFyHlK+VEuyGSlUyBQmXABPOGNznnOrpK2z1VNQMwETLzNTPv9VPEcMtQ7CXipFNo496cmS1SPfNUa27U4V9zbtX93k/F8V12UsUKsoNLbubgASMWOxB6Dp71dU1fT1rfluTKudq+WvxIMtPJAuEmbWhidZ2AXTm8Dk3hLtImtS2FTK69Fciar/6v7z2loS3XZDYpFKgUJl0AAymGN/icdZ8ypE1TTUDMFLk/wCVM69fqprZFLUOvXiQ41oY7jNt1g1SvdpP+FQyW5Uude25E1XX++4sG0ESJlvU36vtC1xuxgGE4Xh/B7RoVhR24164M6XbebfqI01ArcseXZzmraOr2QwIzMA910tH8MyCbw7FFtmhjiRJo8l63Xc2u9OBuoZ3PvY7mMNmeM+7f4KPYfKv1XyNlfod6Hq1HGR1Te9y9W9ylOynipiz9FvI6picEAQwEMhAWahqrdTusQbwHAH+cjwV3ZNm/PX5sifxTMmtfTxIFZVYCYDc/h/ZsWgrXPR4Z5nkfqwePYpNr2lnp4l618vXhrNVFS//AKP3epzy5sswgCAIAgLdlOGd1X1BXlgad3Z80IFo6NOs6hdYU5zNrOEZ+Q965b4g0jOpS3s78HdZCVAWAQBDJuMrOkNbdEV0vYT7CcQpjLRqmtwUkW73z5zQtNEq3q1DUc4kzJJJzkmZPtURzlct6repuRERLkPxYAQG82t6SG3d1Ms2ZpdtETU9LUq0bgpIvdfxuvI60kKrfgmk5xJmTMnOSZk9JUFzlct6repIRETIh+LACAzupbzCEEmbWvvDW0yIkObFb3VMjoUhVf4ot6bP6ymtImo/DTPmN+zPGfdv8FYWHyr9V8iPX6Heh6tRxkdU3vcvVvcpTsp4qYs/RbyOqYnBDAQBAUamq00h8zgxp3x1nkhWVm2etU+934Jn27PeYi1VQkTcmdfd5YrusxAbuELB10DDNDZLCXOrq07QbTM+RD+V3/Snrq46iFSU6yr8x+bxOWXJluEAQBAEAQFuynDO6r6gr2wNO7s+aEC0dGnWdQurKc5m1nCM/Ie9ct8QaRnUpb2d+DushKgLAIAgCAIZCGAgCGQhgIAgCArWZ4z7t/griw+VfqvkQ6/Q70PVqOMjqm97lm3uUp2U8VMWfot5wFPtrR4cQwoLH0hwwmyQYTzHEnpAkkFiTPbhyKjU25/64iSuY1cFqXmtllHfJsKr4hcSAAXOl8mHTmW7E0LP5STpd72mv6565GsW/wB7Dr2zkJ55Ccs09KoFuvyFimbKblW0F1IiXBgBi52ho81LoqN9VLgNzc66k9dRpnmSJt6nRVjTGUKCIUMC9KTRqHLd7e0rpqyqjs+FIo0y3ZE8195V3lXBC6oernZuf0OUe4uJcTMkkk6STnK49zlcqudnUukRES5DysAIAgCAIAgLdlOGd1X1BXlgad3Z80IFo6NOs6hdYU5zNq+FZ+Q965b4g0jOpS3s78HdZ84p9sgIpg0SjvpRYSCW3ruGBuhrSXCenD2rXDY38EknejEXX53qiJ3nqStudgxtvMVHtsWRRDpdFdRw7+Y3gWjWWOaDLnHYtj7ERzFdTyI7Z/aKuU8pXqi3SNu97Tr1QFgEAQBAEAQBDIQwEAQFazPGfdv8Fb2Hyr9V8iHX6HehK/FWlGDAivaZE0djARnF95Zh7HFWVVEklqRtXUi8L1I0L8Glcqa/G44Sra7ZQYLKLRKM6kxtzY+KWA4PcASN60l0py1CS8VFC6qkdNUSYDb1Rt+pOtURL8+tTMc6RNRkbb3c5Uqm2DYsYUakwXUaI4gNvE3S45gbwBaTon2qDVWOscfzYXI9uz+lVFN8VajnYD0uU6yi0Z8Z4hsEyewDSTzKtggfPIkcaZV93qSpJGxtwnHUvdCq+jyGJOblRH6zzdy617obMprkyr3uX08EKdEfVS5c3ghylIjOivL3mZcZ/wCBzLkJpnzPV71yqXLGIxqNbmMa1noIAgCAIAgCAt2U4Z3VfUFeWBp3dnzQgWjo06zqF1hTnMWtE4jBrhuGrSuXt9bpY12L4ltZ34O6z5lDr6q6rvQaO175vm64b7bwEpX4jhMDmmMSjrPr6658qomTJfk7kT0CVFPT3tZ73qRrV2h/b6O0No7mMbFvCI4zmbrhcEhLHE5/5VYWZZ30kqqsiKqpmTrTLnv7ucj1NT85lyNyaz6LQ+CZ1bPlC5KX83dalvH+KdSGVeD0EAQBAEAQBAEAQFazPGfdv8FcWHyr9V8iHX6HehB/GMTo0TmZRz/9VbSL/wDKs7H/AJERnI3dfoSbEUNsKgMcBvo04jjpJmQB7AB+qpLYmdJVORczcie+smUTEbEi6zS/EWitdRGxsz4cVrQcxuunMT6QD7FJsGVyTrHzKl+9DxaDEWPC50OlqalvMCDHBLXugwnzHKLQSqyRXU9Q75a3YLlu3KSWIkkSYWW9EN2mUt8d995mZAagBqAXmpqZKh+HIuXuMxRNjbgtMC0GwIAgCAIZCGAgCAt2U4d3VfUFe2Bp3dnzQgWjo06zqF1ZTnH2/hvfDcyHg91GjNbo3xBAx6Vztrua2qhc/MmfqvQtKJFWJ6Jn/o+U2Qruh0OG6HHhmHFDzN+53nEZrp0tIxwW21KGpqXo+J17bs192/Ut+s10k8USKj0yni11fGsIMoMN+4wYgc6I4SnEILWjmG+PPjoXuy6BKSS+RyYbkyImrOpiqqPnNuamROc76rYgfR4TgZh0GGR0FoXLVDVbK9F1r4lrEt7GrsQ2FqPYQBAEAQBDIQwEAQFazPGfdv8ABW9h8q/VfIh1+h3oa1vqEKTfgEy3SjhoPJdNxafYQFKtSf5FeyTUieK39xqpGYdOrdaqfOLPWjFAaaDTWOhmE510ht6QJnIgYkTJkRMEHt211mrVu+oplRUd7/2ininqfkp8qRMxjruszXMaHQqK11wPvve4S5rxGhoBdnxJPb6pKZLNjdPOqYV1yInh1r3IYnmWpckceb33HdwYQhsaxuZjWsHQ0SHcuZc5XOVy51ylo1qNRETmPa8mQgCGQhgIZCAIYCAIC3ZThndV9QV5YGnd2fNCBaOjTrOoXWFOQ7QVdFjvaYbZgNIO+AxnzqitehnqHtWJL7kXnuLGiqI42qjlIFJsgYzr8Wiwojhpe2E93aVXR2faUaXMVUTY67zJDqilct7rl3f0ZnWailm5mAwsw3h3Mswzb3MtaWVXo7CRMuvCy8bz19XT3XX5Oo9Q7P0hoDWwmtAEgA5gAGoAHBYWyK1y3q29etPUylZAmRF7j16CpPIG23zWMTVnRTihn62HX3D0FSeQNtvmsYmrOinFB9bDr7h6CpPIG23zTE1Z0U4oPrYdfcPQVJ5A22+aYmrOinFB9bDr7h6CpPIG23zTE1Z0U4oPrYdfcPQVJ5A22+aYmrOinFB9bDr7h6CpPIG23zTE1Z0U4oPrYdfcPQVJ5A22+aYmrOinFB9bDr7h6CpPIG23zTE1Z0U4oPrYdfcUKjquNBj33tkLjh/EDiZairKy7OqIJ8ORLkuVM6EarqY5I8Fq5bzNXVURaRF3RhaBcDcSQZgnUOdbbTsyapmR7FS65Ey37dimulqmRMwXX5yRSrHGOJRWQIss19t+XRNqiR2PXRaN6J1OVPBDe6tgf+Tb+tE9T1RrJPgtuwmwYY1MFwdgavMljVki3veirtVV8g2tgalzWqm5PUzZNx+VD2nfavGIanW3ivoesYRal97xk3H5UPad9qYhqdbeK+gxhFqX3vGTcflQ9p32piGp1t4r6DGEWpfe8ZNx+VD2nfamIanW3ivoMYRal97xk3H5UPad9qYhqdbeK+gxhFqX3vGTcflQ9p32piGp1t4r6DGEWpfe8ZNx+VD2nfamIanW3ivoMYRal97xk3H5UPad9qYhqdbeK+gxhFqX3vGTcflQ9p32piGp1t4r6DGEWpfe8ZNx+VD2nfamIanW3ivoMYRal97yhUlUxKPEL3lpBZd3pJM5g6RzKysuzZqWRXvVMqXZP9IRauqZK1EbfnLSvCASK9rKJRywMDd8HTmCc0ufnVPatfLSqxI7st+fZdtTWTqSnZKi4XMS8o4+pmyfNVGParU3gvqTMXxbRlHH1M2T5pj2q1N4L6jF8W0ZRx9TNk+aY9qtTeC+oxfFtGUcfUzZPmmParU3gvqMXxbRlHH1M2T5pj2q1N4L6jF8W0ZRx9TNk+aY9qtTeC+oxfFtGUcfUzZPmmParU3gvqMXxbRlHH1M2T5pj2q1N4L6jF8W0ZRx9TNk+aY9qtTeC+oxfFtGUcfUzZPmmParU3gvqMXxbRlHH1M2T5pj2q1N4L6jF8W0ZRx9TNk+aY9qtTeC+oxfFtN6pq4ix425vDZXXHAEGYlzqws21Jqmf5b0S65VyJ/ZGqqRkUeE28/a6reLAihjA2VwOxBJmSefmWbTtOammRjES65Fyp17RS0rJWYTr85oZRx9TNk+arse1WpvBfUk4vi2+9wyjj6mbJ80x7Vam8F9Ri+Lb73DKOPqZsnzTHtVqbwX1GL4tvvcMo4+pmyfNMe1WpvBfUYvi2+9wyjj6mbJ80x7Vam8F9Ri+Lb73DKOPqZsnzTHtVqbwX1GL4tvvcMo4+pmyfNMe1WpvBfUYvi2+9wyjj6mbJ80x7Vam8F9Ri+Lb73DKOPqZsnzTHtVqbwX1GL4tvvcMo4+pmyfNMe1WpvBfUYvi2+9wyjj6mbJ80x7Vam8F9Ri+Lb73DKOPqZsnzTHtVqbwX1GL4tvvcUajrWJSIjmPDZBl7AEGcwNfOrOy7SmqpXMkuuRL8n+yLV0rImIrb85aV4V5zlrc8LoifSuZ+Ifyj/byLWzcztxz650sivRambGY1zI7bzmglksWnVgZ/ormnsls8aOZKl6pm1bM/kQpKtY3KjmLdr9oTaVR3QnmG8YtPsOohVc8D4JFjfnQlRyJI1HNMS1HsIAgCAIAgCAIAgK1meM+7f4K4sPlX6r5EOv0O9D1ajjI6pve5Zt3lSdlPFTFn6LeR1TE0IZCAIAgCAIAgCAIAgCAt2U4d3VH5gr2wNO7s+aFfaOjTrOoXVlOc5a3PC6In0rmfiH8o/28i1s3M7cc+udLI/QSMRgRiDpBS9UypnF1+Qq2iYTEbFlg+EwzlhexmOnMri2mOWVst2RWpl2kOiVEYrOdFUkqnJoQwEBRq2LRQ0tjsLiXYOE8GyGGBnnmrKikomsVtQ1VW/Ps3LeRp2zqqLGp+1vQocMMiwXXmRJy0yI/wB/RZtCkhiRksC3sd5e9ximme9VbImVCaqwlBDIQBDBWszxn3b/AAVvYfKv1XyIdfod6Hq1HGR1Te9y9W7ypOynipiz9FvI6piaEAQBDIQFWzcNr6QQ5ocNycZEAic261b2LGx9SqORFTBXPl1EKucrYr0XnMNeMDaU9rQGgXMAJAb0aFotVrW1b2tS5MmbqQ2UiqsKKu3xNBV5JCAIAgCAt2U4Z3VH5grywNO7s+aFfaOjTrOoXWFOc5a3PC6In0rmviH8o/28i1s3M7cc+ucLIICnRa9jQmBm9cGiQvAzAGYTBVrBbFRCxGZFRNaeikSSijequyob9HpopzHwYjGh4hl7SNY6c2JHSrCGrS0Y3wyNRHIl6L7zXZOfKR3wrTOa9q5L7lOdXMloFkwEBbo1EdSaE1kOV6HFdgTLA/8AqvYaZ9XQNZHde1y++8gPlbDUKrsyoab6mpLRMwzhjg5pPYCoLrKq2perO9F8FN6VcKrcjjQUAkhAEBWszxn3b/BW9h8q/VfIhV+h3oerUcZHVN73L1b3KU7KeKmLP0W8jqmJoQFOqap/aWudfDbuAGc3tbhoH+6FaWfZv1bHOwrrside3Z75iJUVXyVRLjRpEB0J5Y8SI/2Y5lAmhfC9WPS5UJLHte3CbmMS1HssWX4yeqd3tVzYXKV7K+KEG0NFvQwWg42/+z5GqPa/LH7vBDZR6Fu/xJyriUZ6FRHx3hjBjnJ0NGsqRTU0lRJgM/1tU1SytjbhONquKt/Zi0B94OHQ4EZ8NSlWjZ/0jm3OvReP+tXA1U1R85FyXXE5VpKCAt2U4d3VfUFeWBp3dnzQr7R0adZ1C6wpznLW54XRE+lcz8Q/lH+3kWtm5nbjn1zpZBAEBuVTShBjtiOzYg9BEp+PsUyz6hKeobI7NmXqU01MayRq1M5Ti1EyIS+DGbJxmBnlPRMFWsljRyqr4JUuXmz96L5ERta5iXSNW8l0+r4lHIDwJHMQZtP+VVVdDLSqiSZl50zEuGoZKn8TUUM3HuHFcwza4t6CW9y9skexb2KqdS3GHNa7Ol5v1XWcVkZoc9zmueAQ517A4ac3+FY0FoTsmajnqqKtyoq358nORqimY5i3Il5hreDudIiN/qLh0Ox8VotGL5VU9u2/jlPdM/DiavvIaahEgICtZnjPu3+Ct7D5V+q+RCr9FvQ9Wo4wOqb3uXq3eVJ2U8VMWfot5HVMTQhkz0OlPgPERhkRo0OGo8y301TJTyJJGuXx2Ka5YmyNwXHSxGQqxg3m717dph1HW0rqHtgtSC9uRycUXUuwqWrJSPuXN4/2cxSIDoTyx4kR+vONYXKzQvherHpcpbse16YTSnZfjJ6p3e1WlhcpXsr4oRLQ0W9DBaDjb/7Pkao9r8sfu8ENlHoW7/E1qHRHx33GCes6GjWVGpqWSofgMT0TaptllbG3CcdJEiQqvg3W757sf6nnW7U1dO+SCy4MFuVy8VXWuwqmtkq33rm8P7OXpEZ0V5e8zJ/2Q5lyk0z5nq963qpbsY1jcFuYxrWeggLdlOGd1X1BXlgad3Z80IFo6NOs6hdYU5zlrc8LoifSua+Ifyj/AG8i1s3M7cc+ucLIIAgCASWLjJX3YxavcHGZhRWSJMzIyGf2lXXzXTWa5H5Va5Mq7f8Aa7iDgIypS7nRSQqYmhAEBddWVGpDR+0QyHgSLh5gz9ktKv1tCjqWp9SxcLNen9Zd1xXfTzxKvylyajxSKsgPgui0Z5dcEy055dEgRp7F4ms+mkhdLSuVbsqovu9PM9MqZWvRkqZ+ciqjLArWZ4z7t/grew+VfqvkQq/Q70PVqOMjqm97l6t3lSdlPFTFn6LeR1TE0IZCGDNRKS+C8RGGRHYRpB1hbqed8EiSRrl8diniSNsjcFx0zhCrGDMb17fa6G7UdbSupVILUgvTI5OLV80Xv6ypRZKSTWi9/wDZLqcfstKcIxDJQ3CZOBmRKR05lVWan0dWrZ1wci583NmJdT/mhRY8uU802AaVTHCEQ4G5vv5QA0AkleKmFa2uckK3ot2XmTIh6iekECYe3IVY8aFV8G4wXnuGA0uPKdzK4llhsyDAZlcvFV1rs/0hCYx9W/Cdm95EOYjxnRHF7zMuMyVyksr5Xq963qpbsajEwW5jGtZ6CAIC3ZTh3dUfmCvbA07uz5oQLR0adZ1C6spznLW54XRE+lcz8Q/lH+3kWtm5nbjn1zpZG1V9JbBfedDEUFpbIykMQZ4g6v1UqjqGwSYTmI5Lrrl8cymqaNZG3I64oU1lHjUZ0eEzc3Q3NBGbOQMww05+ZWVUylqKV08LcFWqiKnXk6ufORYlmjlSN63opFVGTwgMjI7msdDB3ry0kSGJbiOhbGzPaxY0X+K3Xp1HlWNVyOXOhjWs9BAEAQFSzz5RnMnIPhPbzTz+atrHddO5t+dqoRK1P4IupUJYzKoTMTCtZnjPu3+CuLD5V+q+RCr9DvQ9Wo4yOqb3uXq3uUp2U8VMWfot5HVMTSpAqKNEY2I0sk5ocJuM5H2K2isaolYj2q25Uvzr6ER9bG1ytW/J71mTJyPrh7TvtWzEVTrbxX0POMItvveMnI+uHtO+1YxDU628V9BjCLb73nptV0mizjtcwXGkmTiZtGJEpYr02zqyjvna5uRL865U1ZjC1MM3+NUXL71kmPGdEcXvN4nSqiWV8r1e9b1UmMY1iYLUyHqi0p8F99hkR2EaiNS9QVElO/DjW5fHYpiSNsjcFxUfUlJjHdHPY4vAMy4z+XBWz7IrJ1+Y9zVVdq+hESshjTBRFye9Z5ycj64e077V4xDU628V9DOMItvveMnI+uHtO+1MQ1OtvFfQYwi2+95hpdSxYMMxHFkmyzOJOJA1c601FkzwRrI9UuTUu7Ue46yORyNS+8mqsJRbspw7uq+oK8sDTu7PmhAtHRp1nULrCnOctbnhdET6VzXxD+Uf7eRa2bmduOfXOFkEBWqJrYjYsBzg3dWNl0tn5hXFktZK2WBy3YSJduv9SFVqrFZIiZlPbrOR9DmH2keC9OsGpTMrV3r6GEtCLnRSVHguhvLHiRbnCqZYnxPVj0uVCYx6PbhNzGNaz0bNAohjxNzDg3AmZzYKTSUq1Mny0W7JflNU0qRNwlQz0+qI0Bt9wDm62mcukFSKuy56ZuG65U1p5muGrjlW5M+0nquJIQBDIQwVrM8Z92/wVvYfKv1XyIdfod6Hq1HGR1Te9y9W9ylOynipiz9FvI6piab0Kt6QxoY18g0AAXWmQGbQp8dqVUbUY12RMmZPQjupInKqqmXee/TlJ9Z8DPJe8b1nT7k9DH0UPR71Hpyk+s+BnkmN6zp9yeg+ih6Pepmo1LpVLJg35hwk43GyDdM5Bb4KmtrXLCjsi58iZE4GuSKCBMO7LzZSdS6M6DEMN4xHYRoI5lWVMD6eRY35079qEqORsjcJp7oFCdSH3G9JOho1r3SUj6qTAZvXmRDzNM2JuEpu0isaXAduTnyuyA3jZFugjDMp01fXU71ic7NsTNzKmQ0Mp6eVMNEz7V9TF6bpPrPgZ5LVjes6fcnoe/o4ej3qPTdJ9Z8DPJMb1nT7k9B9FD0e9fUx0itI8VhY982mUxdaMxmMw5lqmtGpmYrHuvRdieh6ZTRMdhNTKaShG8t2U4Z3VfUFeWBp3dnzQgWjo06zqF1hTnOWtzwuiJ9K5r4h/KP9vItbNzO3HPrnCzCGAhk9Q4jmm81xaRpBkV6ZI9i4TVVFPKtRUuVCrX+/3KkS4SEAdQcMfH9Fb2vfIkVRd+Te/P5kOj/jhx6lJCpiaEMleqIrnwo8EkuG4uc0YmRGrtCubOlfJDNCqqv8VVEz8O4g1LWtex+bKSJqlvJwWTAQBAVrM8Z92/wVxYfKv1XyIdfod6Hq1HGR1Te9yzb3KU7KeKmLP0W8jqmJoQBAbNAoT6Q+4zpJ0NGs+SlUlJJUyYDN68yJ75jVNM2JuE46GkR4VXwhDYLz3CfOTync3MujmnhsyFI40vcvu9dmrghWMY+qfhOyJ7yITqgeY1Kc6JvyYbiZieM26FW2Q9Z6xzpMqq1c/WhKrESOFEZkyoY6zjugU1z4e9lcwA3pF1swRqWqumfT17nxZLrurMmRdh6gYktOiPy5/Erfuqxhch7fa5h8WlXP+C1YdTk4p6ovvKQv8lI/Wi9/9nNUujPgvMN4kR2EaxrC5aop3wSLHImXx2oW0cjZG4TTCtJ7CAIC3ZThndV9QV5YGnd2fNCBaOjTrOoXWFOc5a3+KF0RPpXNfEP5R/t5FrZuZ2459c4WYQwEAQFWgVuGQ9xiwxFYM05TA6CMVb0lqJHF8mZmE33rzkOakVz8NjrlNuAyhUo7m1hhPIMtGI1YkHoUuJlnVi/LY1WO5vd6oaXrUwJhKt6EGIwscWnO1xaekGRXPvYrHK1c6LdwLFqo5EVDPV9NdR4m6NAOBaQcxB/8Uijq30snzGdV2w1zQtlbgqUhXcIum+isM853pd+rVZ43hc698Cdyr4EX6N6J/GRfe8169o7GPZEhCTIrL4AzT0yGjAhR7Vgjje2SJLmvS/3xQ2UkjnNVr86LcTFVEsICtZnjPu3+CuLD5V+q+RDr9DvQ9Wo4yOqb3uWbe5SnZTxUxZ+i3kdUxNCA2qvoL6Q+4zRiXHM0c/kpVJRyVUmAzevMnvmQ1TTNibe46Ck0mFQIW5QxN5E+k8p/kujnqIbMh+VGl7l93u97EKyON9U/Ddm95EOYixHPcXuN4uMyTpXKSSOkcr3req85btajUuTMVbL8ZPVO72q3sLlK9lfFCHaGi3oYLQcbf/Z8jVHtflj93ghso9C3f4mnRqQ+E8RGGRHYRqPMocE74HpIxblT3cpukja9uC46YOhVjBl/C9u0w6xraV1N8Fqw3ZnJxRfNF93KVN0lI+/Oi9/9nN0yivgPMN4kR2OGscy5ipppKeRY35/HahbRStkbhNMC0HsIC3ZThndUfmCvLA07uz5oQLR0adZ1C6wpzkPxGppo1HEcNDjDhxHSJkDiwZ/aqK1oEnqIY1W6/C8ixo34Eb3JzXHziDaynRGh7KvL2nM5oiOadGBDVFfZNIxcF09y6lu9TY2smcl6M8SjUFqRSoxo0aCYEWRIBJIdITIkQC0yxkdCiVtlLBH82N2E331oqG6Cr+Y7AclynRKpJgQBAZ6C+5GY6cpRGGeYATE/0W+lfgTsdfdc5PE1ytwo3JsU91oWmkRC0hwLyQQZgzxwK2V6tWperVvRVMU6KkTUXUaqiG0IC9RYDaZRWwg4NiQSZT0tPhm7F0FPC2vo2xo657L+Hp5oV0j1p5ldd/FxqRqipDBO6HS5LgT2HFQ5LGq2JfgovUvrcb21sLue7rJiqyUVrM8Z92/wVvYfKv1XyIdfod6Gj+ItZ/sc6Rcv3YcIXb12d55bnkdam2jS/U17Yr7r258+a8000vyqdXXX5fQ4Ztt4hExQYhBxBD3EEcx3Na1sNiLcsycP/Yz9e5f/AKL73HUVbSjHgMjFhhmI0OunEt5jgFS1ESRSujRb7lz6ydE/DYjrri1VtbPo7HMaAb2In/K7Xz4KZRWnJSscxqX35ti+ZpnpWyuRVNGLEc9xc4zLjMk5yVXve6Ryuct6qSGtRqXIeF5Mliy/GT1Tu9qubC5SvZXxQhWhot6GC0HG3/2fI1R7X5Y/d4IbKPQt3+JOVcSTLR47oTw9hkR/sjzLbDM+F6PYtyoeXsa9uC7MbVa1m6klswGhozZ98c5mpdfaDqtW3pcic23nNNPTJCi3LnNBV5ICAt2U4Z3VfUFe2Bp3dnzQgWjo06zqF1ZTnDfi1xB/UxPmYqit5bT9bvInU+hkPmtR2lpNHorILKC+M1gdJ43STpuJwlDI0yz6ForLMgmnc90yNVebJkydpD1BVSMYjUYq7cvoeqjpn7ZXAj0iUCIxhbDhXXAuN0iRJ0gOccc+jMvNbD9NZ/y4f5NVcrt+zbcmw9Qv+bUI5+RUzId8uXLUIAgCAIAgCAIDfq6sYkKI3fuLbwBBJIunA4Kwoq+aGVt7lVt6Xoq35CPPTsexcmU/K6hhlJiAYb69tAE/qSvNpsRlW9E138UvM0rsKFqmxZnjPu3+ClWHyr9V8jVX6HehB/GTiz/y0f8A7VbP/wCKs7HqQ2cjd1+hrWa4hR/+NC+ULnK/lUnaXxLKl0LepCiohuCAIAgKdn6QyFHLnuDRubhM65t8laWRPHDUK6RbkwV8iLWxufHc1L8phrmM2JSXvYbwN2RGYyaAtNpSslqnvYt6Ldl3Ie6VisiRHZzSUE3hAEAQBDJbspwzuq+oK8sDTu7PmhX2jo06zqF1hTnC/i1xB/UxPmYqit5bT9bvInU+gk6j5zUFsqNRaJDo72RS6GHAlohlpm4nCbwdOpRa6xp553SNVty677812pTZT1sccaNVF7vU8immt6zgRYEJzGUdzS55lMNa6/viJgagJnOV6WBLPopGSuRVdfcnWl2TxVTCyfUzNViZv9nfrli2CAIAgCAIAgCGQhgzUukujRDEdKbpTkJDAS8FuqJ3TyLI/OurgeI40jbgtzFCzPGfdv8ABWNh8q/VfIjV+h3oQfxk4s/8tH/7Vbv/AOKs7HqQ2cjd1+hq2a4hR/8AjQvlC5yv5VJ2l8SxpdC3qQpKIbwhkIYCAIAgCAIAgCAIZLdlOGd1R+YK8sDTu7PmhX2jo06zqF1hTka0NWxKTcuAENDgZkSxlLuVNa1FNUqxYua/nuz3E6jnZEjkfz3EXJiL6uH8PkqnFFdr/wC4mfWQe0MjbPUgCQa0DUHABeVsWrVb1u4mfrofaH7k/SNTdtYxJV6k4j66HbwGT9I1N2wmJKvUnEfXQ7eAyfpGpu2mJKvUnEfXQ7eA9AUjU3bTElXqTiProdvAegKRqbtpiSr1JxH10O3gPQFI1N2wmJKvUnEfXQ7eA9AUjU3bCYkq9ScR9dDt4D0BSNTdsJiSr1JxH10O3gPQFI1N20xJV6k4j66HbwGT9I1N2wmJKvUnEfXQ7eBv1LVUaDGvvAldcMHTxMlY2ZZs9PPhyXXXKmcj1VVHJHgtP20FQftr98IbmXGgteLwJBJnKRGpSK6z55p0liejcl3Oi8+rrNVPUxsjwHpflNKFZaIxoY10NrWgAAAhrQMwAAwCrnWFUOW9z0Vd/oSUr4kS5Gqe8mo3LZ8XksYgn6Te/wBDOMY9SjJqNy2fF5LGIJ+k3v8AQYxj1KMmo3LZ8XkmIJ+k3v8AQYxj1KMmo3LZ8Xks4gn6Te/0GMY9SjJqNy2fF5LGIJ+k3v8AQYxj1KMmo3LZ8XkmIJ+k3v8AQYxj1KMmo3LZ8XkmIJ+k3v8AQYxj1KMmo3LZ8Xks4gn6Te/0GMY9SjJqNy2fF5LGIJ+k3v8AQYxj1KMmo3LZ8Xks4gn6Te/0GMY9SjJqNy2fF5LGIJ+k3v8AQYxj1KUKlql9HiF7nNILLuE5zmDpHMrKzLMkpZFe9UW9LshGqqpsrUREXOWFdEAIAgCAIAgCAIAgCAIAgCAIAgCAIAgCAIAgCAIAgCAIAgCAIAg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data:image/jpeg;base64,/9j/4AAQSkZJRgABAQAAAQABAAD/2wCEAAkGBw8NDRQNDxAVEBQPDg8PFhQVEBQQDw8PFBUXFhQUFBQYHCggGBolGxQUITEhJSwrLi4uFx8zODQsNygtLisBCgoKDg0OGxAQGywmICYsLSw0LCwxNywsLC4sNzQsLCwsMCwsLCwsLCwsLCwsLCwsLCwsLCwsLCwsLCwsLCwsLP/AABEIAOEA4QMBEQACEQEDEQH/xAAbAAEBAAMBAQEAAAAAAAAAAAAABQMEBgIHAf/EAEYQAAECAgUFDAgDCAMBAQAAAAEAAgMRBAUGEiEWMUFRkhMiMzRSYXFzkbHB0RVTgYOissLSB3KhFCMyQmKC4fB0s/GjY//EABoBAQACAwEAAAAAAAAAAAAAAAAEBQEDBgL/xABAEQABAwECCQoGAgIABgMAAAAAAQIDBAUREhUhMTNRYYGRNEFScXKhscHR8AYTFBYygiLhI/E1YpKi0uIlQkP/2gAMAwEAAhEDEQA/APrNc1q6jOa1rQ680nEkaVT2laTqRzWtai3oTKWlSZFVVJ+U0T1be0qu+4JOgnElYuZ0lGU0T1be0p9wSdBOIxczpKMponq29pT7gk6CcVGLmdJRlNE9W3tKfcEnQTioxczpKMponq29pT7gk6CcRi5nSUZTRPVt7Sn3BJ0E4qMXM6SjKaJ6tvaU+4JOgnFRi5nSUZTRPVt7Sn3BJ0E4jFzOkoymierb2lPuCToJxUYuZ0lGU0T1be0p9wSdBOKjFzOkoymierb2lPuCToJxGLmdJRlNE9W3tKfcEnQTiMXM6Sm5VNdOpEXcywNF0mYJJwU2z7VfUzfLVqJkVSPU0bYmYSKftb1w6jxdzawO3gdMkjOT5LNo2q+llSNrUXJf4impGyswlXnNLKaJ6tvaVA+4JOgnFSRi5nSUZTRPVt7Sn3BJ0E4qMXM6SjKaJ6tvaU+4JOgnFRi5nSUZTRPVt7Sn3BJ0E4qMXM6SjKaJ6tvaU+4JOgnFRi5nSUZTRPVt7Sn3BJ0E4qMXM6SjKaJ6tvaU+4JOgnEYuZ0lGU0T1be0p9wSdBOKjFzOkoymierb2lPuCToJxUYuZ0lGU0T1be0p9wSdBOKjFzOkoymierb2lPuCToJxUYuZ0lGU0T1be0p9wSdBOKjFzOkpv1PW7qTELHMDZMvYEnSB4qxs6031cisc1EuS8jVVK2FqKi85XVwQTmbWcIz8h71y3xBpGdSlvZ34O6yEqAsAgCAIAgCAIAhkIYCAIAgK1meM+7f4K3sPlX6r5EOv0O9D1ajjI6pve5ere5SnZTxUxZ+i3kdUxNCAIAgCAIAgCAIAgCAIC3ZThndUfmCvLA07uz5oQLR0adZ1C6wpzmbWcIz8h71y3xBpGdSlvZ34O6yEqAsAgCAIAgCAIAhkIYCAIAgK1meM+7f4K4sPlX6r5EOv0O9D1ajjI6pve5Zt7lKdlPFTFn6LeR1TE0IAhkIYCAIAgCAIAgCAIC3ZThndV9QV5YGnd2fNCBaOjTrOoXWFOczazhGfkPeuW+INIzqXxLezvwd1kJUBYBAEAQyEMBAEAQyEMBDIQBDBWszxn3b/AAVxYfKv1XyIdfod6Hq1HGR1Te9yzb3KU7KeKmLP0W8jqmJoQBAEAQBAEAQGxRKHEjOuw2k6zmaOkqRT0stQ7Bjbft5k61NckrI0vcptVpVzaM1jS6898yZYNa0aB7Tn5lLr6FtIxqKt714Iif3z7DTT1CzKqolyITVWEoIC3ZThndUfmCvLA07uz5oQLR0adZ1C6wpzmbWcIz8h71y3xBpGdSlvZ34O6yEqAsQhgIAgCAIAgCAIZCGAhkICtZnjPu3+Ct7D5V+q+RCr9DvQ9Wo4yOqb3uXq3uUp2U8VMWfot5HVMTQgCAIAgCAIC7U9SNitEWI8Oaf5Wn9HHQeZX9nWQyZiSyOvTUnmvknEr6mscxcBqZda+R0cKE1jQ1jQ0DQBILpo42RtwWJcmpCqc5XLe5Tj69pO60hxGZm8Hsz/AKkri7Wn+dUuuzJk4Z+8vKSPAiTblJ6riSEBbspwzuqPzBXtgad3Z80IFo6NOs6hdWU5zNrOEZ+Q965b4g0jOpS3s78HdZCVAWAQBAEAQBAEAQBDIQwEMhDBWszxn3b/AAVxYfKv1XyIdfod6Hq1HGR1Te9yzb3KU7KeKmLP0W8jqmJwQwEAQBAEAQHWVHQDRobosQ3S4TInvWNGOPOuvsuiWkjWSVblVMqcyImvb4FNVz/OcjWf7Mr63huo8SLDOLAcDgQTg0y1EyW51pxPpnyxrlRFyLnvzJxPCUr2ytY5M/tTjlxReBDIQwW7KcM7qvqCvbA07uz5oQLR0adZ1C6spzmbWcIz8h71y3xBpGdSlvZ34O6yLBhOiODGC8XGQAVHHG6RyMYl6qT3ORqXuzF+j2aF395EM9TQJD2nOuihsBMH/K/Lszd+fuKx9orf/BMm0mVlVUSj4nfN5QHeNCqq2zZaXKuVuv11EyCqZLkTIuo0FXkkz0OiPjuuQxM6TmDRrJW+mppah+BGl/gnWapZWxpe5S2LM73GLvvyb3vV6nw9/HLJl6sniQFtHL+OTrI9PoESjuuvGBzOGLXdHkqWropaV10iZOZeZfeonQzslS9pqqKbTNRaK+M67DaXH9Bzk6Fugp5J3YMaXr4dZ4klbGl7lLsGzIlv4hn/AEjAH25/0XQR/D7cH/I9b9mbv/ornWit/wDFvE0KxqSJBF4fvGjOQJFvSFXVlkTU6YTf5N2Z0609CTDWMkyLkUlqqJhWszxn3b/BW9h8q/VfIhV+h3oerUcZHVN73L1b3KU7KeKmLP0W8jqmJoQyEMBAEAQHR2fqqUqREHOwHR/UfDtXS2RZt11RKnUnmvlxKutqr/8AGzf6GrX1a7sdyhneNOJ5bh4KJa1pfPX5Ua/xTOutfTxN1HTfLTDdn8P7IypScEAQBAW7KcM7qvqCvLA07uz5oQLR0adZ1C6wpzmbWcIz8h71y3xBpGdSlvZ34O6zUqKlsgRXRHmQ3Jw53G82QHOodlVMdPK6R+bBXet6ZEN1XE6RiNbr9TNSLQxnOmyTBqleJ6SfCS3TW5UOdey5qas/H+rjwygjRP5ZVKVW12yP+6igNccP/wA382OY8ytKK1o6j/HMiIq8F4+BEno3R/yZlTvQyRLP0cuvb4f0h297prY+xKVzsLKmxFyHlK+VEuyGSlUyBQmXABPOGNznnOrpK2z1VNQMwETLzNTPv9VPEcMtQ7CXipFNo496cmS1SPfNUa27U4V9zbtX93k/F8V12UsUKsoNLbubgASMWOxB6Dp71dU1fT1rfluTKudq+WvxIMtPJAuEmbWhidZ2AXTm8Dk3hLtImtS2FTK69Fciar/6v7z2loS3XZDYpFKgUJl0AAymGN/icdZ8ypE1TTUDMFLk/wCVM69fqprZFLUOvXiQ41oY7jNt1g1SvdpP+FQyW5Uude25E1XX++4sG0ESJlvU36vtC1xuxgGE4Xh/B7RoVhR24164M6XbebfqI01ArcseXZzmraOr2QwIzMA910tH8MyCbw7FFtmhjiRJo8l63Xc2u9OBuoZ3PvY7mMNmeM+7f4KPYfKv1XyNlfod6Hq1HGR1Te9y9W9ylOynipiz9FvI6picEAQwEMhAWahqrdTusQbwHAH+cjwV3ZNm/PX5sifxTMmtfTxIFZVYCYDc/h/ZsWgrXPR4Z5nkfqwePYpNr2lnp4l618vXhrNVFS//AKP3epzy5sswgCAIAgLdlOGd1X1BXlgad3Z80IFo6NOs6hdYU5zNrOEZ+Q965b4g0jOpS3s78HdZCVAWAQBDJuMrOkNbdEV0vYT7CcQpjLRqmtwUkW73z5zQtNEq3q1DUc4kzJJJzkmZPtURzlct6repuRERLkPxYAQG82t6SG3d1Ms2ZpdtETU9LUq0bgpIvdfxuvI60kKrfgmk5xJmTMnOSZk9JUFzlct6repIRETIh+LACAzupbzCEEmbWvvDW0yIkObFb3VMjoUhVf4ot6bP6ymtImo/DTPmN+zPGfdv8FYWHyr9V8iPX6Heh6tRxkdU3vcvVvcpTsp4qYs/RbyOqYnBDAQBAUamq00h8zgxp3x1nkhWVm2etU+934Jn27PeYi1VQkTcmdfd5YrusxAbuELB10DDNDZLCXOrq07QbTM+RD+V3/Snrq46iFSU6yr8x+bxOWXJluEAQBAEAQFuynDO6r6gr2wNO7s+aEC0dGnWdQurKc5m1nCM/Ie9ct8QaRnUpb2d+DushKgLAIAgCAIZCGAgCGQhgIAgCArWZ4z7t/griw+VfqvkQ6/Q70PVqOMjqm97lm3uUp2U8VMWfot5wFPtrR4cQwoLH0hwwmyQYTzHEnpAkkFiTPbhyKjU25/64iSuY1cFqXmtllHfJsKr4hcSAAXOl8mHTmW7E0LP5STpd72mv6565GsW/wB7Dr2zkJ55Ccs09KoFuvyFimbKblW0F1IiXBgBi52ho81LoqN9VLgNzc66k9dRpnmSJt6nRVjTGUKCIUMC9KTRqHLd7e0rpqyqjs+FIo0y3ZE8195V3lXBC6oernZuf0OUe4uJcTMkkk6STnK49zlcqudnUukRES5DysAIAgCAIAgLdlOGd1X1BXlgad3Z80IFo6NOs6hdYU5zNq+FZ+Q965b4g0jOpS3s78HdZ84p9sgIpg0SjvpRYSCW3ruGBuhrSXCenD2rXDY38EknejEXX53qiJ3nqStudgxtvMVHtsWRRDpdFdRw7+Y3gWjWWOaDLnHYtj7ERzFdTyI7Z/aKuU8pXqi3SNu97Tr1QFgEAQBAEAQBDIQwEAQFazPGfdv8Fb2Hyr9V8iHX6HehK/FWlGDAivaZE0djARnF95Zh7HFWVVEklqRtXUi8L1I0L8Glcqa/G44Sra7ZQYLKLRKM6kxtzY+KWA4PcASN60l0py1CS8VFC6qkdNUSYDb1Rt+pOtURL8+tTMc6RNRkbb3c5Uqm2DYsYUakwXUaI4gNvE3S45gbwBaTon2qDVWOscfzYXI9uz+lVFN8VajnYD0uU6yi0Z8Z4hsEyewDSTzKtggfPIkcaZV93qSpJGxtwnHUvdCq+jyGJOblRH6zzdy617obMprkyr3uX08EKdEfVS5c3ghylIjOivL3mZcZ/wCBzLkJpnzPV71yqXLGIxqNbmMa1noIAgCAIAgCAt2U4Z3VfUFeWBp3dnzQgWjo06zqF1hTnMWtE4jBrhuGrSuXt9bpY12L4ltZ34O6z5lDr6q6rvQaO175vm64b7bwEpX4jhMDmmMSjrPr6658qomTJfk7kT0CVFPT3tZ73qRrV2h/b6O0No7mMbFvCI4zmbrhcEhLHE5/5VYWZZ30kqqsiKqpmTrTLnv7ucj1NT85lyNyaz6LQ+CZ1bPlC5KX83dalvH+KdSGVeD0EAQBAEAQBAEAQFazPGfdv8FcWHyr9V8iHX6HehB/GMTo0TmZRz/9VbSL/wDKs7H/AJERnI3dfoSbEUNsKgMcBvo04jjpJmQB7AB+qpLYmdJVORczcie+smUTEbEi6zS/EWitdRGxsz4cVrQcxuunMT6QD7FJsGVyTrHzKl+9DxaDEWPC50OlqalvMCDHBLXugwnzHKLQSqyRXU9Q75a3YLlu3KSWIkkSYWW9EN2mUt8d995mZAagBqAXmpqZKh+HIuXuMxRNjbgtMC0GwIAgCAIZCGAgCAt2U4d3VfUFe2Bp3dnzQgWjo06zqF1ZTnH2/hvfDcyHg91GjNbo3xBAx6Vztrua2qhc/MmfqvQtKJFWJ6Jn/o+U2Qruh0OG6HHhmHFDzN+53nEZrp0tIxwW21KGpqXo+J17bs192/Ut+s10k8USKj0yni11fGsIMoMN+4wYgc6I4SnEILWjmG+PPjoXuy6BKSS+RyYbkyImrOpiqqPnNuamROc76rYgfR4TgZh0GGR0FoXLVDVbK9F1r4lrEt7GrsQ2FqPYQBAEAQBDIQwEAQFazPGfdv8ABW9h8q/VfIh1+h3oa1vqEKTfgEy3SjhoPJdNxafYQFKtSf5FeyTUieK39xqpGYdOrdaqfOLPWjFAaaDTWOhmE510ht6QJnIgYkTJkRMEHt211mrVu+oplRUd7/2ininqfkp8qRMxjruszXMaHQqK11wPvve4S5rxGhoBdnxJPb6pKZLNjdPOqYV1yInh1r3IYnmWpckceb33HdwYQhsaxuZjWsHQ0SHcuZc5XOVy51ylo1qNRETmPa8mQgCGQhgIZCAIYCAIC3ZThndV9QV5YGnd2fNCBaOjTrOoXWFOQ7QVdFjvaYbZgNIO+AxnzqitehnqHtWJL7kXnuLGiqI42qjlIFJsgYzr8Wiwojhpe2E93aVXR2faUaXMVUTY67zJDqilct7rl3f0ZnWailm5mAwsw3h3Mswzb3MtaWVXo7CRMuvCy8bz19XT3XX5Oo9Q7P0hoDWwmtAEgA5gAGoAHBYWyK1y3q29etPUylZAmRF7j16CpPIG23zWMTVnRTihn62HX3D0FSeQNtvmsYmrOinFB9bDr7h6CpPIG23zTE1Z0U4oPrYdfcPQVJ5A22+aYmrOinFB9bDr7h6CpPIG23zTE1Z0U4oPrYdfcPQVJ5A22+aYmrOinFB9bDr7h6CpPIG23zTE1Z0U4oPrYdfcPQVJ5A22+aYmrOinFB9bDr7h6CpPIG23zTE1Z0U4oPrYdfcUKjquNBj33tkLjh/EDiZairKy7OqIJ8ORLkuVM6EarqY5I8Fq5bzNXVURaRF3RhaBcDcSQZgnUOdbbTsyapmR7FS65Ey37dimulqmRMwXX5yRSrHGOJRWQIss19t+XRNqiR2PXRaN6J1OVPBDe6tgf+Tb+tE9T1RrJPgtuwmwYY1MFwdgavMljVki3veirtVV8g2tgalzWqm5PUzZNx+VD2nfavGIanW3ivoesYRal97xk3H5UPad9qYhqdbeK+gxhFqX3vGTcflQ9p32piGp1t4r6DGEWpfe8ZNx+VD2nfamIanW3ivoMYRal97xk3H5UPad9qYhqdbeK+gxhFqX3vGTcflQ9p32piGp1t4r6DGEWpfe8ZNx+VD2nfamIanW3ivoMYRal97xk3H5UPad9qYhqdbeK+gxhFqX3vGTcflQ9p32piGp1t4r6DGEWpfe8ZNx+VD2nfamIanW3ivoMYRal97yhUlUxKPEL3lpBZd3pJM5g6RzKysuzZqWRXvVMqXZP9IRauqZK1EbfnLSvCASK9rKJRywMDd8HTmCc0ufnVPatfLSqxI7st+fZdtTWTqSnZKi4XMS8o4+pmyfNVGParU3gvqTMXxbRlHH1M2T5pj2q1N4L6jF8W0ZRx9TNk+aY9qtTeC+oxfFtGUcfUzZPmmParU3gvqMXxbRlHH1M2T5pj2q1N4L6jF8W0ZRx9TNk+aY9qtTeC+oxfFtGUcfUzZPmmParU3gvqMXxbRlHH1M2T5pj2q1N4L6jF8W0ZRx9TNk+aY9qtTeC+oxfFtGUcfUzZPmmParU3gvqMXxbRlHH1M2T5pj2q1N4L6jF8W0ZRx9TNk+aY9qtTeC+oxfFtN6pq4ix425vDZXXHAEGYlzqws21Jqmf5b0S65VyJ/ZGqqRkUeE28/a6reLAihjA2VwOxBJmSefmWbTtOammRjES65Fyp17RS0rJWYTr85oZRx9TNk+arse1WpvBfUk4vi2+9wyjj6mbJ80x7Vam8F9Ri+Lb73DKOPqZsnzTHtVqbwX1GL4tvvcMo4+pmyfNMe1WpvBfUYvi2+9wyjj6mbJ80x7Vam8F9Ri+Lb73DKOPqZsnzTHtVqbwX1GL4tvvcMo4+pmyfNMe1WpvBfUYvi2+9wyjj6mbJ80x7Vam8F9Ri+Lb73DKOPqZsnzTHtVqbwX1GL4tvvcMo4+pmyfNMe1WpvBfUYvi2+9wyjj6mbJ80x7Vam8F9Ri+Lb73DKOPqZsnzTHtVqbwX1GL4tvvcUajrWJSIjmPDZBl7AEGcwNfOrOy7SmqpXMkuuRL8n+yLV0rImIrb85aV4V5zlrc8LoifSuZ+Ifyj/byLWzcztxz650sivRambGY1zI7bzmglksWnVgZ/ormnsls8aOZKl6pm1bM/kQpKtY3KjmLdr9oTaVR3QnmG8YtPsOohVc8D4JFjfnQlRyJI1HNMS1HsIAgCAIAgCAIAgK1meM+7f4K4sPlX6r5EOv0O9D1ajjI6pve5Zt3lSdlPFTFn6LeR1TE0IZCAIAgCAIAgCAIAgCAt2U4d3VH5gr2wNO7s+aFfaOjTrOoXVlOc5a3PC6In0rmfiH8o/28i1s3M7cc+udLI/QSMRgRiDpBS9UypnF1+Qq2iYTEbFlg+EwzlhexmOnMri2mOWVst2RWpl2kOiVEYrOdFUkqnJoQwEBRq2LRQ0tjsLiXYOE8GyGGBnnmrKikomsVtQ1VW/Ps3LeRp2zqqLGp+1vQocMMiwXXmRJy0yI/wB/RZtCkhiRksC3sd5e9ximme9VbImVCaqwlBDIQBDBWszxn3b/AAVvYfKv1XyIdfod6Hq1HGR1Te9y9W7ypOynipiz9FvI6piaEAQBDIQFWzcNr6QQ5ocNycZEAic261b2LGx9SqORFTBXPl1EKucrYr0XnMNeMDaU9rQGgXMAJAb0aFotVrW1b2tS5MmbqQ2UiqsKKu3xNBV5JCAIAgCAt2U4Z3VH5grywNO7s+aFfaOjTrOoXWFOc5a3PC6In0rmviH8o/28i1s3M7cc+ucLIICnRa9jQmBm9cGiQvAzAGYTBVrBbFRCxGZFRNaeikSSijequyob9HpopzHwYjGh4hl7SNY6c2JHSrCGrS0Y3wyNRHIl6L7zXZOfKR3wrTOa9q5L7lOdXMloFkwEBbo1EdSaE1kOV6HFdgTLA/8AqvYaZ9XQNZHde1y++8gPlbDUKrsyoab6mpLRMwzhjg5pPYCoLrKq2perO9F8FN6VcKrcjjQUAkhAEBWszxn3b/BW9h8q/VfIhV+h3oerUcZHVN73L1b3KU7KeKmLP0W8jqmJoQFOqap/aWudfDbuAGc3tbhoH+6FaWfZv1bHOwrrside3Z75iJUVXyVRLjRpEB0J5Y8SI/2Y5lAmhfC9WPS5UJLHte3CbmMS1HssWX4yeqd3tVzYXKV7K+KEG0NFvQwWg42/+z5GqPa/LH7vBDZR6Fu/xJyriUZ6FRHx3hjBjnJ0NGsqRTU0lRJgM/1tU1SytjbhONquKt/Zi0B94OHQ4EZ8NSlWjZ/0jm3OvReP+tXA1U1R85FyXXE5VpKCAt2U4d3VfUFeWBp3dnzQr7R0adZ1C6wpznLW54XRE+lcz8Q/lH+3kWtm5nbjn1zpZBAEBuVTShBjtiOzYg9BEp+PsUyz6hKeobI7NmXqU01MayRq1M5Ti1EyIS+DGbJxmBnlPRMFWsljRyqr4JUuXmz96L5ERta5iXSNW8l0+r4lHIDwJHMQZtP+VVVdDLSqiSZl50zEuGoZKn8TUUM3HuHFcwza4t6CW9y9skexb2KqdS3GHNa7Ol5v1XWcVkZoc9zmueAQ517A4ac3+FY0FoTsmajnqqKtyoq358nORqimY5i3Il5hreDudIiN/qLh0Ox8VotGL5VU9u2/jlPdM/DiavvIaahEgICtZnjPu3+Ct7D5V+q+RCr9FvQ9Wo4wOqb3uXq3eVJ2U8VMWfot5HVMTQhkz0OlPgPERhkRo0OGo8y301TJTyJJGuXx2Ka5YmyNwXHSxGQqxg3m717dph1HW0rqHtgtSC9uRycUXUuwqWrJSPuXN4/2cxSIDoTyx4kR+vONYXKzQvherHpcpbse16YTSnZfjJ6p3e1WlhcpXsr4oRLQ0W9DBaDjb/7Pkao9r8sfu8ENlHoW7/E1qHRHx33GCes6GjWVGpqWSofgMT0TaptllbG3CcdJEiQqvg3W757sf6nnW7U1dO+SCy4MFuVy8VXWuwqmtkq33rm8P7OXpEZ0V5e8zJ/2Q5lyk0z5nq963qpbsY1jcFuYxrWeggLdlOGd1X1BXlgad3Z80IFo6NOs6hdYU5zlrc8LoifSua+Ifyj/AG8i1s3M7cc+ucLIIAgCASWLjJX3YxavcHGZhRWSJMzIyGf2lXXzXTWa5H5Va5Mq7f8Aa7iDgIypS7nRSQqYmhAEBddWVGpDR+0QyHgSLh5gz9ktKv1tCjqWp9SxcLNen9Zd1xXfTzxKvylyajxSKsgPgui0Z5dcEy055dEgRp7F4ms+mkhdLSuVbsqovu9PM9MqZWvRkqZ+ciqjLArWZ4z7t/grew+VfqvkQq/Q70PVqOMjqm97l6t3lSdlPFTFn6LeR1TE0IZCGDNRKS+C8RGGRHYRpB1hbqed8EiSRrl8diniSNsjcFx0zhCrGDMb17fa6G7UdbSupVILUgvTI5OLV80Xv6ypRZKSTWi9/wDZLqcfstKcIxDJQ3CZOBmRKR05lVWan0dWrZ1wci583NmJdT/mhRY8uU802AaVTHCEQ4G5vv5QA0AkleKmFa2uckK3ot2XmTIh6iekECYe3IVY8aFV8G4wXnuGA0uPKdzK4llhsyDAZlcvFV1rs/0hCYx9W/Cdm95EOYjxnRHF7zMuMyVyksr5Xq963qpbsajEwW5jGtZ6CAIC3ZTh3dUfmCvbA07uz5oQLR0adZ1C6spznLW54XRE+lcz8Q/lH+3kWtm5nbjn1zpZG1V9JbBfedDEUFpbIykMQZ4g6v1UqjqGwSYTmI5Lrrl8cymqaNZG3I64oU1lHjUZ0eEzc3Q3NBGbOQMww05+ZWVUylqKV08LcFWqiKnXk6ufORYlmjlSN63opFVGTwgMjI7msdDB3ry0kSGJbiOhbGzPaxY0X+K3Xp1HlWNVyOXOhjWs9BAEAQFSzz5RnMnIPhPbzTz+atrHddO5t+dqoRK1P4IupUJYzKoTMTCtZnjPu3+CuLD5V+q+RCr9DvQ9Wo4yOqb3uXq3uUp2U8VMWfot5HVMTSpAqKNEY2I0sk5ocJuM5H2K2isaolYj2q25Uvzr6ER9bG1ytW/J71mTJyPrh7TvtWzEVTrbxX0POMItvveMnI+uHtO+1YxDU628V9BjCLb73nptV0mizjtcwXGkmTiZtGJEpYr02zqyjvna5uRL865U1ZjC1MM3+NUXL71kmPGdEcXvN4nSqiWV8r1e9b1UmMY1iYLUyHqi0p8F99hkR2EaiNS9QVElO/DjW5fHYpiSNsjcFxUfUlJjHdHPY4vAMy4z+XBWz7IrJ1+Y9zVVdq+hESshjTBRFye9Z5ycj64e077V4xDU628V9DOMItvveMnI+uHtO+1MQ1OtvFfQYwi2+95hpdSxYMMxHFkmyzOJOJA1c601FkzwRrI9UuTUu7Ue46yORyNS+8mqsJRbspw7uq+oK8sDTu7PmhAtHRp1nULrCnOctbnhdET6VzXxD+Uf7eRa2bmduOfXOFkEBWqJrYjYsBzg3dWNl0tn5hXFktZK2WBy3YSJduv9SFVqrFZIiZlPbrOR9DmH2keC9OsGpTMrV3r6GEtCLnRSVHguhvLHiRbnCqZYnxPVj0uVCYx6PbhNzGNaz0bNAohjxNzDg3AmZzYKTSUq1Mny0W7JflNU0qRNwlQz0+qI0Bt9wDm62mcukFSKuy56ZuG65U1p5muGrjlW5M+0nquJIQBDIQwVrM8Z92/wVvYfKv1XyIdfod6Hq1HGR1Te9y9W9ylOynipiz9FvI6piab0Kt6QxoY18g0AAXWmQGbQp8dqVUbUY12RMmZPQjupInKqqmXee/TlJ9Z8DPJe8b1nT7k9DH0UPR71Hpyk+s+BnkmN6zp9yeg+ih6Pepmo1LpVLJg35hwk43GyDdM5Bb4KmtrXLCjsi58iZE4GuSKCBMO7LzZSdS6M6DEMN4xHYRoI5lWVMD6eRY35079qEqORsjcJp7oFCdSH3G9JOho1r3SUj6qTAZvXmRDzNM2JuEpu0isaXAduTnyuyA3jZFugjDMp01fXU71ic7NsTNzKmQ0Mp6eVMNEz7V9TF6bpPrPgZ5LVjes6fcnoe/o4ej3qPTdJ9Z8DPJMb1nT7k9B9FD0e9fUx0itI8VhY982mUxdaMxmMw5lqmtGpmYrHuvRdieh6ZTRMdhNTKaShG8t2U4Z3VfUFeWBp3dnzQgWjo06zqF1hTnOWtzwuiJ9K5r4h/KP9vItbNzO3HPrnCzCGAhk9Q4jmm81xaRpBkV6ZI9i4TVVFPKtRUuVCrX+/3KkS4SEAdQcMfH9Fb2vfIkVRd+Te/P5kOj/jhx6lJCpiaEMleqIrnwo8EkuG4uc0YmRGrtCubOlfJDNCqqv8VVEz8O4g1LWtex+bKSJqlvJwWTAQBAVrM8Z92/wVxYfKv1XyIdfod6Hq1HGR1Te9yzb3KU7KeKmLP0W8jqmJoQBAbNAoT6Q+4zpJ0NGs+SlUlJJUyYDN68yJ75jVNM2JuE46GkR4VXwhDYLz3CfOTync3MujmnhsyFI40vcvu9dmrghWMY+qfhOyJ7yITqgeY1Kc6JvyYbiZieM26FW2Q9Z6xzpMqq1c/WhKrESOFEZkyoY6zjugU1z4e9lcwA3pF1swRqWqumfT17nxZLrurMmRdh6gYktOiPy5/Erfuqxhch7fa5h8WlXP+C1YdTk4p6ovvKQv8lI/Wi9/9nNUujPgvMN4kR2EaxrC5aop3wSLHImXx2oW0cjZG4TTCtJ7CAIC3ZThndV9QV5YGnd2fNCBaOjTrOoXWFOc5a3+KF0RPpXNfEP5R/t5FrZuZ2459c4WYQwEAQFWgVuGQ9xiwxFYM05TA6CMVb0lqJHF8mZmE33rzkOakVz8NjrlNuAyhUo7m1hhPIMtGI1YkHoUuJlnVi/LY1WO5vd6oaXrUwJhKt6EGIwscWnO1xaekGRXPvYrHK1c6LdwLFqo5EVDPV9NdR4m6NAOBaQcxB/8Uijq30snzGdV2w1zQtlbgqUhXcIum+isM853pd+rVZ43hc698Cdyr4EX6N6J/GRfe8169o7GPZEhCTIrL4AzT0yGjAhR7Vgjje2SJLmvS/3xQ2UkjnNVr86LcTFVEsICtZnjPu3+CuLD5V+q+RDr9DvQ9Wo4yOqb3uWbe5SnZTxUxZ+i3kdUxNCA2qvoL6Q+4zRiXHM0c/kpVJRyVUmAzevMnvmQ1TTNibe46Ck0mFQIW5QxN5E+k8p/kujnqIbMh+VGl7l93u97EKyON9U/Ddm95EOYixHPcXuN4uMyTpXKSSOkcr3req85btajUuTMVbL8ZPVO72q3sLlK9lfFCHaGi3oYLQcbf/Z8jVHtflj93ghso9C3f4mnRqQ+E8RGGRHYRqPMocE74HpIxblT3cpukja9uC46YOhVjBl/C9u0w6xraV1N8Fqw3ZnJxRfNF93KVN0lI+/Oi9/9nN0yivgPMN4kR2OGscy5ipppKeRY35/HahbRStkbhNMC0HsIC3ZThndUfmCvLA07uz5oQLR0adZ1C6wpzkPxGppo1HEcNDjDhxHSJkDiwZ/aqK1oEnqIY1W6/C8ixo34Eb3JzXHziDaynRGh7KvL2nM5oiOadGBDVFfZNIxcF09y6lu9TY2smcl6M8SjUFqRSoxo0aCYEWRIBJIdITIkQC0yxkdCiVtlLBH82N2E331oqG6Cr+Y7AclynRKpJgQBAZ6C+5GY6cpRGGeYATE/0W+lfgTsdfdc5PE1ytwo3JsU91oWmkRC0hwLyQQZgzxwK2V6tWperVvRVMU6KkTUXUaqiG0IC9RYDaZRWwg4NiQSZT0tPhm7F0FPC2vo2xo657L+Hp5oV0j1p5ldd/FxqRqipDBO6HS5LgT2HFQ5LGq2JfgovUvrcb21sLue7rJiqyUVrM8Z92/wVvYfKv1XyIdfod6Gj+ItZ/sc6Rcv3YcIXb12d55bnkdam2jS/U17Yr7r258+a8000vyqdXXX5fQ4Ztt4hExQYhBxBD3EEcx3Na1sNiLcsycP/Yz9e5f/AKL73HUVbSjHgMjFhhmI0OunEt5jgFS1ESRSujRb7lz6ydE/DYjrri1VtbPo7HMaAb2In/K7Xz4KZRWnJSscxqX35ti+ZpnpWyuRVNGLEc9xc4zLjMk5yVXve6Ryuct6qSGtRqXIeF5Mliy/GT1Tu9qubC5SvZXxQhWhot6GC0HG3/2fI1R7X5Y/d4IbKPQt3+JOVcSTLR47oTw9hkR/sjzLbDM+F6PYtyoeXsa9uC7MbVa1m6klswGhozZ98c5mpdfaDqtW3pcic23nNNPTJCi3LnNBV5ICAt2U4Z3VfUFe2Bp3dnzQgWjo06zqF1ZTnDfi1xB/UxPmYqit5bT9bvInU+hkPmtR2lpNHorILKC+M1gdJ43STpuJwlDI0yz6ForLMgmnc90yNVebJkydpD1BVSMYjUYq7cvoeqjpn7ZXAj0iUCIxhbDhXXAuN0iRJ0gOccc+jMvNbD9NZ/y4f5NVcrt+zbcmw9Qv+bUI5+RUzId8uXLUIAgCAIAgCAIDfq6sYkKI3fuLbwBBJIunA4Kwoq+aGVt7lVt6Xoq35CPPTsexcmU/K6hhlJiAYb69tAE/qSvNpsRlW9E138UvM0rsKFqmxZnjPu3+ClWHyr9V8jVX6HehB/GTiz/y0f8A7VbP/wCKs7HqQ2cjd1+hrWa4hR/+NC+ULnK/lUnaXxLKl0LepCiohuCAIAgKdn6QyFHLnuDRubhM65t8laWRPHDUK6RbkwV8iLWxufHc1L8phrmM2JSXvYbwN2RGYyaAtNpSslqnvYt6Ldl3Ie6VisiRHZzSUE3hAEAQBDJbspwzuq+oK8sDTu7PmhX2jo06zqF1hTnC/i1xB/UxPmYqit5bT9bvInU+gk6j5zUFsqNRaJDo72RS6GHAlohlpm4nCbwdOpRa6xp553SNVty677812pTZT1sccaNVF7vU8immt6zgRYEJzGUdzS55lMNa6/viJgagJnOV6WBLPopGSuRVdfcnWl2TxVTCyfUzNViZv9nfrli2CAIAgCAIAgCGQhgzUukujRDEdKbpTkJDAS8FuqJ3TyLI/OurgeI40jbgtzFCzPGfdv8ABWNh8q/VfIjV+h3oQfxk4s/8tH/7Vbv/AOKs7HqQ2cjd1+hq2a4hR/8AjQvlC5yv5VJ2l8SxpdC3qQpKIbwhkIYCAIAgCAIAgCAIZLdlOGd1R+YK8sDTu7PmhX2jo06zqF1hTka0NWxKTcuAENDgZkSxlLuVNa1FNUqxYua/nuz3E6jnZEjkfz3EXJiL6uH8PkqnFFdr/wC4mfWQe0MjbPUgCQa0DUHABeVsWrVb1u4mfrofaH7k/SNTdtYxJV6k4j66HbwGT9I1N2wmJKvUnEfXQ7eAyfpGpu2mJKvUnEfXQ7eA9AUjU3bTElXqTiProdvAegKRqbtpiSr1JxH10O3gPQFI1N2wmJKvUnEfXQ7eA9AUjU3bCYkq9ScR9dDt4D0BSNTdsJiSr1JxH10O3gPQFI1N20xJV6k4j66HbwGT9I1N2wmJKvUnEfXQ7eBv1LVUaDGvvAldcMHTxMlY2ZZs9PPhyXXXKmcj1VVHJHgtP20FQftr98IbmXGgteLwJBJnKRGpSK6z55p0liejcl3Oi8+rrNVPUxsjwHpflNKFZaIxoY10NrWgAAAhrQMwAAwCrnWFUOW9z0Vd/oSUr4kS5Gqe8mo3LZ8XksYgn6Te/wBDOMY9SjJqNy2fF5LGIJ+k3v8AQYxj1KMmo3LZ8XkmIJ+k3v8AQYxj1KMmo3LZ8Xks4gn6Te/0GMY9SjJqNy2fF5LGIJ+k3v8AQYxj1KMmo3LZ8XkmIJ+k3v8AQYxj1KMmo3LZ8XkmIJ+k3v8AQYxj1KMmo3LZ8Xks4gn6Te/0GMY9SjJqNy2fF5LGIJ+k3v8AQYxj1KMmo3LZ8Xks4gn6Te/0GMY9SjJqNy2fF5LGIJ+k3v8AQYxj1KUKlql9HiF7nNILLuE5zmDpHMrKzLMkpZFe9UW9LshGqqpsrUREXOWFdEAIAgCAIAgCAIAgCAIAgCAIAgCAIAgCAIAgCAIAgCAIAgCAIAgP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284984"/>
            <a:ext cx="3024336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4994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2307" y="620688"/>
            <a:ext cx="7704856" cy="208823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теста обеспечивается многоступенчатой процедурой проверки и стандартизации его шкал. Тестов, прошедших адаптацию к российской действительности 1990-х годов мало, поэтому выбор хороших психологических тестов для оценки персонала затруднен.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866" name="Picture 2" descr="http://psiholog-dnepr.com.ua/images/first/4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068960"/>
            <a:ext cx="4194043" cy="3145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40668"/>
            <a:ext cx="8288185" cy="468052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тест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стандартизированное задание (испытание), по результатам выполнения которого судят о психофизиологических и личностных характеристиках, знаниях, умениях и навыках испытуемого. Тесты, по которым судят о знаниях, умениях и навыках испытуемого, занимают промежуточное положение между психологическими, образовательными и профессиональными тестами.</a:t>
            </a:r>
          </a:p>
        </p:txBody>
      </p:sp>
      <p:pic>
        <p:nvPicPr>
          <p:cNvPr id="34818" name="Picture 2" descr="http://img.zzweb.ru/img/755957/test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04809" y="2780928"/>
            <a:ext cx="3919852" cy="346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288185" cy="468052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Тесты личности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тесты психологического тестирования, направленные на изучение характера, способностей, эмоций, потребностей и других свойств человеческой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личности. Личностные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тесты подразделяются на проективные тесты, личностные опросники и тесты деятельности (ситуационные тесты, кейсы).</a:t>
            </a:r>
          </a:p>
        </p:txBody>
      </p:sp>
      <p:pic>
        <p:nvPicPr>
          <p:cNvPr id="33794" name="Picture 2" descr="http://www.radionetplus.ru/uploads/posts/2012-10/1349070815_test-lichnost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36543" y="2420888"/>
            <a:ext cx="3456384" cy="3844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ена\Desktop\0582533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530" y="0"/>
            <a:ext cx="9158530" cy="689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288185" cy="4680520"/>
          </a:xfrm>
        </p:spPr>
        <p:txBody>
          <a:bodyPr>
            <a:normAutofit/>
          </a:bodyPr>
          <a:lstStyle/>
          <a:p>
            <a:pPr fontAlgn="base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интеллекта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тесты психологического тестирования, направленные на изучение степени развития интеллекта у человека.</a:t>
            </a:r>
          </a:p>
          <a:p>
            <a:pPr fontAlgn="base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Вербальный тест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Verbal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тест, построенный на использовании языка, когда тестируемый, выполняя задание, должен не совершать действия, а описать их словами.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770" name="Picture 2" descr="https://encrypted-tbn0.gstatic.com/images?q=tbn:ANd9GcQq771KptKtcdy45HTUJmecwxeu1566Kp41eo8RdzBX4qZ9Pkz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420888"/>
            <a:ext cx="4180342" cy="3757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56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718</Words>
  <Application>Microsoft Office PowerPoint</Application>
  <PresentationFormat>Экран (4:3)</PresentationFormat>
  <Paragraphs>36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на тему:   «Психологическое тестирование»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Алена</dc:creator>
  <cp:lastModifiedBy>Admin</cp:lastModifiedBy>
  <cp:revision>37</cp:revision>
  <dcterms:created xsi:type="dcterms:W3CDTF">2015-04-07T20:59:02Z</dcterms:created>
  <dcterms:modified xsi:type="dcterms:W3CDTF">2020-09-24T14:25:47Z</dcterms:modified>
</cp:coreProperties>
</file>